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90.xml"/><Relationship Id="rId2" Type="http://schemas.openxmlformats.org/officeDocument/2006/relationships/notesMaster" Target="../notesMasters/notesMaster1.xm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92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96.xml"/><Relationship Id="rId2" Type="http://schemas.openxmlformats.org/officeDocument/2006/relationships/notesMaster" Target="../notesMasters/notesMaster1.xml"/></Relationships>
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97.xml"/><Relationship Id="rId2" Type="http://schemas.openxmlformats.org/officeDocument/2006/relationships/notesMaster" Target="../notesMasters/notesMaster1.xml"/></Relationships>
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98.xml"/><Relationship Id="rId2" Type="http://schemas.openxmlformats.org/officeDocument/2006/relationships/notesMaster" Target="../notesMasters/notesMaster1.xml"/></Relationships>
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</Relationships>
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104.xml"/><Relationship Id="rId2" Type="http://schemas.openxmlformats.org/officeDocument/2006/relationships/notesMaster" Target="../notesMasters/notesMaster1.xml"/></Relationships>
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10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9" name="Shape 4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Now we introduce deep nets as a more compact way of representing the knowledge in all that data. Rather than recording all the pixels, we compress the information into an abstracted representation, that can be quickly queried.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The previous methods we saw were basically lookup tables. Lookup tables are learned functions. They tell us what to output by matching to a memory. There are other and better ways to  learn a mapping between input and output. These other methods basically assume the world has some simple structure that can be exploited. For example, neural nets factor the world into a hierarchy of parts, so that search can be done much faster. E.g., a T detector is the composition of two line detectors, at orthogonal angles. So we don’t need to make the T detector from scratch but can instead reuse our line detectors.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8" name="Shape 7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Vector in, vector out. What do the arrows mean? What computation do they do? A cool thing about neural nets is they reuse the same simple computational units over and over again. So the arrows here are all mostly doing the same kind of computation.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5" name="Shape 7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z_j = \sum_i w_{ij}x_i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0" name="Shape 7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z_j = \sum_i w_{ij}x_i + b_j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3" name="Shape 8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z_j = \mathbf{x}^T \mathbf{w}_{j} + b_j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0" name="Shape 8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g(z)= </a:t>
            </a:r>
          </a:p>
          <a:p>
            <a:pPr/>
            <a:r>
              <a:t>\begin{cases}</a:t>
            </a:r>
          </a:p>
          <a:p>
            <a:pPr/>
            <a:r>
              <a:t>    1, &amp;\text{if} \quad z &gt; 0\\</a:t>
            </a:r>
          </a:p>
          <a:p>
            <a:pPr/>
            <a:r>
              <a:t>    0,              &amp; \text{otherwise}</a:t>
            </a:r>
          </a:p>
          <a:p>
            <a:pPr/>
            <a:r>
              <a:t>\end{cases}</a:t>
            </a:r>
          </a:p>
          <a:p>
            <a:p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4" name="Shape 9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g(y)= </a:t>
            </a:r>
          </a:p>
          <a:p>
            <a:pPr/>
            <a:r>
              <a:t>\begin{cases}</a:t>
            </a:r>
          </a:p>
          <a:p>
            <a:pPr/>
            <a:r>
              <a:t>    1, &amp;\text{if} \quad y &gt; 0\\</a:t>
            </a:r>
          </a:p>
          <a:p>
            <a:pPr/>
            <a:r>
              <a:t>    0,              &amp; \text{otherwise}</a:t>
            </a:r>
          </a:p>
          <a:p>
            <a:pPr/>
            <a:r>
              <a:t>\end{cases}</a:t>
            </a:r>
          </a:p>
          <a:p>
            <a:p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Shape 9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g(z) = \frac{1}{1+e^{-h}}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6" name="Shape 10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g(z) = \frac{e^z - e^{-z}}{e^z+e^{-z}}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5" name="Shape 10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\frac{\partial g}{\partial z} = </a:t>
            </a:r>
          </a:p>
          <a:p>
            <a:pPr/>
            <a:r>
              <a:t>\begin{cases}</a:t>
            </a:r>
          </a:p>
          <a:p>
            <a:pPr/>
            <a:r>
              <a:t>    0, &amp; \text{if} \quad z &lt; 0\\</a:t>
            </a:r>
          </a:p>
          <a:p>
            <a:pPr/>
            <a:r>
              <a:t>    1, &amp; \text{if} \quad z \geq 0</a:t>
            </a:r>
          </a:p>
          <a:p>
            <a:pPr/>
            <a:r>
              <a:t>\end{cases}</a:t>
            </a:r>
          </a:p>
          <a:p>
            <a:pPr/>
          </a:p>
          <a:p>
            <a:pPr/>
            <a:r>
              <a:t>g(z) = \max(0,z)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6" name="Shape 10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g(z)= </a:t>
            </a:r>
          </a:p>
          <a:p>
            <a:pPr/>
            <a:r>
              <a:t>\begin{cases}</a:t>
            </a:r>
          </a:p>
          <a:p>
            <a:pPr/>
            <a:r>
              <a:t>    \max(0,z), &amp;\text{if} \quad z \geq 0\\</a:t>
            </a:r>
          </a:p>
          <a:p>
            <a:pPr/>
            <a:r>
              <a:t>    a\min(0,z), &amp;\text{if} \quad z &lt; 0</a:t>
            </a:r>
          </a:p>
          <a:p>
            <a:pPr/>
            <a:r>
              <a:t>\end{cases}</a:t>
            </a:r>
          </a:p>
          <a:p>
            <a:pPr/>
          </a:p>
          <a:p>
            <a:pPr/>
            <a:r>
              <a:t>\frac{\partial g}{\partial z} = </a:t>
            </a:r>
          </a:p>
          <a:p>
            <a:pPr/>
            <a:r>
              <a:t>\begin{cases}</a:t>
            </a:r>
          </a:p>
          <a:p>
            <a:pPr/>
            <a:r>
              <a:t>    -a, &amp; \text{if} \quad z &lt; 0\\</a:t>
            </a:r>
          </a:p>
          <a:p>
            <a:pPr/>
            <a:r>
              <a:t>    1, &amp; \text{if} \quad z \geq 0</a:t>
            </a:r>
          </a:p>
          <a:p>
            <a:pPr/>
            <a:r>
              <a:t>\end{cases}</a:t>
            </a:r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" name="Shape 4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some data input. Process it through a hierarchy of simple computational units. Units are reused in stereotyped fashion. Produce some output.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8" name="Shape 11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\mathbf{W}_{1_j}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Shape 12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6" name="Shape 12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\mathbf{h} = g(\mathbf{W}_1\mathbf{x} + \mathbf{b}_1)</a:t>
            </a:r>
          </a:p>
          <a:p>
            <a:pPr/>
            <a:r>
              <a:t>\mathbf{y} = g(\mathbf{W}_2\mathbf{h} + \mathbf{b}_2)</a:t>
            </a:r>
          </a:p>
          <a:p>
            <a:pPr/>
          </a:p>
          <a:p>
            <a:pPr/>
            <a:r>
              <a:t>\theta = \{\mathbf{W}_1, \ldots, \mathbf{W}_L, \mathbf{b}_1, \ldots, \mathbf{b}_L\}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Shape 13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7" name="Shape 13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 = \{\mathbf{W}_1, \ldots, \mathbf{W}_L, \mathbf{b}_1, \ldots, \mathbf{b}_L\}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8" name="Shape 14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 = \{\mathbf{W}_1, \ldots, \mathbf{W}_L, \mathbf{b}_1, \ldots, \mathbf{b}_L\}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Shape 15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9" name="Shape 15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 = \{\mathbf{W}_1, \ldots, \mathbf{W}_L, \mathbf{b}_1, \ldots, \mathbf{b}_L\}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Shape 16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0" name="Shape 16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 = \{\mathbf{W}_1, \ldots, \mathbf{W}_L, \mathbf{b}_1, \ldots, \mathbf{b}_L\}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Shape 17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3" name="Shape 17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Cascade of repeated simple computations. With each increasing layer we get more abstracted representations, we get a higher capacity model. This means it can perform more complex and abstract calculations. A shallow network can only efficiently compute simple things, like finding edges. A deep network can efficiently compute harder things like recognizing a clown fish or translating English to Chinese.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f(\mathbf{x}) = f_{L}(f_{L-1}(\ldots f_2(f_1(\mathbf{x}))))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Shape 18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8" name="Shape 18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Cascade of repeated simple computations. With each increasing layer we get more abstracted representations, we get a higher capacity model. This means it can perform more complex and abstract calculations. A shallow network can only efficiently compute simple things, like finding edges. A deep network can efficiently compute harder things like recognizing a clown fish or translating English to Chinese.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f(\mathbf{x}) = f_{L}(f_{L-1}(\ldots f_2(f_1(\mathbf{x}))))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Shape 20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6" name="Shape 20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H(\hat{\mathbf{z}},\mathbf{z}) = -\sum_c \hat{\mathbf{z}}_c \log \mathbf{z}_c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When the net output is a normalized vector, we can think of it as a probability distribution over possible object classes. This loss function on the right tells the network to maximize the probability of the training data, which forces the output to be a good probability model of object class given image.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Shape 23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1" name="Shape 23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\mathbf{z} = f_{\theta}(\mathbf{x})</a:t>
            </a:r>
          </a:p>
          <a:p>
            <a:pPr/>
          </a:p>
          <a:p>
            <a:pPr/>
            <a:r>
              <a:t>\equiv \texttt{softmax}(\mathbf{z})_j</a:t>
            </a:r>
          </a:p>
          <a:p>
            <a:pPr/>
          </a:p>
          <a:p>
            <a:pPr/>
            <a:r>
              <a:t>\mathcal{L}(\mathbf{x}, \mathbf{y}) = H(\mathbf{y}, \texttt{softmax}(f_{\theta}(\mathbf{x})))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4" name="Shape 4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some data input. Process it through a hierarchy of simple computational units. Units are reused in stereotyped fashion. Produce some output.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Shape 23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3" name="Shape 23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The basic idea is that you fiddle all the weights until you match the desired output.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\mathbf{\theta}^* = \argmin_{\theta} \sum_{i=1}^N \mathcal{L}(f_{\theta}(\mathbf{x}^{(i)}), \mathbf{y}^{(i)}) 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\mathcal{L}(f_{\theta}(\mathbf{x}^{(1)}), \mathbf{y}^{(1)})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Shape 24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5" name="Shape 24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The basic idea is that you fiddle all the weights until you match the desired output.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\mathbf{\theta}^* = \argmin_{\theta} \sum_{i=1}^N \mathcal{L}(f_{\theta}(\mathbf{x}^{(i)}), \mathbf{y}^{(i)}) 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\mathcal{L}(f_{\theta}(\mathbf{x}^{(2)}), \mathbf{y}^{(2)})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Shape 24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7" name="Shape 24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The basic idea is that you fiddle all the weights until you match the desired output.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\mathbf{\theta}^* = \argmin_{\theta} \sum_{i=1}^N \mathcal{L}(f_{\theta}(\mathbf{x}^{(i)}), \mathbf{y}^{(i)}) 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\mathcal{L}(f_{\theta}(\mathbf{x}^{(i)}), \mathbf{y}^{(i)})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Shape 26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7" name="Shape 26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The basic idea is that you fiddle all the weights until you match the desired output.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\mathbf{\theta}^* = \argmin_{\theta} \sum_{i=1}^N \mathcal{L}(f_{\theta}(\mathbf{x}_i), \mathbf{y}_i) 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\mathcal{L}(f_{\theta}(\mathbf{x}_i), \mathbf{y}_i)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Shape 27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0" name="Shape 27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\mathbf{h}^{(1)} \in \mathbb{R}^{N_{\texttt{batch}} \times C^{(1)}}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Shape 27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3" name="Shape 27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\mathbf{h}_1 \in \mathbb{R}^{N_{\texttt{batch}} \times C_1}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3" name="Shape 28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4" name="Shape 28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R(\mathbf{w}) = \lambda\mathbf{w}^T\mathbf{w} = \lambda\norm{\mathbf{w}}_2^2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Shape 33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06" name="Shape 33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\hat{z}_k = \frac{z_k - \mathbb{E}[z_k]}{\sqrt{\texttt{Var}[z_k]}}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6" name="Shape 33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7" name="Shape 33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\hat{h}_k = \frac{h_k - \mathbb{E}[h_k]}{\sqrt{\texttt{Var}[h_k]}}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" name="Shape 33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8" name="Shape 33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\hat{h}_k = \frac{h_k - \mathbb{E}[h_k]}{\sqrt{\texttt{Var}[h_k]}}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0" name="Shape 5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some data input. Process it through a hierarchy of simple computational units. Units are reused in stereotyped fashion. Produce some output.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8" name="Shape 34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9" name="Shape 34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\hat{h}_k = \frac{h_k - \mathbb{E}[h_k]}{\sqrt{\texttt{Var}[h_k]}}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5" name="Shape 34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6" name="Shape 34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simple functions are ones that generalize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Shape 34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7" name="Shape 34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\mathbf{h}_1 \in \mathbb{R}^{N_{\texttt{batch}} \times C_1}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Shape 34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1" name="Shape 34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\mathbf{h}_1 \in \mathbb{R}^{N_{\texttt{batch}} \times C_1}</a:t>
            </a:r>
          </a:p>
          <a:p>
            <a:pPr/>
            <a:r>
              <a:t>\mathbf{h}_2 \in \mathbb{R}^{N_{\texttt{batch}} \times C_2}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" name="Shape 35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9" name="Shape 35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\{\mathbf{x}^{(i)}, \mathbf{y}^{(i)}\}_{i=1}^N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3" name="Shape 36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4" name="Shape 36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fc layers, there are more parameters than activations!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Shape 38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6" name="Shape 38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fc layers, there are more parameters than activations!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hape 5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some data input. Process it through a hierarchy of simple computational units. Units are reused in stereotyped fashion. Produce some output.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0" name="Shape 5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 some data input. Process it through a hierarchy of simple computational units. Units are reused in stereotyped fashion. Produce some output.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3" name="Shape 6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The basic idea is that you fiddle all the weights until you match the desired output.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\mathbf{\theta}^* = \argmin_{\theta} \sum_{i=1}^N \mathcal{L}(f_{\theta}(\mathbf{x}^{(i)}), \mathbf{y}^{(i)}) </a:t>
            </a:r>
          </a:p>
          <a:p>
            <a:pPr>
              <a:defRPr sz="1600"/>
            </a:pPr>
          </a:p>
          <a:p>
            <a:pPr>
              <a:defRPr sz="1600"/>
            </a:pPr>
            <a:r>
              <a:t>\mathcal{L}(f_{\theta}(\mathbf{x}^{(i)}), \mathbf{y}^{(i)})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3" name="Shape 6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\theta^* = \argmin_{\theta} J(\theta)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5" name="Shape 6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\theta^{t+1} = \theta^t - \eta_t \frac{\partial J(\theta)}{\partial \theta}\bigg\rvert_{\theta = \theta^t}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Picture 6"/>
          <p:cNvPicPr>
            <a:picLocks noChangeAspect="1"/>
          </p:cNvPicPr>
          <p:nvPr/>
        </p:nvPicPr>
        <p:blipFill>
          <a:blip r:embed="rId2">
            <a:alphaModFix amt="62039"/>
            <a:extLst/>
          </a:blip>
          <a:stretch>
            <a:fillRect/>
          </a:stretch>
        </p:blipFill>
        <p:spPr>
          <a:xfrm>
            <a:off x="610623" y="4351704"/>
            <a:ext cx="23162754" cy="759924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/>
          <p:nvPr>
            <p:ph type="title"/>
          </p:nvPr>
        </p:nvSpPr>
        <p:spPr>
          <a:xfrm>
            <a:off x="1092200" y="408529"/>
            <a:ext cx="20828000" cy="1787541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Section title"/>
          <p:cNvSpPr txBox="1"/>
          <p:nvPr>
            <p:ph type="body" sz="quarter" idx="21"/>
          </p:nvPr>
        </p:nvSpPr>
        <p:spPr>
          <a:xfrm>
            <a:off x="3538880" y="2134196"/>
            <a:ext cx="9378364" cy="17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0000"/>
            </a:lvl1pPr>
          </a:lstStyle>
          <a:p>
            <a:pPr/>
            <a:r>
              <a:t>Section title 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/>
          <p:nvPr>
            <p:ph type="title"/>
          </p:nvPr>
        </p:nvSpPr>
        <p:spPr>
          <a:xfrm>
            <a:off x="4305299" y="2262187"/>
            <a:ext cx="15773403" cy="1988345"/>
          </a:xfrm>
          <a:prstGeom prst="rect">
            <a:avLst/>
          </a:prstGeom>
        </p:spPr>
        <p:txBody>
          <a:bodyPr lIns="68580" tIns="68580" rIns="68580" bIns="68580"/>
          <a:lstStyle>
            <a:lvl1pPr defTabSz="1828800">
              <a:lnSpc>
                <a:spcPct val="90000"/>
              </a:lnSpc>
              <a:defRPr sz="8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half" idx="1"/>
          </p:nvPr>
        </p:nvSpPr>
        <p:spPr>
          <a:xfrm>
            <a:off x="4305299" y="4452937"/>
            <a:ext cx="15773403" cy="6527008"/>
          </a:xfrm>
          <a:prstGeom prst="rect">
            <a:avLst/>
          </a:prstGeom>
        </p:spPr>
        <p:txBody>
          <a:bodyPr lIns="68580" tIns="68580" rIns="68580" bIns="68580" anchor="t"/>
          <a:lstStyle>
            <a:lvl1pPr marL="424542" indent="-42454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52500" indent="-4953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508760" indent="-59436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0320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4892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xfrm>
            <a:off x="19645620" y="11307320"/>
            <a:ext cx="433080" cy="431097"/>
          </a:xfrm>
          <a:prstGeom prst="rect">
            <a:avLst/>
          </a:prstGeom>
        </p:spPr>
        <p:txBody>
          <a:bodyPr lIns="68580" tIns="68580" rIns="68580" bIns="68580" anchor="ctr"/>
          <a:lstStyle>
            <a:lvl1pPr algn="r" defTabSz="1828800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" name="Body Level One…"/>
          <p:cNvSpPr txBox="1"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73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/>
          <p:nvPr>
            <p:ph type="title"/>
          </p:nvPr>
        </p:nvSpPr>
        <p:spPr>
          <a:xfrm>
            <a:off x="4305299" y="2262187"/>
            <a:ext cx="15773402" cy="1988345"/>
          </a:xfrm>
          <a:prstGeom prst="rect">
            <a:avLst/>
          </a:prstGeom>
        </p:spPr>
        <p:txBody>
          <a:bodyPr lIns="68580" tIns="68580" rIns="68580" bIns="68580"/>
          <a:lstStyle>
            <a:lvl1pPr defTabSz="1828800">
              <a:lnSpc>
                <a:spcPct val="90000"/>
              </a:lnSpc>
              <a:defRPr sz="8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" name="Body Level One…"/>
          <p:cNvSpPr txBox="1"/>
          <p:nvPr>
            <p:ph type="body" sz="half" idx="1"/>
          </p:nvPr>
        </p:nvSpPr>
        <p:spPr>
          <a:xfrm>
            <a:off x="4305299" y="4452937"/>
            <a:ext cx="15773402" cy="6527008"/>
          </a:xfrm>
          <a:prstGeom prst="rect">
            <a:avLst/>
          </a:prstGeom>
        </p:spPr>
        <p:txBody>
          <a:bodyPr lIns="68580" tIns="68580" rIns="68580" bIns="68580" anchor="t"/>
          <a:lstStyle>
            <a:lvl1pPr marL="408214" indent="-408214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000">
                <a:latin typeface="Calibri"/>
                <a:ea typeface="Calibri"/>
                <a:cs typeface="Calibri"/>
                <a:sym typeface="Calibri"/>
              </a:defRPr>
            </a:lvl1pPr>
            <a:lvl2pPr marL="933450" indent="-47625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000">
                <a:latin typeface="Calibri"/>
                <a:ea typeface="Calibri"/>
                <a:cs typeface="Calibri"/>
                <a:sym typeface="Calibri"/>
              </a:defRPr>
            </a:lvl2pPr>
            <a:lvl3pPr marL="1485900" indent="-5715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000">
                <a:latin typeface="Calibri"/>
                <a:ea typeface="Calibri"/>
                <a:cs typeface="Calibri"/>
                <a:sym typeface="Calibri"/>
              </a:defRPr>
            </a:lvl3pPr>
            <a:lvl4pPr marL="20066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000">
                <a:latin typeface="Calibri"/>
                <a:ea typeface="Calibri"/>
                <a:cs typeface="Calibri"/>
                <a:sym typeface="Calibri"/>
              </a:defRPr>
            </a:lvl4pPr>
            <a:lvl5pPr marL="24638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19671367" y="11329918"/>
            <a:ext cx="407333" cy="385902"/>
          </a:xfrm>
          <a:prstGeom prst="rect">
            <a:avLst/>
          </a:prstGeom>
        </p:spPr>
        <p:txBody>
          <a:bodyPr lIns="68580" tIns="68580" rIns="68580" bIns="68580" anchor="ctr"/>
          <a:lstStyle>
            <a:lvl1pPr algn="r" defTabSz="1828800"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/>
          <p:nvPr>
            <p:ph type="title"/>
          </p:nvPr>
        </p:nvSpPr>
        <p:spPr>
          <a:xfrm>
            <a:off x="4305299" y="2262187"/>
            <a:ext cx="15773403" cy="1988345"/>
          </a:xfrm>
          <a:prstGeom prst="rect">
            <a:avLst/>
          </a:prstGeom>
        </p:spPr>
        <p:txBody>
          <a:bodyPr lIns="68580" tIns="68580" rIns="68580" bIns="68580"/>
          <a:lstStyle>
            <a:lvl1pPr defTabSz="1828800">
              <a:lnSpc>
                <a:spcPct val="90000"/>
              </a:lnSpc>
              <a:defRPr sz="8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6" name="Body Level One…"/>
          <p:cNvSpPr txBox="1"/>
          <p:nvPr>
            <p:ph type="body" sz="quarter" idx="1"/>
          </p:nvPr>
        </p:nvSpPr>
        <p:spPr>
          <a:xfrm>
            <a:off x="4305299" y="4452937"/>
            <a:ext cx="7772401" cy="6527008"/>
          </a:xfrm>
          <a:prstGeom prst="rect">
            <a:avLst/>
          </a:prstGeom>
        </p:spPr>
        <p:txBody>
          <a:bodyPr lIns="68580" tIns="68580" rIns="68580" bIns="68580" anchor="t"/>
          <a:lstStyle>
            <a:lvl1pPr marL="424542" indent="-424542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52500" indent="-4953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508760" indent="-59436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20320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4892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9645620" y="11307320"/>
            <a:ext cx="433080" cy="431097"/>
          </a:xfrm>
          <a:prstGeom prst="rect">
            <a:avLst/>
          </a:prstGeom>
        </p:spPr>
        <p:txBody>
          <a:bodyPr lIns="68580" tIns="68580" rIns="68580" bIns="68580" anchor="ctr"/>
          <a:lstStyle>
            <a:lvl1pPr algn="r" defTabSz="1828800">
              <a:defRPr sz="2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/>
          <p:nvPr>
            <p:ph type="title"/>
          </p:nvPr>
        </p:nvSpPr>
        <p:spPr>
          <a:xfrm>
            <a:off x="3962400" y="180976"/>
            <a:ext cx="16459200" cy="3016251"/>
          </a:xfrm>
          <a:prstGeom prst="rect">
            <a:avLst/>
          </a:prstGeom>
        </p:spPr>
        <p:txBody>
          <a:bodyPr lIns="101600" tIns="101600" rIns="101600" bIns="101600"/>
          <a:lstStyle>
            <a:lvl1pPr indent="39687"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marL="725487" indent="-685800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150937" indent="-654050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563687" indent="-609600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144712" indent="-733425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601913" indent="-733426" defTabSz="1828800">
              <a:spcBef>
                <a:spcPts val="1400"/>
              </a:spcBef>
              <a:buSzPct val="100000"/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7980696" y="12490450"/>
            <a:ext cx="611436" cy="597967"/>
          </a:xfrm>
          <a:prstGeom prst="rect">
            <a:avLst/>
          </a:prstGeom>
        </p:spPr>
        <p:txBody>
          <a:bodyPr lIns="101600" tIns="101600" rIns="101600" bIns="101600"/>
          <a:lstStyle>
            <a:lvl1pPr defTabSz="1168400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/>
          <p:nvPr>
            <p:ph type="title"/>
          </p:nvPr>
        </p:nvSpPr>
        <p:spPr>
          <a:xfrm>
            <a:off x="1220406" y="549176"/>
            <a:ext cx="21943220" cy="2286001"/>
          </a:xfrm>
          <a:prstGeom prst="rect">
            <a:avLst/>
          </a:prstGeom>
        </p:spPr>
        <p:txBody>
          <a:bodyPr lIns="108243" tIns="108243" rIns="108243" bIns="108243"/>
          <a:lstStyle>
            <a:lvl1pPr algn="ctr" defTabSz="1524000">
              <a:defRPr sz="10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idx="1"/>
          </p:nvPr>
        </p:nvSpPr>
        <p:spPr>
          <a:xfrm>
            <a:off x="1220406" y="3201323"/>
            <a:ext cx="21943220" cy="9050240"/>
          </a:xfrm>
          <a:prstGeom prst="rect">
            <a:avLst/>
          </a:prstGeom>
        </p:spPr>
        <p:txBody>
          <a:bodyPr lIns="108243" tIns="108243" rIns="108243" bIns="108243" anchor="t"/>
          <a:lstStyle>
            <a:lvl1pPr marL="757433" indent="-757433" defTabSz="1524000">
              <a:spcBef>
                <a:spcPts val="1800"/>
              </a:spcBef>
              <a:buSzPct val="100000"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1373042" indent="-722541" defTabSz="1524000">
              <a:spcBef>
                <a:spcPts val="1800"/>
              </a:spcBef>
              <a:buSzPct val="100000"/>
              <a:buChar char="–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978107" indent="-678682" defTabSz="1524000">
              <a:spcBef>
                <a:spcPts val="1800"/>
              </a:spcBef>
              <a:buSzPct val="100000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2774042" indent="-824114" defTabSz="1524000">
              <a:spcBef>
                <a:spcPts val="1800"/>
              </a:spcBef>
              <a:buSzPct val="100000"/>
              <a:buChar char="–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3422963" indent="-824114" defTabSz="1524000">
              <a:spcBef>
                <a:spcPts val="1800"/>
              </a:spcBef>
              <a:buSzPct val="100000"/>
              <a:buChar char="»"/>
              <a:defRPr sz="7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22510642" y="12490400"/>
            <a:ext cx="652976" cy="635823"/>
          </a:xfrm>
          <a:prstGeom prst="rect">
            <a:avLst/>
          </a:prstGeom>
        </p:spPr>
        <p:txBody>
          <a:bodyPr lIns="108243" tIns="108243" rIns="108243" bIns="108243"/>
          <a:lstStyle>
            <a:lvl1pPr algn="r" defTabSz="2172273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3962400" y="0"/>
            <a:ext cx="16459200" cy="1784350"/>
          </a:xfrm>
          <a:prstGeom prst="rect">
            <a:avLst/>
          </a:prstGeom>
        </p:spPr>
        <p:txBody>
          <a:bodyPr lIns="91439" tIns="91439" rIns="91439" bIns="91439"/>
          <a:lstStyle>
            <a:lvl1pPr algn="ctr"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xfrm>
            <a:off x="3962400" y="2162175"/>
            <a:ext cx="16459200" cy="10090151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9144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1746386" y="507"/>
            <a:ext cx="21005801" cy="2286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idx="1"/>
          </p:nvPr>
        </p:nvSpPr>
        <p:spPr>
          <a:xfrm>
            <a:off x="1689100" y="2463800"/>
            <a:ext cx="21005800" cy="9296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6673453" y="3442394"/>
            <a:ext cx="11037095" cy="3482579"/>
          </a:xfrm>
          <a:prstGeom prst="rect">
            <a:avLst/>
          </a:prstGeom>
        </p:spPr>
        <p:txBody>
          <a:bodyPr lIns="53578" tIns="53578" rIns="53578" bIns="53578" anchor="b"/>
          <a:lstStyle>
            <a:lvl1pPr algn="ctr" defTabSz="821531">
              <a:defRPr sz="10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sz="quarter" idx="1"/>
          </p:nvPr>
        </p:nvSpPr>
        <p:spPr>
          <a:xfrm>
            <a:off x="6673453" y="7032128"/>
            <a:ext cx="11037095" cy="1192115"/>
          </a:xfrm>
          <a:prstGeom prst="rect">
            <a:avLst/>
          </a:prstGeom>
        </p:spPr>
        <p:txBody>
          <a:bodyPr lIns="53578" tIns="53578" rIns="53578" bIns="53578" anchor="t"/>
          <a:lstStyle>
            <a:lvl1pPr marL="0" indent="0" algn="ctr" defTabSz="821531">
              <a:spcBef>
                <a:spcPts val="0"/>
              </a:spcBef>
              <a:buSzTx/>
              <a:buNone/>
              <a:defRPr sz="5000"/>
            </a:lvl1pPr>
            <a:lvl2pPr marL="0" indent="0" algn="ctr" defTabSz="821531">
              <a:spcBef>
                <a:spcPts val="0"/>
              </a:spcBef>
              <a:buSzTx/>
              <a:buNone/>
              <a:defRPr sz="5000"/>
            </a:lvl2pPr>
            <a:lvl3pPr marL="0" indent="0" algn="ctr" defTabSz="821531">
              <a:spcBef>
                <a:spcPts val="0"/>
              </a:spcBef>
              <a:buSzTx/>
              <a:buNone/>
              <a:defRPr sz="5000"/>
            </a:lvl3pPr>
            <a:lvl4pPr marL="0" indent="0" algn="ctr" defTabSz="821531">
              <a:spcBef>
                <a:spcPts val="0"/>
              </a:spcBef>
              <a:buSzTx/>
              <a:buNone/>
              <a:defRPr sz="5000"/>
            </a:lvl4pPr>
            <a:lvl5pPr marL="0" indent="0" algn="ctr" defTabSz="821531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2001398" y="11519296"/>
            <a:ext cx="374060" cy="379927"/>
          </a:xfrm>
          <a:prstGeom prst="rect">
            <a:avLst/>
          </a:prstGeom>
        </p:spPr>
        <p:txBody>
          <a:bodyPr lIns="53578" tIns="53578" rIns="53578" bIns="53578"/>
          <a:lstStyle>
            <a:lvl1pPr defTabSz="821531">
              <a:defRPr sz="1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/>
          <p:nvPr>
            <p:ph type="title"/>
          </p:nvPr>
        </p:nvSpPr>
        <p:spPr>
          <a:xfrm>
            <a:off x="1746386" y="507"/>
            <a:ext cx="21005801" cy="2286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idx="1"/>
          </p:nvPr>
        </p:nvSpPr>
        <p:spPr>
          <a:xfrm>
            <a:off x="1689100" y="2463800"/>
            <a:ext cx="21005800" cy="9296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/>
          <p:nvPr>
            <p:ph type="title"/>
          </p:nvPr>
        </p:nvSpPr>
        <p:spPr>
          <a:xfrm>
            <a:off x="4807148" y="2286000"/>
            <a:ext cx="14769704" cy="1607344"/>
          </a:xfrm>
          <a:prstGeom prst="rect">
            <a:avLst/>
          </a:prstGeom>
        </p:spPr>
        <p:txBody>
          <a:bodyPr lIns="35718" tIns="35718" rIns="35718" bIns="35718"/>
          <a:lstStyle>
            <a:lvl1pPr algn="ctr">
              <a:defRPr sz="10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8" name="Body Level One…"/>
          <p:cNvSpPr txBox="1"/>
          <p:nvPr>
            <p:ph type="body" sz="half" idx="1"/>
          </p:nvPr>
        </p:nvSpPr>
        <p:spPr>
          <a:xfrm>
            <a:off x="4807148" y="4250531"/>
            <a:ext cx="14769704" cy="6536532"/>
          </a:xfrm>
          <a:prstGeom prst="rect">
            <a:avLst/>
          </a:prstGeom>
        </p:spPr>
        <p:txBody>
          <a:bodyPr lIns="35718" tIns="35718" rIns="35718" bIns="35718"/>
          <a:lstStyle>
            <a:lvl1pPr marL="555625" indent="-555625">
              <a:defRPr sz="4200"/>
            </a:lvl1pPr>
            <a:lvl2pPr marL="1190625" indent="-555625">
              <a:defRPr sz="4200"/>
            </a:lvl2pPr>
            <a:lvl3pPr marL="1825625" indent="-555625">
              <a:defRPr sz="4200"/>
            </a:lvl3pPr>
            <a:lvl4pPr marL="2460625" indent="-555625">
              <a:defRPr sz="4200"/>
            </a:lvl4pPr>
            <a:lvl5pPr marL="3095625" indent="-555625"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12004242" y="11233546"/>
            <a:ext cx="366586" cy="368871"/>
          </a:xfrm>
          <a:prstGeom prst="rect">
            <a:avLst/>
          </a:prstGeom>
        </p:spPr>
        <p:txBody>
          <a:bodyPr lIns="35718" tIns="35718" rIns="35718" bIns="35718"/>
          <a:lstStyle>
            <a:lvl1pPr>
              <a:defRPr sz="2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6" descr="Picture 6"/>
          <p:cNvPicPr>
            <a:picLocks noChangeAspect="1"/>
          </p:cNvPicPr>
          <p:nvPr/>
        </p:nvPicPr>
        <p:blipFill>
          <a:blip r:embed="rId2">
            <a:alphaModFix amt="62039"/>
            <a:extLst/>
          </a:blip>
          <a:stretch>
            <a:fillRect/>
          </a:stretch>
        </p:blipFill>
        <p:spPr>
          <a:xfrm>
            <a:off x="610623" y="4224704"/>
            <a:ext cx="23162754" cy="7599249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itle Text"/>
          <p:cNvSpPr txBox="1"/>
          <p:nvPr>
            <p:ph type="title"/>
          </p:nvPr>
        </p:nvSpPr>
        <p:spPr>
          <a:xfrm>
            <a:off x="1092200" y="408529"/>
            <a:ext cx="20828000" cy="1787541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" name="Section title"/>
          <p:cNvSpPr txBox="1"/>
          <p:nvPr>
            <p:ph type="body" sz="quarter" idx="21"/>
          </p:nvPr>
        </p:nvSpPr>
        <p:spPr>
          <a:xfrm>
            <a:off x="3538880" y="2134196"/>
            <a:ext cx="9378364" cy="1787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0000"/>
            </a:lvl1pPr>
          </a:lstStyle>
          <a:p>
            <a:pPr/>
            <a:r>
              <a:t>Section title </a:t>
            </a:r>
          </a:p>
        </p:txBody>
      </p:sp>
      <p:sp>
        <p:nvSpPr>
          <p:cNvPr id="199" name="Rectangle"/>
          <p:cNvSpPr/>
          <p:nvPr/>
        </p:nvSpPr>
        <p:spPr>
          <a:xfrm>
            <a:off x="-166217" y="12518712"/>
            <a:ext cx="24716434" cy="1270001"/>
          </a:xfrm>
          <a:prstGeom prst="rect">
            <a:avLst/>
          </a:prstGeom>
          <a:solidFill>
            <a:srgbClr val="D5D5D5">
              <a:alpha val="71761"/>
            </a:srgbClr>
          </a:solidFill>
          <a:ln w="12700">
            <a:solidFill>
              <a:srgbClr val="000000">
                <a:alpha val="71761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</a:defRPr>
            </a:pPr>
          </a:p>
        </p:txBody>
      </p:sp>
      <p:sp>
        <p:nvSpPr>
          <p:cNvPr id="200" name="6.8300/1 Advances in Computer Vision"/>
          <p:cNvSpPr txBox="1"/>
          <p:nvPr/>
        </p:nvSpPr>
        <p:spPr>
          <a:xfrm>
            <a:off x="3548355" y="12873580"/>
            <a:ext cx="7535978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6600"/>
              </a:lnSpc>
              <a:spcBef>
                <a:spcPts val="1600"/>
              </a:spcBef>
              <a:defRPr sz="3200">
                <a:solidFill>
                  <a:srgbClr val="A21F34"/>
                </a:solidFill>
              </a:defRPr>
            </a:lvl1pPr>
          </a:lstStyle>
          <a:p>
            <a:pPr/>
            <a:r>
              <a:t>6.8300/1 Advances in Computer Vision</a:t>
            </a:r>
          </a:p>
        </p:txBody>
      </p:sp>
      <p:sp>
        <p:nvSpPr>
          <p:cNvPr id="201" name="Spring 2023"/>
          <p:cNvSpPr txBox="1"/>
          <p:nvPr/>
        </p:nvSpPr>
        <p:spPr>
          <a:xfrm>
            <a:off x="21945897" y="12625823"/>
            <a:ext cx="2251305" cy="10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100"/>
              </a:lnSpc>
              <a:defRPr b="0" sz="3100"/>
            </a:lvl1pPr>
          </a:lstStyle>
          <a:p>
            <a:pPr/>
            <a:r>
              <a:t>Spring 2023</a:t>
            </a:r>
          </a:p>
        </p:txBody>
      </p:sp>
      <p:pic>
        <p:nvPicPr>
          <p:cNvPr id="202" name="mit_pe_horiz_large_alpha.png" descr="mit_pe_horiz_large_alpha.png"/>
          <p:cNvPicPr>
            <a:picLocks noChangeAspect="1"/>
          </p:cNvPicPr>
          <p:nvPr/>
        </p:nvPicPr>
        <p:blipFill>
          <a:blip r:embed="rId3">
            <a:extLst/>
          </a:blip>
          <a:srcRect l="0" t="0" r="76207" b="0"/>
          <a:stretch>
            <a:fillRect/>
          </a:stretch>
        </p:blipFill>
        <p:spPr>
          <a:xfrm>
            <a:off x="152400" y="12482519"/>
            <a:ext cx="1626288" cy="1367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1391" t="12730" r="88533" b="11099"/>
          <a:stretch>
            <a:fillRect/>
          </a:stretch>
        </p:blipFill>
        <p:spPr>
          <a:xfrm>
            <a:off x="2022814" y="12710921"/>
            <a:ext cx="919169" cy="852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fill="norm" stroke="1" extrusionOk="0">
                <a:moveTo>
                  <a:pt x="21597" y="0"/>
                </a:moveTo>
                <a:lnTo>
                  <a:pt x="13027" y="422"/>
                </a:lnTo>
                <a:cubicBezTo>
                  <a:pt x="8315" y="653"/>
                  <a:pt x="3457" y="994"/>
                  <a:pt x="2228" y="1187"/>
                </a:cubicBezTo>
                <a:cubicBezTo>
                  <a:pt x="14" y="1534"/>
                  <a:pt x="-3" y="1572"/>
                  <a:pt x="0" y="4485"/>
                </a:cubicBezTo>
                <a:cubicBezTo>
                  <a:pt x="1" y="6101"/>
                  <a:pt x="170" y="10611"/>
                  <a:pt x="382" y="14511"/>
                </a:cubicBezTo>
                <a:lnTo>
                  <a:pt x="774" y="21600"/>
                </a:lnTo>
                <a:lnTo>
                  <a:pt x="8420" y="21600"/>
                </a:lnTo>
                <a:cubicBezTo>
                  <a:pt x="14223" y="21600"/>
                  <a:pt x="16031" y="21403"/>
                  <a:pt x="15918" y="20806"/>
                </a:cubicBezTo>
                <a:cubicBezTo>
                  <a:pt x="15825" y="20316"/>
                  <a:pt x="16601" y="19949"/>
                  <a:pt x="17951" y="19830"/>
                </a:cubicBezTo>
                <a:cubicBezTo>
                  <a:pt x="20543" y="19601"/>
                  <a:pt x="20572" y="19488"/>
                  <a:pt x="21187" y="7803"/>
                </a:cubicBezTo>
                <a:lnTo>
                  <a:pt x="2159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4" name="Bill Freeman, Vincent Sitzmann, Mina Konaković Luković"/>
          <p:cNvSpPr txBox="1"/>
          <p:nvPr/>
        </p:nvSpPr>
        <p:spPr>
          <a:xfrm>
            <a:off x="15954967" y="13193693"/>
            <a:ext cx="8337500" cy="10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600"/>
              </a:lnSpc>
              <a:spcBef>
                <a:spcPts val="1600"/>
              </a:spcBef>
              <a:defRPr sz="2400"/>
            </a:lvl1pPr>
          </a:lstStyle>
          <a:p>
            <a:pPr/>
            <a:r>
              <a:t>Bill Freeman, Vincent Sitzmann, Mina Konaković Luković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DE_train_00008204_seg.png"/>
          <p:cNvSpPr/>
          <p:nvPr>
            <p:ph type="pic" sz="half" idx="21"/>
          </p:nvPr>
        </p:nvSpPr>
        <p:spPr>
          <a:xfrm>
            <a:off x="13294825" y="353213"/>
            <a:ext cx="9267312" cy="123564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0" name="Title Text"/>
          <p:cNvSpPr txBox="1"/>
          <p:nvPr>
            <p:ph type="title"/>
          </p:nvPr>
        </p:nvSpPr>
        <p:spPr>
          <a:xfrm>
            <a:off x="1651000" y="831850"/>
            <a:ext cx="10223500" cy="1391841"/>
          </a:xfrm>
          <a:prstGeom prst="rect">
            <a:avLst/>
          </a:prstGeom>
        </p:spPr>
        <p:txBody>
          <a:bodyPr anchor="b"/>
          <a:lstStyle>
            <a:lvl1pPr>
              <a:defRPr sz="8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400"/>
            </a:lvl1pPr>
            <a:lvl2pPr marL="0" indent="0">
              <a:spcBef>
                <a:spcPts val="0"/>
              </a:spcBef>
              <a:buSzTx/>
              <a:buNone/>
              <a:defRPr sz="5400"/>
            </a:lvl2pPr>
            <a:lvl3pPr marL="0" indent="0">
              <a:spcBef>
                <a:spcPts val="0"/>
              </a:spcBef>
              <a:buSzTx/>
              <a:buNone/>
              <a:defRPr sz="5400"/>
            </a:lvl3pPr>
            <a:lvl4pPr marL="0" indent="0">
              <a:spcBef>
                <a:spcPts val="0"/>
              </a:spcBef>
              <a:buSzTx/>
              <a:buNone/>
              <a:defRPr sz="5400"/>
            </a:lvl4pPr>
            <a:lvl5pPr marL="0" indent="0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746386" y="507"/>
            <a:ext cx="21005801" cy="2286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1187" indent="-611187" defTabSz="821531">
              <a:buSzPct val="145000"/>
              <a:defRPr sz="4400"/>
            </a:lvl1pPr>
            <a:lvl2pPr marL="1055687" indent="-611187" defTabSz="821531">
              <a:buSzPct val="145000"/>
              <a:defRPr sz="4400"/>
            </a:lvl2pPr>
            <a:lvl3pPr marL="1500187" indent="-611187" defTabSz="821531">
              <a:buSzPct val="145000"/>
              <a:defRPr sz="4400"/>
            </a:lvl3pPr>
            <a:lvl4pPr marL="1944687" indent="-611187" defTabSz="821531">
              <a:buSzPct val="145000"/>
              <a:defRPr sz="4400"/>
            </a:lvl4pPr>
            <a:lvl5pPr marL="2389187" indent="-611187" defTabSz="821531">
              <a:buSzPct val="145000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/>
          <p:nvPr>
            <p:ph type="title"/>
          </p:nvPr>
        </p:nvSpPr>
        <p:spPr>
          <a:xfrm>
            <a:off x="1220415" y="549176"/>
            <a:ext cx="21943219" cy="2286001"/>
          </a:xfrm>
          <a:prstGeom prst="rect">
            <a:avLst/>
          </a:prstGeom>
        </p:spPr>
        <p:txBody>
          <a:bodyPr lIns="108213" tIns="108213" rIns="108213" bIns="108213"/>
          <a:lstStyle>
            <a:lvl1pPr algn="ctr" defTabSz="1524000">
              <a:defRPr sz="10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idx="1"/>
          </p:nvPr>
        </p:nvSpPr>
        <p:spPr>
          <a:xfrm>
            <a:off x="1220415" y="3201331"/>
            <a:ext cx="21943219" cy="9050240"/>
          </a:xfrm>
          <a:prstGeom prst="rect">
            <a:avLst/>
          </a:prstGeom>
        </p:spPr>
        <p:txBody>
          <a:bodyPr lIns="108213" tIns="108213" rIns="108213" bIns="108213" anchor="t"/>
          <a:lstStyle>
            <a:lvl1pPr marL="799311" indent="-799311" defTabSz="1524000">
              <a:spcBef>
                <a:spcPts val="1800"/>
              </a:spcBef>
              <a:buSzPct val="100000"/>
              <a:defRPr sz="7600">
                <a:latin typeface="Arial"/>
                <a:ea typeface="Arial"/>
                <a:cs typeface="Arial"/>
                <a:sym typeface="Arial"/>
              </a:defRPr>
            </a:lvl1pPr>
            <a:lvl2pPr marL="1412829" indent="-762490" defTabSz="1524000">
              <a:spcBef>
                <a:spcPts val="1800"/>
              </a:spcBef>
              <a:buSzPct val="100000"/>
              <a:buChar char="–"/>
              <a:defRPr sz="7600">
                <a:latin typeface="Arial"/>
                <a:ea typeface="Arial"/>
                <a:cs typeface="Arial"/>
                <a:sym typeface="Arial"/>
              </a:defRPr>
            </a:lvl2pPr>
            <a:lvl3pPr marL="2015308" indent="-716210" defTabSz="1524000">
              <a:spcBef>
                <a:spcPts val="1800"/>
              </a:spcBef>
              <a:buSzPct val="100000"/>
              <a:defRPr sz="7600">
                <a:latin typeface="Arial"/>
                <a:ea typeface="Arial"/>
                <a:cs typeface="Arial"/>
                <a:sym typeface="Arial"/>
              </a:defRPr>
            </a:lvl3pPr>
            <a:lvl4pPr marL="2789137" indent="-839695" defTabSz="1524000">
              <a:spcBef>
                <a:spcPts val="1800"/>
              </a:spcBef>
              <a:buSzPct val="100000"/>
              <a:buChar char="–"/>
              <a:defRPr sz="7600">
                <a:latin typeface="Arial"/>
                <a:ea typeface="Arial"/>
                <a:cs typeface="Arial"/>
                <a:sym typeface="Arial"/>
              </a:defRPr>
            </a:lvl4pPr>
            <a:lvl5pPr marL="3437895" indent="-839695" defTabSz="1524000">
              <a:spcBef>
                <a:spcPts val="1800"/>
              </a:spcBef>
              <a:buSzPct val="100000"/>
              <a:buChar char="»"/>
              <a:defRPr sz="7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22482449" y="12490400"/>
            <a:ext cx="681169" cy="673032"/>
          </a:xfrm>
          <a:prstGeom prst="rect">
            <a:avLst/>
          </a:prstGeom>
        </p:spPr>
        <p:txBody>
          <a:bodyPr lIns="108213" tIns="108213" rIns="108213" bIns="108213"/>
          <a:lstStyle>
            <a:lvl1pPr algn="r" defTabSz="2172273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746386" y="0"/>
            <a:ext cx="2100580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5.pn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6.pn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7" Type="http://schemas.openxmlformats.org/officeDocument/2006/relationships/image" Target="../media/image201.png"/><Relationship Id="rId8" Type="http://schemas.openxmlformats.org/officeDocument/2006/relationships/image" Target="../media/image76.png"/><Relationship Id="rId9" Type="http://schemas.openxmlformats.org/officeDocument/2006/relationships/image" Target="../media/image202.png"/><Relationship Id="rId10" Type="http://schemas.openxmlformats.org/officeDocument/2006/relationships/image" Target="../media/image203.png"/><Relationship Id="rId11" Type="http://schemas.openxmlformats.org/officeDocument/2006/relationships/image" Target="../media/image204.png"/><Relationship Id="rId12" Type="http://schemas.openxmlformats.org/officeDocument/2006/relationships/image" Target="../media/image205.png"/><Relationship Id="rId13" Type="http://schemas.openxmlformats.org/officeDocument/2006/relationships/image" Target="../media/image206.png"/><Relationship Id="rId14" Type="http://schemas.openxmlformats.org/officeDocument/2006/relationships/image" Target="../media/image207.png"/><Relationship Id="rId15" Type="http://schemas.openxmlformats.org/officeDocument/2006/relationships/image" Target="../media/image208.png"/><Relationship Id="rId16" Type="http://schemas.openxmlformats.org/officeDocument/2006/relationships/image" Target="../media/image209.pn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01.png"/><Relationship Id="rId4" Type="http://schemas.openxmlformats.org/officeDocument/2006/relationships/image" Target="../media/image205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76.png"/><Relationship Id="rId8" Type="http://schemas.openxmlformats.org/officeDocument/2006/relationships/image" Target="../media/image202.png"/><Relationship Id="rId9" Type="http://schemas.openxmlformats.org/officeDocument/2006/relationships/image" Target="../media/image203.png"/><Relationship Id="rId10" Type="http://schemas.openxmlformats.org/officeDocument/2006/relationships/image" Target="../media/image207.png"/><Relationship Id="rId11" Type="http://schemas.openxmlformats.org/officeDocument/2006/relationships/image" Target="../media/image208.png"/><Relationship Id="rId12" Type="http://schemas.openxmlformats.org/officeDocument/2006/relationships/image" Target="../media/image209.png"/><Relationship Id="rId13" Type="http://schemas.openxmlformats.org/officeDocument/2006/relationships/image" Target="../media/image210.png"/><Relationship Id="rId14" Type="http://schemas.openxmlformats.org/officeDocument/2006/relationships/image" Target="../media/image204.png"/><Relationship Id="rId15" Type="http://schemas.openxmlformats.org/officeDocument/2006/relationships/image" Target="../media/image206.pn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1.png"/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Relationship Id="rId8" Type="http://schemas.openxmlformats.org/officeDocument/2006/relationships/image" Target="../media/image217.png"/><Relationship Id="rId9" Type="http://schemas.openxmlformats.org/officeDocument/2006/relationships/image" Target="../media/image218.png"/><Relationship Id="rId10" Type="http://schemas.openxmlformats.org/officeDocument/2006/relationships/image" Target="../media/image219.png"/><Relationship Id="rId11" Type="http://schemas.openxmlformats.org/officeDocument/2006/relationships/image" Target="../media/image220.png"/><Relationship Id="rId12" Type="http://schemas.openxmlformats.org/officeDocument/2006/relationships/image" Target="../media/image221.png"/><Relationship Id="rId13" Type="http://schemas.openxmlformats.org/officeDocument/2006/relationships/image" Target="../media/image222.png"/><Relationship Id="rId14" Type="http://schemas.openxmlformats.org/officeDocument/2006/relationships/image" Target="../media/image223.pn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png"/><Relationship Id="rId7" Type="http://schemas.openxmlformats.org/officeDocument/2006/relationships/image" Target="../media/image229.png"/><Relationship Id="rId8" Type="http://schemas.openxmlformats.org/officeDocument/2006/relationships/image" Target="../media/image221.png"/><Relationship Id="rId9" Type="http://schemas.openxmlformats.org/officeDocument/2006/relationships/image" Target="../media/image215.png"/><Relationship Id="rId10" Type="http://schemas.openxmlformats.org/officeDocument/2006/relationships/image" Target="../media/image216.png"/><Relationship Id="rId11" Type="http://schemas.openxmlformats.org/officeDocument/2006/relationships/image" Target="../media/image214.png"/><Relationship Id="rId12" Type="http://schemas.openxmlformats.org/officeDocument/2006/relationships/image" Target="../media/image222.png"/><Relationship Id="rId13" Type="http://schemas.openxmlformats.org/officeDocument/2006/relationships/image" Target="../media/image223.png"/><Relationship Id="rId14" Type="http://schemas.openxmlformats.org/officeDocument/2006/relationships/image" Target="../media/image230.png"/><Relationship Id="rId15" Type="http://schemas.openxmlformats.org/officeDocument/2006/relationships/image" Target="../media/image231.png"/><Relationship Id="rId16" Type="http://schemas.openxmlformats.org/officeDocument/2006/relationships/image" Target="../media/image232.png"/><Relationship Id="rId17" Type="http://schemas.openxmlformats.org/officeDocument/2006/relationships/image" Target="../media/image233.png"/><Relationship Id="rId18" Type="http://schemas.openxmlformats.org/officeDocument/2006/relationships/image" Target="../media/image234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1.png"/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4.png"/><Relationship Id="rId6" Type="http://schemas.openxmlformats.org/officeDocument/2006/relationships/image" Target="../media/image222.png"/><Relationship Id="rId7" Type="http://schemas.openxmlformats.org/officeDocument/2006/relationships/image" Target="../media/image223.png"/><Relationship Id="rId8" Type="http://schemas.openxmlformats.org/officeDocument/2006/relationships/image" Target="../media/image235.png"/><Relationship Id="rId9" Type="http://schemas.openxmlformats.org/officeDocument/2006/relationships/image" Target="../media/image236.png"/><Relationship Id="rId10" Type="http://schemas.openxmlformats.org/officeDocument/2006/relationships/image" Target="../media/image237.png"/><Relationship Id="rId11" Type="http://schemas.openxmlformats.org/officeDocument/2006/relationships/image" Target="../media/image238.png"/><Relationship Id="rId12" Type="http://schemas.openxmlformats.org/officeDocument/2006/relationships/image" Target="../media/image239.png"/><Relationship Id="rId13" Type="http://schemas.openxmlformats.org/officeDocument/2006/relationships/image" Target="../media/image240.png"/><Relationship Id="rId14" Type="http://schemas.openxmlformats.org/officeDocument/2006/relationships/image" Target="../media/image241.pn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2.png"/><Relationship Id="rId3" Type="http://schemas.openxmlformats.org/officeDocument/2006/relationships/image" Target="../media/image243.png"/><Relationship Id="rId4" Type="http://schemas.openxmlformats.org/officeDocument/2006/relationships/image" Target="../media/image244.png"/><Relationship Id="rId5" Type="http://schemas.openxmlformats.org/officeDocument/2006/relationships/image" Target="../media/image245.png"/><Relationship Id="rId6" Type="http://schemas.openxmlformats.org/officeDocument/2006/relationships/image" Target="../media/image246.png"/><Relationship Id="rId7" Type="http://schemas.openxmlformats.org/officeDocument/2006/relationships/image" Target="../media/image247.png"/><Relationship Id="rId8" Type="http://schemas.openxmlformats.org/officeDocument/2006/relationships/image" Target="../media/image248.png"/><Relationship Id="rId9" Type="http://schemas.openxmlformats.org/officeDocument/2006/relationships/image" Target="../media/image221.png"/><Relationship Id="rId10" Type="http://schemas.openxmlformats.org/officeDocument/2006/relationships/image" Target="../media/image215.png"/><Relationship Id="rId11" Type="http://schemas.openxmlformats.org/officeDocument/2006/relationships/image" Target="../media/image216.png"/><Relationship Id="rId12" Type="http://schemas.openxmlformats.org/officeDocument/2006/relationships/image" Target="../media/image214.png"/><Relationship Id="rId13" Type="http://schemas.openxmlformats.org/officeDocument/2006/relationships/image" Target="../media/image222.png"/><Relationship Id="rId14" Type="http://schemas.openxmlformats.org/officeDocument/2006/relationships/image" Target="../media/image2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8.png"/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6" Type="http://schemas.openxmlformats.org/officeDocument/2006/relationships/image" Target="../media/image245.png"/><Relationship Id="rId7" Type="http://schemas.openxmlformats.org/officeDocument/2006/relationships/image" Target="../media/image246.png"/><Relationship Id="rId8" Type="http://schemas.openxmlformats.org/officeDocument/2006/relationships/image" Target="../media/image247.png"/><Relationship Id="rId9" Type="http://schemas.openxmlformats.org/officeDocument/2006/relationships/image" Target="../media/image221.png"/><Relationship Id="rId10" Type="http://schemas.openxmlformats.org/officeDocument/2006/relationships/image" Target="../media/image215.png"/><Relationship Id="rId11" Type="http://schemas.openxmlformats.org/officeDocument/2006/relationships/image" Target="../media/image216.png"/><Relationship Id="rId12" Type="http://schemas.openxmlformats.org/officeDocument/2006/relationships/image" Target="../media/image214.png"/><Relationship Id="rId13" Type="http://schemas.openxmlformats.org/officeDocument/2006/relationships/image" Target="../media/image222.png"/><Relationship Id="rId14" Type="http://schemas.openxmlformats.org/officeDocument/2006/relationships/image" Target="../media/image223.pn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49.pn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0.png"/><Relationship Id="rId3" Type="http://schemas.openxmlformats.org/officeDocument/2006/relationships/image" Target="../media/image251.png"/><Relationship Id="rId4" Type="http://schemas.openxmlformats.org/officeDocument/2006/relationships/image" Target="../media/image201.png"/><Relationship Id="rId5" Type="http://schemas.openxmlformats.org/officeDocument/2006/relationships/image" Target="../media/image204.pn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52.png"/><Relationship Id="rId5" Type="http://schemas.openxmlformats.org/officeDocument/2006/relationships/image" Target="../media/image251.png"/><Relationship Id="rId6" Type="http://schemas.openxmlformats.org/officeDocument/2006/relationships/image" Target="../media/image201.png"/><Relationship Id="rId7" Type="http://schemas.openxmlformats.org/officeDocument/2006/relationships/image" Target="../media/image204.pn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4.png"/><Relationship Id="rId3" Type="http://schemas.openxmlformats.org/officeDocument/2006/relationships/image" Target="../media/image201.png"/><Relationship Id="rId4" Type="http://schemas.openxmlformats.org/officeDocument/2006/relationships/image" Target="../media/image251.png"/><Relationship Id="rId5" Type="http://schemas.openxmlformats.org/officeDocument/2006/relationships/image" Target="../media/image253.pn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254.png"/><Relationship Id="rId5" Type="http://schemas.openxmlformats.org/officeDocument/2006/relationships/image" Target="../media/image204.png"/><Relationship Id="rId6" Type="http://schemas.openxmlformats.org/officeDocument/2006/relationships/image" Target="../media/image201.png"/><Relationship Id="rId7" Type="http://schemas.openxmlformats.org/officeDocument/2006/relationships/image" Target="../media/image251.pn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3.png"/><Relationship Id="rId3" Type="http://schemas.openxmlformats.org/officeDocument/2006/relationships/image" Target="../media/image255.png"/><Relationship Id="rId4" Type="http://schemas.openxmlformats.org/officeDocument/2006/relationships/image" Target="../media/image256.png"/><Relationship Id="rId5" Type="http://schemas.openxmlformats.org/officeDocument/2006/relationships/image" Target="../media/image257.png"/><Relationship Id="rId6" Type="http://schemas.openxmlformats.org/officeDocument/2006/relationships/image" Target="../media/image204.png"/><Relationship Id="rId7" Type="http://schemas.openxmlformats.org/officeDocument/2006/relationships/image" Target="../media/image201.png"/><Relationship Id="rId8" Type="http://schemas.openxmlformats.org/officeDocument/2006/relationships/image" Target="../media/image251.pn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258.png"/><Relationship Id="rId5" Type="http://schemas.openxmlformats.org/officeDocument/2006/relationships/image" Target="../media/image251.png"/><Relationship Id="rId6" Type="http://schemas.openxmlformats.org/officeDocument/2006/relationships/image" Target="../media/image201.png"/><Relationship Id="rId7" Type="http://schemas.openxmlformats.org/officeDocument/2006/relationships/image" Target="../media/image204.pn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9.png"/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.png"/><Relationship Id="rId6" Type="http://schemas.openxmlformats.org/officeDocument/2006/relationships/image" Target="../media/image262.png"/><Relationship Id="rId7" Type="http://schemas.openxmlformats.org/officeDocument/2006/relationships/image" Target="../media/image263.pn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yann.lecun.com/exdb/lenet/index.html" TargetMode="External"/><Relationship Id="rId3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Relationship Id="rId3" Type="http://schemas.openxmlformats.org/officeDocument/2006/relationships/hyperlink" Target="http://pub.clement.farabet.net/ecvw09.pdf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Relationship Id="rId3" Type="http://schemas.openxmlformats.org/officeDocument/2006/relationships/image" Target="../media/image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40.png"/><Relationship Id="rId6" Type="http://schemas.openxmlformats.org/officeDocument/2006/relationships/image" Target="../media/image38.png"/><Relationship Id="rId7" Type="http://schemas.openxmlformats.org/officeDocument/2006/relationships/image" Target="../media/image4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26.png"/><Relationship Id="rId5" Type="http://schemas.openxmlformats.org/officeDocument/2006/relationships/image" Target="../media/image43.png"/><Relationship Id="rId6" Type="http://schemas.openxmlformats.org/officeDocument/2006/relationships/image" Target="../media/image29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9" Type="http://schemas.openxmlformats.org/officeDocument/2006/relationships/image" Target="../media/image56.png"/><Relationship Id="rId20" Type="http://schemas.openxmlformats.org/officeDocument/2006/relationships/image" Target="../media/image57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png"/><Relationship Id="rId3" Type="http://schemas.openxmlformats.org/officeDocument/2006/relationships/image" Target="../media/image62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9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0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76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76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76.png"/><Relationship Id="rId6" Type="http://schemas.openxmlformats.org/officeDocument/2006/relationships/image" Target="../media/image82.png"/><Relationship Id="rId7" Type="http://schemas.openxmlformats.org/officeDocument/2006/relationships/image" Target="../media/image85.png"/><Relationship Id="rId8" Type="http://schemas.openxmlformats.org/officeDocument/2006/relationships/image" Target="../media/image8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5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9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7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9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9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hyperlink" Target="http://citeseerx.ist.psu.edu/viewdoc/download?doi=10.1.1.335.3398&amp;rep=rep1&amp;type=pdf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://www.ecse.rpi.edu/homepages/nagy/PDF_chrono/2011_Nagy_Pace_FR.pdf" TargetMode="Externa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2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6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80.png"/><Relationship Id="rId10" Type="http://schemas.openxmlformats.org/officeDocument/2006/relationships/image" Target="../media/image110.png"/><Relationship Id="rId11" Type="http://schemas.openxmlformats.org/officeDocument/2006/relationships/image" Target="../media/image111.png"/><Relationship Id="rId12" Type="http://schemas.openxmlformats.org/officeDocument/2006/relationships/image" Target="../media/image11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13.png"/><Relationship Id="rId6" Type="http://schemas.openxmlformats.org/officeDocument/2006/relationships/image" Target="../media/image105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13.png"/><Relationship Id="rId6" Type="http://schemas.openxmlformats.org/officeDocument/2006/relationships/image" Target="../media/image105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13.png"/><Relationship Id="rId6" Type="http://schemas.openxmlformats.org/officeDocument/2006/relationships/image" Target="../media/image105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13.png"/><Relationship Id="rId6" Type="http://schemas.openxmlformats.org/officeDocument/2006/relationships/image" Target="../media/image105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png"/><Relationship Id="rId4" Type="http://schemas.openxmlformats.org/officeDocument/2006/relationships/image" Target="../media/image80.png"/><Relationship Id="rId5" Type="http://schemas.openxmlformats.org/officeDocument/2006/relationships/image" Target="../media/image113.png"/><Relationship Id="rId6" Type="http://schemas.openxmlformats.org/officeDocument/2006/relationships/image" Target="../media/image105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0.png"/><Relationship Id="rId3" Type="http://schemas.openxmlformats.org/officeDocument/2006/relationships/image" Target="../media/image105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Relationship Id="rId4" Type="http://schemas.openxmlformats.org/officeDocument/2006/relationships/image" Target="../media/image121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://www.iro.umontreal.ca/~bengioy/papers/ftml.pdf" TargetMode="External"/><Relationship Id="rId3" Type="http://schemas.openxmlformats.org/officeDocument/2006/relationships/hyperlink" Target="http://www.deeplearningbook.org/contents/mlp.html" TargetMode="External"/><Relationship Id="rId4" Type="http://schemas.openxmlformats.org/officeDocument/2006/relationships/hyperlink" Target="http://neuralnetworksanddeeplearning.com/chap4.html" TargetMode="External"/><Relationship Id="rId5" Type="http://schemas.openxmlformats.org/officeDocument/2006/relationships/hyperlink" Target="http://www.inference.phy.cam.ac.uk/mackay/itprnn/ps/482.491.pdf" TargetMode="Externa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Relationship Id="rId4" Type="http://schemas.openxmlformats.org/officeDocument/2006/relationships/image" Target="../media/image12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7.png"/><Relationship Id="rId3" Type="http://schemas.openxmlformats.org/officeDocument/2006/relationships/image" Target="../media/image26.png"/><Relationship Id="rId4" Type="http://schemas.openxmlformats.org/officeDocument/2006/relationships/image" Target="../media/image128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7.png"/><Relationship Id="rId3" Type="http://schemas.openxmlformats.org/officeDocument/2006/relationships/image" Target="../media/image26.png"/><Relationship Id="rId4" Type="http://schemas.openxmlformats.org/officeDocument/2006/relationships/image" Target="../media/image128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2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6.png"/><Relationship Id="rId3" Type="http://schemas.openxmlformats.org/officeDocument/2006/relationships/image" Target="../media/image26.png"/><Relationship Id="rId4" Type="http://schemas.openxmlformats.org/officeDocument/2006/relationships/image" Target="../media/image128.png"/><Relationship Id="rId5" Type="http://schemas.openxmlformats.org/officeDocument/2006/relationships/image" Target="../media/image127.png"/><Relationship Id="rId6" Type="http://schemas.openxmlformats.org/officeDocument/2006/relationships/image" Target="../media/image131.png"/><Relationship Id="rId7" Type="http://schemas.openxmlformats.org/officeDocument/2006/relationships/image" Target="../media/image135.png"/><Relationship Id="rId8" Type="http://schemas.openxmlformats.org/officeDocument/2006/relationships/image" Target="../media/image137.png"/><Relationship Id="rId9" Type="http://schemas.openxmlformats.org/officeDocument/2006/relationships/image" Target="../media/image132.png"/><Relationship Id="rId10" Type="http://schemas.openxmlformats.org/officeDocument/2006/relationships/image" Target="../media/image133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1.png"/><Relationship Id="rId3" Type="http://schemas.openxmlformats.org/officeDocument/2006/relationships/image" Target="../media/image135.png"/><Relationship Id="rId4" Type="http://schemas.openxmlformats.org/officeDocument/2006/relationships/image" Target="../media/image59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34.png"/><Relationship Id="rId10" Type="http://schemas.openxmlformats.org/officeDocument/2006/relationships/image" Target="../media/image129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1.png"/><Relationship Id="rId3" Type="http://schemas.openxmlformats.org/officeDocument/2006/relationships/image" Target="../media/image135.png"/><Relationship Id="rId4" Type="http://schemas.openxmlformats.org/officeDocument/2006/relationships/image" Target="../media/image60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34.png"/><Relationship Id="rId10" Type="http://schemas.openxmlformats.org/officeDocument/2006/relationships/image" Target="../media/image129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4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Relationship Id="rId4" Type="http://schemas.openxmlformats.org/officeDocument/2006/relationships/image" Target="../media/image26.png"/><Relationship Id="rId5" Type="http://schemas.openxmlformats.org/officeDocument/2006/relationships/image" Target="../media/image43.png"/><Relationship Id="rId6" Type="http://schemas.openxmlformats.org/officeDocument/2006/relationships/image" Target="../media/image29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142.png"/><Relationship Id="rId16" Type="http://schemas.openxmlformats.org/officeDocument/2006/relationships/image" Target="../media/image143.png"/><Relationship Id="rId17" Type="http://schemas.openxmlformats.org/officeDocument/2006/relationships/image" Target="../media/image144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29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59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145.png"/><Relationship Id="rId16" Type="http://schemas.openxmlformats.org/officeDocument/2006/relationships/image" Target="../media/image146.png"/><Relationship Id="rId17" Type="http://schemas.openxmlformats.org/officeDocument/2006/relationships/image" Target="../media/image147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29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60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60.png"/><Relationship Id="rId6" Type="http://schemas.openxmlformats.org/officeDocument/2006/relationships/image" Target="../media/image59.png"/><Relationship Id="rId7" Type="http://schemas.openxmlformats.org/officeDocument/2006/relationships/image" Target="../media/image26.png"/><Relationship Id="rId8" Type="http://schemas.openxmlformats.org/officeDocument/2006/relationships/image" Target="../media/image150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Relationship Id="rId4" Type="http://schemas.openxmlformats.org/officeDocument/2006/relationships/image" Target="../media/image60.png"/><Relationship Id="rId5" Type="http://schemas.openxmlformats.org/officeDocument/2006/relationships/image" Target="../media/image59.png"/><Relationship Id="rId6" Type="http://schemas.openxmlformats.org/officeDocument/2006/relationships/image" Target="../media/image151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3.png"/><Relationship Id="rId3" Type="http://schemas.openxmlformats.org/officeDocument/2006/relationships/image" Target="../media/image155.png"/><Relationship Id="rId4" Type="http://schemas.openxmlformats.org/officeDocument/2006/relationships/image" Target="../media/image152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png"/><Relationship Id="rId8" Type="http://schemas.openxmlformats.org/officeDocument/2006/relationships/image" Target="../media/image159.png"/><Relationship Id="rId9" Type="http://schemas.openxmlformats.org/officeDocument/2006/relationships/image" Target="../media/image160.png"/><Relationship Id="rId10" Type="http://schemas.openxmlformats.org/officeDocument/2006/relationships/image" Target="../media/image161.png"/><Relationship Id="rId11" Type="http://schemas.openxmlformats.org/officeDocument/2006/relationships/image" Target="../media/image162.png"/><Relationship Id="rId12" Type="http://schemas.openxmlformats.org/officeDocument/2006/relationships/image" Target="../media/image163.png"/><Relationship Id="rId13" Type="http://schemas.openxmlformats.org/officeDocument/2006/relationships/image" Target="../media/image124.png"/><Relationship Id="rId14" Type="http://schemas.openxmlformats.org/officeDocument/2006/relationships/image" Target="../media/image125.png"/><Relationship Id="rId15" Type="http://schemas.openxmlformats.org/officeDocument/2006/relationships/image" Target="../media/image126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6.png"/><Relationship Id="rId4" Type="http://schemas.openxmlformats.org/officeDocument/2006/relationships/image" Target="../media/image167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png"/><Relationship Id="rId3" Type="http://schemas.openxmlformats.org/officeDocument/2006/relationships/image" Target="../media/image80.png"/><Relationship Id="rId4" Type="http://schemas.openxmlformats.org/officeDocument/2006/relationships/image" Target="../media/image113.png"/><Relationship Id="rId5" Type="http://schemas.openxmlformats.org/officeDocument/2006/relationships/image" Target="../media/image105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png"/><Relationship Id="rId3" Type="http://schemas.openxmlformats.org/officeDocument/2006/relationships/image" Target="../media/image80.png"/><Relationship Id="rId4" Type="http://schemas.openxmlformats.org/officeDocument/2006/relationships/image" Target="../media/image113.png"/><Relationship Id="rId5" Type="http://schemas.openxmlformats.org/officeDocument/2006/relationships/image" Target="../media/image105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png"/><Relationship Id="rId3" Type="http://schemas.openxmlformats.org/officeDocument/2006/relationships/image" Target="../media/image80.png"/><Relationship Id="rId4" Type="http://schemas.openxmlformats.org/officeDocument/2006/relationships/image" Target="../media/image113.png"/><Relationship Id="rId5" Type="http://schemas.openxmlformats.org/officeDocument/2006/relationships/image" Target="../media/image105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png"/><Relationship Id="rId3" Type="http://schemas.openxmlformats.org/officeDocument/2006/relationships/image" Target="../media/image80.png"/><Relationship Id="rId4" Type="http://schemas.openxmlformats.org/officeDocument/2006/relationships/image" Target="../media/image113.png"/><Relationship Id="rId5" Type="http://schemas.openxmlformats.org/officeDocument/2006/relationships/image" Target="../media/image105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8.png"/><Relationship Id="rId4" Type="http://schemas.openxmlformats.org/officeDocument/2006/relationships/image" Target="../media/image112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image" Target="../media/image17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2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68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2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68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2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68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Relationship Id="rId4" Type="http://schemas.openxmlformats.org/officeDocument/2006/relationships/image" Target="../media/image175.pn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2.png"/><Relationship Id="rId4" Type="http://schemas.openxmlformats.org/officeDocument/2006/relationships/image" Target="../media/image176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7.png"/><Relationship Id="rId4" Type="http://schemas.openxmlformats.org/officeDocument/2006/relationships/image" Target="../media/image152.png"/><Relationship Id="rId5" Type="http://schemas.openxmlformats.org/officeDocument/2006/relationships/image" Target="../media/image178.png"/><Relationship Id="rId6" Type="http://schemas.openxmlformats.org/officeDocument/2006/relationships/image" Target="../media/image176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9" Type="http://schemas.openxmlformats.org/officeDocument/2006/relationships/image" Target="../media/image179.png"/><Relationship Id="rId10" Type="http://schemas.openxmlformats.org/officeDocument/2006/relationships/image" Target="../media/image180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image" Target="../media/image185.png"/><Relationship Id="rId8" Type="http://schemas.openxmlformats.org/officeDocument/2006/relationships/image" Target="../media/image186.png"/><Relationship Id="rId9" Type="http://schemas.openxmlformats.org/officeDocument/2006/relationships/image" Target="../media/image187.png"/><Relationship Id="rId10" Type="http://schemas.openxmlformats.org/officeDocument/2006/relationships/image" Target="../media/image188.png"/><Relationship Id="rId11" Type="http://schemas.openxmlformats.org/officeDocument/2006/relationships/image" Target="../media/image189.png"/><Relationship Id="rId12" Type="http://schemas.openxmlformats.org/officeDocument/2006/relationships/image" Target="../media/image190.png"/><Relationship Id="rId13" Type="http://schemas.openxmlformats.org/officeDocument/2006/relationships/image" Target="../media/image191.png"/><Relationship Id="rId14" Type="http://schemas.openxmlformats.org/officeDocument/2006/relationships/image" Target="../media/image19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Lecture 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18184">
              <a:defRPr sz="9744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Lecture 7</a:t>
            </a:r>
          </a:p>
        </p:txBody>
      </p:sp>
      <p:sp>
        <p:nvSpPr>
          <p:cNvPr id="215" name="Neural Networks"/>
          <p:cNvSpPr txBox="1"/>
          <p:nvPr>
            <p:ph type="body" idx="21"/>
          </p:nvPr>
        </p:nvSpPr>
        <p:spPr>
          <a:xfrm>
            <a:off x="2990150" y="2405516"/>
            <a:ext cx="19173935" cy="1787542"/>
          </a:xfrm>
          <a:prstGeom prst="rect">
            <a:avLst/>
          </a:prstGeom>
          <a:effectLst>
            <a:outerShdw sx="100000" sy="100000" kx="0" ky="0" algn="b" rotWithShape="0" blurRad="673100" dist="0" dir="5400000">
              <a:srgbClr val="FFFFFF"/>
            </a:outerShdw>
          </a:effectLst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Neural Networks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 1"/>
          <p:cNvSpPr txBox="1"/>
          <p:nvPr>
            <p:ph type="title"/>
          </p:nvPr>
        </p:nvSpPr>
        <p:spPr>
          <a:xfrm>
            <a:off x="3962400" y="-984250"/>
            <a:ext cx="16459200" cy="301625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Parallel Distributed Processing (PDP), 1986</a:t>
            </a:r>
          </a:p>
        </p:txBody>
      </p:sp>
      <p:pic>
        <p:nvPicPr>
          <p:cNvPr id="27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6142" y="1016000"/>
            <a:ext cx="8175626" cy="1270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z"/>
          <p:cNvSpPr/>
          <p:nvPr/>
        </p:nvSpPr>
        <p:spPr>
          <a:xfrm rot="2700000">
            <a:off x="17465524" y="8389422"/>
            <a:ext cx="4020711" cy="3864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3512" name="z"/>
          <p:cNvSpPr/>
          <p:nvPr/>
        </p:nvSpPr>
        <p:spPr>
          <a:xfrm rot="2700000">
            <a:off x="17465524" y="3090312"/>
            <a:ext cx="4020711" cy="3864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3513" name="Line"/>
          <p:cNvSpPr/>
          <p:nvPr/>
        </p:nvSpPr>
        <p:spPr>
          <a:xfrm flipV="1">
            <a:off x="16676012" y="4961596"/>
            <a:ext cx="1" cy="529140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14" name="Line"/>
          <p:cNvSpPr/>
          <p:nvPr/>
        </p:nvSpPr>
        <p:spPr>
          <a:xfrm flipV="1">
            <a:off x="19501299" y="6807303"/>
            <a:ext cx="1" cy="529140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15" name="Line"/>
          <p:cNvSpPr/>
          <p:nvPr/>
        </p:nvSpPr>
        <p:spPr>
          <a:xfrm flipV="1">
            <a:off x="22263085" y="5101296"/>
            <a:ext cx="1" cy="529140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27" name="Connection Line"/>
          <p:cNvSpPr/>
          <p:nvPr/>
        </p:nvSpPr>
        <p:spPr>
          <a:xfrm>
            <a:off x="17592678" y="4810939"/>
            <a:ext cx="1346672" cy="5132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7" h="21600" fill="norm" stroke="1" extrusionOk="0">
                <a:moveTo>
                  <a:pt x="16310" y="21600"/>
                </a:moveTo>
                <a:cubicBezTo>
                  <a:pt x="21600" y="13547"/>
                  <a:pt x="16163" y="6347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528" name="Connection Line"/>
          <p:cNvSpPr/>
          <p:nvPr/>
        </p:nvSpPr>
        <p:spPr>
          <a:xfrm>
            <a:off x="17414239" y="5092169"/>
            <a:ext cx="1087427" cy="5178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83" h="21600" fill="norm" stroke="1" extrusionOk="0">
                <a:moveTo>
                  <a:pt x="13408" y="21600"/>
                </a:moveTo>
                <a:cubicBezTo>
                  <a:pt x="21600" y="12346"/>
                  <a:pt x="17131" y="5146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529" name="Connection Line"/>
          <p:cNvSpPr/>
          <p:nvPr/>
        </p:nvSpPr>
        <p:spPr>
          <a:xfrm>
            <a:off x="19868781" y="4891888"/>
            <a:ext cx="682911" cy="5514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6" h="21600" fill="norm" stroke="1" extrusionOk="0">
                <a:moveTo>
                  <a:pt x="11904" y="0"/>
                </a:moveTo>
                <a:cubicBezTo>
                  <a:pt x="-5314" y="8620"/>
                  <a:pt x="-3853" y="15820"/>
                  <a:pt x="16286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3530" name="Connection Line"/>
          <p:cNvSpPr/>
          <p:nvPr/>
        </p:nvSpPr>
        <p:spPr>
          <a:xfrm>
            <a:off x="20252225" y="5346205"/>
            <a:ext cx="731161" cy="5508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9" h="21600" fill="norm" stroke="1" extrusionOk="0">
                <a:moveTo>
                  <a:pt x="10106" y="0"/>
                </a:moveTo>
                <a:cubicBezTo>
                  <a:pt x="-5211" y="8675"/>
                  <a:pt x="-3117" y="15875"/>
                  <a:pt x="16389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3531" name="Connection Line"/>
          <p:cNvSpPr/>
          <p:nvPr/>
        </p:nvSpPr>
        <p:spPr>
          <a:xfrm>
            <a:off x="18101623" y="5034779"/>
            <a:ext cx="1241317" cy="5912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4" h="21600" fill="norm" stroke="1" extrusionOk="0">
                <a:moveTo>
                  <a:pt x="15580" y="21600"/>
                </a:moveTo>
                <a:cubicBezTo>
                  <a:pt x="21600" y="12358"/>
                  <a:pt x="16407" y="5158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521" name="Shape"/>
          <p:cNvSpPr/>
          <p:nvPr/>
        </p:nvSpPr>
        <p:spPr>
          <a:xfrm>
            <a:off x="16672304" y="4998273"/>
            <a:ext cx="2833432" cy="7119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22" name="Shape"/>
          <p:cNvSpPr/>
          <p:nvPr/>
        </p:nvSpPr>
        <p:spPr>
          <a:xfrm flipH="1">
            <a:off x="19475905" y="5049073"/>
            <a:ext cx="2833432" cy="7119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23" name="Layer L"/>
          <p:cNvSpPr txBox="1"/>
          <p:nvPr/>
        </p:nvSpPr>
        <p:spPr>
          <a:xfrm>
            <a:off x="14969385" y="4743268"/>
            <a:ext cx="147062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Layer L</a:t>
            </a:r>
          </a:p>
        </p:txBody>
      </p:sp>
      <p:sp>
        <p:nvSpPr>
          <p:cNvPr id="3524" name="Input"/>
          <p:cNvSpPr txBox="1"/>
          <p:nvPr/>
        </p:nvSpPr>
        <p:spPr>
          <a:xfrm>
            <a:off x="15170601" y="10042377"/>
            <a:ext cx="11189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Input</a:t>
            </a:r>
          </a:p>
        </p:txBody>
      </p:sp>
      <p:sp>
        <p:nvSpPr>
          <p:cNvPr id="3525" name="Deep nets are data transformers"/>
          <p:cNvSpPr txBox="1"/>
          <p:nvPr/>
        </p:nvSpPr>
        <p:spPr>
          <a:xfrm>
            <a:off x="4806124" y="760412"/>
            <a:ext cx="14771752" cy="152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Deep nets are data transformers</a:t>
            </a:r>
          </a:p>
        </p:txBody>
      </p:sp>
      <p:sp>
        <p:nvSpPr>
          <p:cNvPr id="3526" name="Deep nets transform datapoints, layer by layer…"/>
          <p:cNvSpPr txBox="1"/>
          <p:nvPr/>
        </p:nvSpPr>
        <p:spPr>
          <a:xfrm>
            <a:off x="972004" y="5397499"/>
            <a:ext cx="12955525" cy="441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>
              <a:spcBef>
                <a:spcPts val="8000"/>
              </a:spcBef>
              <a:buSzPct val="100000"/>
              <a:buChar char="•"/>
              <a:defRPr b="0" sz="44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Deep nets transform datapoints, layer by layer</a:t>
            </a:r>
          </a:p>
          <a:p>
            <a:pPr marL="228600" indent="-228600" algn="l">
              <a:spcBef>
                <a:spcPts val="8000"/>
              </a:spcBef>
              <a:buSzPct val="100000"/>
              <a:buChar char="•"/>
              <a:defRPr b="0" sz="44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Each layer is a different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representation</a:t>
            </a:r>
            <a:r>
              <a:t> of the data</a:t>
            </a:r>
          </a:p>
          <a:p>
            <a:pPr marL="228600" indent="-228600" algn="l">
              <a:spcBef>
                <a:spcPts val="8000"/>
              </a:spcBef>
              <a:buSzPct val="100000"/>
              <a:buChar char="•"/>
              <a:defRPr b="0" sz="44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We call these representations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embeddings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26" grpI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Two different ways to represent a function"/>
          <p:cNvSpPr txBox="1"/>
          <p:nvPr/>
        </p:nvSpPr>
        <p:spPr>
          <a:xfrm>
            <a:off x="494662" y="410525"/>
            <a:ext cx="15281784" cy="124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64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Two different ways to represent a function</a:t>
            </a:r>
          </a:p>
        </p:txBody>
      </p:sp>
      <p:grpSp>
        <p:nvGrpSpPr>
          <p:cNvPr id="3538" name="Group"/>
          <p:cNvGrpSpPr/>
          <p:nvPr/>
        </p:nvGrpSpPr>
        <p:grpSpPr>
          <a:xfrm>
            <a:off x="4566910" y="3850939"/>
            <a:ext cx="6820718" cy="6566059"/>
            <a:chOff x="0" y="0"/>
            <a:chExt cx="6820717" cy="6566058"/>
          </a:xfrm>
        </p:grpSpPr>
        <p:pic>
          <p:nvPicPr>
            <p:cNvPr id="353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820718" cy="6566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35" name="Rectangle"/>
            <p:cNvSpPr/>
            <p:nvPr/>
          </p:nvSpPr>
          <p:spPr>
            <a:xfrm>
              <a:off x="5675710" y="5114126"/>
              <a:ext cx="422248" cy="4102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536" name="Rectangle"/>
            <p:cNvSpPr/>
            <p:nvPr/>
          </p:nvSpPr>
          <p:spPr>
            <a:xfrm>
              <a:off x="1400106" y="593197"/>
              <a:ext cx="965991" cy="6037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537" name="mathbf_y.pdf" descr="mathbf_y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19898" y="742679"/>
              <a:ext cx="301026" cy="3440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51389" b="0"/>
          <a:stretch>
            <a:fillRect/>
          </a:stretch>
        </p:blipFill>
        <p:spPr>
          <a:xfrm>
            <a:off x="4219368" y="3236074"/>
            <a:ext cx="7751109" cy="7903686"/>
          </a:xfrm>
          <a:prstGeom prst="rect">
            <a:avLst/>
          </a:prstGeom>
          <a:ln w="12700">
            <a:miter lim="400000"/>
          </a:ln>
        </p:spPr>
      </p:pic>
      <p:sp>
        <p:nvSpPr>
          <p:cNvPr id="3541" name="Two different ways to represent a function"/>
          <p:cNvSpPr txBox="1"/>
          <p:nvPr/>
        </p:nvSpPr>
        <p:spPr>
          <a:xfrm>
            <a:off x="494662" y="410525"/>
            <a:ext cx="15281784" cy="124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64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Two different ways to represent a function</a:t>
            </a:r>
          </a:p>
        </p:txBody>
      </p:sp>
      <p:pic>
        <p:nvPicPr>
          <p:cNvPr id="354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5620" t="0" r="0" b="0"/>
          <a:stretch>
            <a:fillRect/>
          </a:stretch>
        </p:blipFill>
        <p:spPr>
          <a:xfrm>
            <a:off x="11493656" y="3236074"/>
            <a:ext cx="8670976" cy="7903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42" grpId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2194" y="1616938"/>
            <a:ext cx="14941461" cy="12316122"/>
          </a:xfrm>
          <a:prstGeom prst="rect">
            <a:avLst/>
          </a:prstGeom>
          <a:ln w="12700">
            <a:miter lim="400000"/>
          </a:ln>
        </p:spPr>
      </p:pic>
      <p:sp>
        <p:nvSpPr>
          <p:cNvPr id="3545" name="Data transformations for a variety of neural net layers"/>
          <p:cNvSpPr txBox="1"/>
          <p:nvPr/>
        </p:nvSpPr>
        <p:spPr>
          <a:xfrm>
            <a:off x="488902" y="387863"/>
            <a:ext cx="19327089" cy="124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64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Data transformations for a variety of neural net layers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4" name="Group"/>
          <p:cNvGrpSpPr/>
          <p:nvPr/>
        </p:nvGrpSpPr>
        <p:grpSpPr>
          <a:xfrm>
            <a:off x="16217892" y="2589014"/>
            <a:ext cx="5678690" cy="10647492"/>
            <a:chOff x="0" y="0"/>
            <a:chExt cx="5678689" cy="10647490"/>
          </a:xfrm>
        </p:grpSpPr>
        <p:pic>
          <p:nvPicPr>
            <p:cNvPr id="354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98597"/>
              <a:ext cx="5199868" cy="4413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8" name="textcolor_data_c.pdf" descr="textcolor_data_c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907481" y="1769931"/>
              <a:ext cx="694557" cy="266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9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18322" y="3912065"/>
              <a:ext cx="555646" cy="26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50" name="Mapping 2D"/>
            <p:cNvSpPr txBox="1"/>
            <p:nvPr/>
          </p:nvSpPr>
          <p:spPr>
            <a:xfrm>
              <a:off x="954754" y="0"/>
              <a:ext cx="2951018" cy="66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32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Mapping 2D</a:t>
              </a:r>
            </a:p>
          </p:txBody>
        </p:sp>
        <p:pic>
          <p:nvPicPr>
            <p:cNvPr id="355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633" y="5721849"/>
              <a:ext cx="5668057" cy="49256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2" name="textcolor_data_c.pdf" descr="textcolor_data_c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008712" y="6980480"/>
              <a:ext cx="694557" cy="26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3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19553" y="9275013"/>
              <a:ext cx="555646" cy="266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55" name="Wiring graph"/>
          <p:cNvSpPr txBox="1"/>
          <p:nvPr/>
        </p:nvSpPr>
        <p:spPr>
          <a:xfrm>
            <a:off x="4409126" y="2545804"/>
            <a:ext cx="3221128" cy="665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Wiring graph</a:t>
            </a:r>
          </a:p>
        </p:txBody>
      </p:sp>
      <p:grpSp>
        <p:nvGrpSpPr>
          <p:cNvPr id="3558" name="Group"/>
          <p:cNvGrpSpPr/>
          <p:nvPr/>
        </p:nvGrpSpPr>
        <p:grpSpPr>
          <a:xfrm rot="18900000">
            <a:off x="2415080" y="4991080"/>
            <a:ext cx="1855378" cy="563919"/>
            <a:chOff x="0" y="0"/>
            <a:chExt cx="1855377" cy="563917"/>
          </a:xfrm>
        </p:grpSpPr>
        <p:sp>
          <p:nvSpPr>
            <p:cNvPr id="3556" name="Rounded Rectangle"/>
            <p:cNvSpPr/>
            <p:nvPr/>
          </p:nvSpPr>
          <p:spPr>
            <a:xfrm rot="21600000">
              <a:off x="0" y="0"/>
              <a:ext cx="1855378" cy="563918"/>
            </a:xfrm>
            <a:prstGeom prst="roundRect">
              <a:avLst>
                <a:gd name="adj" fmla="val 3278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557" name="texttt_linear.pdf" descr="texttt_linear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21600000">
              <a:off x="243626" y="140216"/>
              <a:ext cx="1368125" cy="283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87" name="Group"/>
          <p:cNvGrpSpPr/>
          <p:nvPr/>
        </p:nvGrpSpPr>
        <p:grpSpPr>
          <a:xfrm>
            <a:off x="4552128" y="4315736"/>
            <a:ext cx="2979920" cy="2001309"/>
            <a:chOff x="0" y="0"/>
            <a:chExt cx="2979919" cy="2001307"/>
          </a:xfrm>
        </p:grpSpPr>
        <p:sp>
          <p:nvSpPr>
            <p:cNvPr id="3559" name="Line"/>
            <p:cNvSpPr/>
            <p:nvPr/>
          </p:nvSpPr>
          <p:spPr>
            <a:xfrm>
              <a:off x="375350" y="603924"/>
              <a:ext cx="2149167" cy="7450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0" name="Line"/>
            <p:cNvSpPr/>
            <p:nvPr/>
          </p:nvSpPr>
          <p:spPr>
            <a:xfrm>
              <a:off x="384417" y="976608"/>
              <a:ext cx="2131034" cy="37168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1" name="Line"/>
            <p:cNvSpPr/>
            <p:nvPr/>
          </p:nvSpPr>
          <p:spPr>
            <a:xfrm>
              <a:off x="382630" y="1343719"/>
              <a:ext cx="213460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2" name="Line"/>
            <p:cNvSpPr/>
            <p:nvPr/>
          </p:nvSpPr>
          <p:spPr>
            <a:xfrm flipV="1">
              <a:off x="414397" y="977936"/>
              <a:ext cx="2086232" cy="3593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3" name="Line"/>
            <p:cNvSpPr/>
            <p:nvPr/>
          </p:nvSpPr>
          <p:spPr>
            <a:xfrm>
              <a:off x="380629" y="961950"/>
              <a:ext cx="212273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4" name="Line"/>
            <p:cNvSpPr/>
            <p:nvPr/>
          </p:nvSpPr>
          <p:spPr>
            <a:xfrm>
              <a:off x="386058" y="615216"/>
              <a:ext cx="2129500" cy="3506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5" name="Line"/>
            <p:cNvSpPr/>
            <p:nvPr/>
          </p:nvSpPr>
          <p:spPr>
            <a:xfrm flipV="1">
              <a:off x="361900" y="621089"/>
              <a:ext cx="2129543" cy="7118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6" name="Line"/>
            <p:cNvSpPr/>
            <p:nvPr/>
          </p:nvSpPr>
          <p:spPr>
            <a:xfrm flipV="1">
              <a:off x="346809" y="619147"/>
              <a:ext cx="2153928" cy="3427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7" name="Line"/>
            <p:cNvSpPr/>
            <p:nvPr/>
          </p:nvSpPr>
          <p:spPr>
            <a:xfrm>
              <a:off x="371509" y="604195"/>
              <a:ext cx="212273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8" name="Circle"/>
            <p:cNvSpPr/>
            <p:nvPr/>
          </p:nvSpPr>
          <p:spPr>
            <a:xfrm>
              <a:off x="215657" y="493546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9" name="Circle"/>
            <p:cNvSpPr/>
            <p:nvPr/>
          </p:nvSpPr>
          <p:spPr>
            <a:xfrm>
              <a:off x="215657" y="861056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0" name="Circle"/>
            <p:cNvSpPr/>
            <p:nvPr/>
          </p:nvSpPr>
          <p:spPr>
            <a:xfrm>
              <a:off x="215657" y="1228567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571" name="textcolor_data_c.pdf" descr="textcolor_data_c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85362" y="0"/>
              <a:ext cx="694558" cy="26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2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3695" y="0"/>
              <a:ext cx="555647" cy="26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3" name="Line"/>
            <p:cNvSpPr/>
            <p:nvPr/>
          </p:nvSpPr>
          <p:spPr>
            <a:xfrm flipV="1">
              <a:off x="361206" y="984475"/>
              <a:ext cx="2122703" cy="8812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574" name="1.pdf" descr="1.pdf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0" y="1734030"/>
              <a:ext cx="126321" cy="263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5" name="Line"/>
            <p:cNvSpPr/>
            <p:nvPr/>
          </p:nvSpPr>
          <p:spPr>
            <a:xfrm flipV="1">
              <a:off x="355764" y="1332716"/>
              <a:ext cx="2120893" cy="5329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6" name="Line"/>
            <p:cNvSpPr/>
            <p:nvPr/>
          </p:nvSpPr>
          <p:spPr>
            <a:xfrm flipV="1">
              <a:off x="419903" y="618919"/>
              <a:ext cx="2074043" cy="124780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7" name="Circle"/>
            <p:cNvSpPr/>
            <p:nvPr/>
          </p:nvSpPr>
          <p:spPr>
            <a:xfrm>
              <a:off x="2496947" y="470017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8" name="Circle"/>
            <p:cNvSpPr/>
            <p:nvPr/>
          </p:nvSpPr>
          <p:spPr>
            <a:xfrm>
              <a:off x="2496947" y="837528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9" name="Circle"/>
            <p:cNvSpPr/>
            <p:nvPr/>
          </p:nvSpPr>
          <p:spPr>
            <a:xfrm>
              <a:off x="2496947" y="1205038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80" name="Circle"/>
            <p:cNvSpPr/>
            <p:nvPr/>
          </p:nvSpPr>
          <p:spPr>
            <a:xfrm>
              <a:off x="216117" y="1729918"/>
              <a:ext cx="271390" cy="27139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3583" name="Group"/>
            <p:cNvGrpSpPr/>
            <p:nvPr/>
          </p:nvGrpSpPr>
          <p:grpSpPr>
            <a:xfrm>
              <a:off x="1144358" y="687783"/>
              <a:ext cx="611152" cy="548335"/>
              <a:chOff x="0" y="0"/>
              <a:chExt cx="611151" cy="548334"/>
            </a:xfrm>
          </p:grpSpPr>
          <p:sp>
            <p:nvSpPr>
              <p:cNvPr id="3581" name="Rectangle"/>
              <p:cNvSpPr/>
              <p:nvPr/>
            </p:nvSpPr>
            <p:spPr>
              <a:xfrm>
                <a:off x="0" y="0"/>
                <a:ext cx="611152" cy="54833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582" name="textcolor_param_.pdf" descr="textcolor_param_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56912" y="122543"/>
                <a:ext cx="497327" cy="3032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586" name="Group"/>
            <p:cNvGrpSpPr/>
            <p:nvPr/>
          </p:nvGrpSpPr>
          <p:grpSpPr>
            <a:xfrm>
              <a:off x="855960" y="1451321"/>
              <a:ext cx="435726" cy="515900"/>
              <a:chOff x="0" y="0"/>
              <a:chExt cx="435725" cy="515899"/>
            </a:xfrm>
          </p:grpSpPr>
          <p:sp>
            <p:nvSpPr>
              <p:cNvPr id="3584" name="Rectangle"/>
              <p:cNvSpPr/>
              <p:nvPr/>
            </p:nvSpPr>
            <p:spPr>
              <a:xfrm>
                <a:off x="0" y="0"/>
                <a:ext cx="435726" cy="51590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585" name="textcolor_param_.pdf" descr="textcolor_param_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81496" y="81589"/>
                <a:ext cx="272733" cy="3223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590" name="Group"/>
          <p:cNvGrpSpPr/>
          <p:nvPr/>
        </p:nvGrpSpPr>
        <p:grpSpPr>
          <a:xfrm rot="18900000">
            <a:off x="2642916" y="10457397"/>
            <a:ext cx="1796929" cy="546154"/>
            <a:chOff x="0" y="0"/>
            <a:chExt cx="1796927" cy="546152"/>
          </a:xfrm>
        </p:grpSpPr>
        <p:sp>
          <p:nvSpPr>
            <p:cNvPr id="3588" name="Rounded Rectangle"/>
            <p:cNvSpPr/>
            <p:nvPr/>
          </p:nvSpPr>
          <p:spPr>
            <a:xfrm rot="21600000">
              <a:off x="0" y="0"/>
              <a:ext cx="1796928" cy="546153"/>
            </a:xfrm>
            <a:prstGeom prst="roundRect">
              <a:avLst>
                <a:gd name="adj" fmla="val 3278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589" name="texttt_relu.pdf" descr="texttt_relu.pdf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 rot="21600000">
              <a:off x="450820" y="123861"/>
              <a:ext cx="895287" cy="274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05" name="Group"/>
          <p:cNvGrpSpPr/>
          <p:nvPr/>
        </p:nvGrpSpPr>
        <p:grpSpPr>
          <a:xfrm>
            <a:off x="5028249" y="9355076"/>
            <a:ext cx="2076909" cy="2387477"/>
            <a:chOff x="0" y="0"/>
            <a:chExt cx="2076908" cy="2387476"/>
          </a:xfrm>
        </p:grpSpPr>
        <p:sp>
          <p:nvSpPr>
            <p:cNvPr id="3591" name="Line"/>
            <p:cNvSpPr/>
            <p:nvPr/>
          </p:nvSpPr>
          <p:spPr>
            <a:xfrm>
              <a:off x="270561" y="696535"/>
              <a:ext cx="126862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2" name="Line"/>
            <p:cNvSpPr/>
            <p:nvPr/>
          </p:nvSpPr>
          <p:spPr>
            <a:xfrm>
              <a:off x="270561" y="1191620"/>
              <a:ext cx="126862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3" name="Line"/>
            <p:cNvSpPr/>
            <p:nvPr/>
          </p:nvSpPr>
          <p:spPr>
            <a:xfrm>
              <a:off x="270561" y="1699755"/>
              <a:ext cx="126862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4" name="Line"/>
            <p:cNvSpPr/>
            <p:nvPr/>
          </p:nvSpPr>
          <p:spPr>
            <a:xfrm>
              <a:off x="270561" y="2194841"/>
              <a:ext cx="126862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5" name="Circle"/>
            <p:cNvSpPr/>
            <p:nvPr/>
          </p:nvSpPr>
          <p:spPr>
            <a:xfrm>
              <a:off x="91457" y="500510"/>
              <a:ext cx="372732" cy="37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6" name="Circle"/>
            <p:cNvSpPr/>
            <p:nvPr/>
          </p:nvSpPr>
          <p:spPr>
            <a:xfrm>
              <a:off x="90825" y="1005255"/>
              <a:ext cx="372732" cy="3727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7" name="Circle"/>
            <p:cNvSpPr/>
            <p:nvPr/>
          </p:nvSpPr>
          <p:spPr>
            <a:xfrm>
              <a:off x="90825" y="1510000"/>
              <a:ext cx="372732" cy="37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8" name="Circle"/>
            <p:cNvSpPr/>
            <p:nvPr/>
          </p:nvSpPr>
          <p:spPr>
            <a:xfrm>
              <a:off x="90825" y="2014744"/>
              <a:ext cx="372732" cy="3727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9" name="Circle"/>
            <p:cNvSpPr/>
            <p:nvPr/>
          </p:nvSpPr>
          <p:spPr>
            <a:xfrm>
              <a:off x="1543264" y="500510"/>
              <a:ext cx="372732" cy="37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00" name="Circle"/>
            <p:cNvSpPr/>
            <p:nvPr/>
          </p:nvSpPr>
          <p:spPr>
            <a:xfrm>
              <a:off x="1542632" y="1005255"/>
              <a:ext cx="372732" cy="37273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01" name="Circle"/>
            <p:cNvSpPr/>
            <p:nvPr/>
          </p:nvSpPr>
          <p:spPr>
            <a:xfrm>
              <a:off x="1542632" y="1510000"/>
              <a:ext cx="372732" cy="37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02" name="Circle"/>
            <p:cNvSpPr/>
            <p:nvPr/>
          </p:nvSpPr>
          <p:spPr>
            <a:xfrm>
              <a:off x="1542632" y="2014745"/>
              <a:ext cx="372732" cy="37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603" name="textcolor_data_c.pdf" descr="textcolor_data_c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82351" y="0"/>
              <a:ext cx="694558" cy="26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4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389"/>
              <a:ext cx="555646" cy="266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09" name="Group"/>
          <p:cNvGrpSpPr/>
          <p:nvPr/>
        </p:nvGrpSpPr>
        <p:grpSpPr>
          <a:xfrm>
            <a:off x="7957566" y="2545804"/>
            <a:ext cx="3514382" cy="8396449"/>
            <a:chOff x="0" y="0"/>
            <a:chExt cx="3514380" cy="8396448"/>
          </a:xfrm>
        </p:grpSpPr>
        <p:sp>
          <p:nvSpPr>
            <p:cNvPr id="3606" name="Equation"/>
            <p:cNvSpPr txBox="1"/>
            <p:nvPr/>
          </p:nvSpPr>
          <p:spPr>
            <a:xfrm>
              <a:off x="603978" y="0"/>
              <a:ext cx="2134608" cy="66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32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Equation</a:t>
              </a:r>
            </a:p>
          </p:txBody>
        </p:sp>
        <p:pic>
          <p:nvPicPr>
            <p:cNvPr id="3607" name="textcolor_data_c.pdf" descr="textcolor_data_c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7095" y="2575290"/>
              <a:ext cx="3295619" cy="390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8" name="textcolor_data_c.pdf" descr="textcolor_data_c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7972890"/>
              <a:ext cx="3514381" cy="423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70" name="Group"/>
          <p:cNvGrpSpPr/>
          <p:nvPr/>
        </p:nvGrpSpPr>
        <p:grpSpPr>
          <a:xfrm>
            <a:off x="11641228" y="2589014"/>
            <a:ext cx="4519440" cy="10047503"/>
            <a:chOff x="0" y="0"/>
            <a:chExt cx="4519438" cy="10047501"/>
          </a:xfrm>
        </p:grpSpPr>
        <p:sp>
          <p:nvSpPr>
            <p:cNvPr id="3610" name="Rectangle"/>
            <p:cNvSpPr/>
            <p:nvPr/>
          </p:nvSpPr>
          <p:spPr>
            <a:xfrm>
              <a:off x="2611180" y="1394568"/>
              <a:ext cx="1673231" cy="3222052"/>
            </a:xfrm>
            <a:prstGeom prst="rect">
              <a:avLst/>
            </a:prstGeom>
            <a:solidFill>
              <a:srgbClr val="000000">
                <a:alpha val="77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11" name="Mapping 1D"/>
            <p:cNvSpPr txBox="1"/>
            <p:nvPr/>
          </p:nvSpPr>
          <p:spPr>
            <a:xfrm>
              <a:off x="694352" y="0"/>
              <a:ext cx="2951019" cy="665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32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Mapping 1D</a:t>
              </a:r>
            </a:p>
          </p:txBody>
        </p:sp>
        <p:grpSp>
          <p:nvGrpSpPr>
            <p:cNvPr id="3637" name="Group"/>
            <p:cNvGrpSpPr/>
            <p:nvPr/>
          </p:nvGrpSpPr>
          <p:grpSpPr>
            <a:xfrm>
              <a:off x="-1" y="1232640"/>
              <a:ext cx="4507857" cy="3786234"/>
              <a:chOff x="0" y="0"/>
              <a:chExt cx="4507855" cy="3786232"/>
            </a:xfrm>
          </p:grpSpPr>
          <p:sp>
            <p:nvSpPr>
              <p:cNvPr id="3612" name="Line"/>
              <p:cNvSpPr/>
              <p:nvPr/>
            </p:nvSpPr>
            <p:spPr>
              <a:xfrm>
                <a:off x="782387" y="141392"/>
                <a:ext cx="3645613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75" name="Connection Line"/>
              <p:cNvSpPr/>
              <p:nvPr/>
            </p:nvSpPr>
            <p:spPr>
              <a:xfrm>
                <a:off x="2175289" y="180713"/>
                <a:ext cx="449633" cy="3258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14" name="Circle"/>
              <p:cNvSpPr/>
              <p:nvPr/>
            </p:nvSpPr>
            <p:spPr>
              <a:xfrm>
                <a:off x="2130172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76" name="Connection Line"/>
              <p:cNvSpPr/>
              <p:nvPr/>
            </p:nvSpPr>
            <p:spPr>
              <a:xfrm>
                <a:off x="2515987" y="179645"/>
                <a:ext cx="904084" cy="3258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77" name="Connection Line"/>
              <p:cNvSpPr/>
              <p:nvPr/>
            </p:nvSpPr>
            <p:spPr>
              <a:xfrm>
                <a:off x="2688568" y="178955"/>
                <a:ext cx="1116593" cy="3264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triangle" w="med" len="med"/>
                <a:tailEnd type="oval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78" name="Connection Line"/>
              <p:cNvSpPr/>
              <p:nvPr/>
            </p:nvSpPr>
            <p:spPr>
              <a:xfrm>
                <a:off x="2856351" y="177958"/>
                <a:ext cx="1381752" cy="3267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triangle" w="med" len="med"/>
                <a:tailEnd type="oval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18" name="Circle"/>
              <p:cNvSpPr/>
              <p:nvPr/>
            </p:nvSpPr>
            <p:spPr>
              <a:xfrm>
                <a:off x="2465684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19" name="Circle"/>
              <p:cNvSpPr/>
              <p:nvPr/>
            </p:nvSpPr>
            <p:spPr>
              <a:xfrm>
                <a:off x="2636028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20" name="Circle"/>
              <p:cNvSpPr/>
              <p:nvPr/>
            </p:nvSpPr>
            <p:spPr>
              <a:xfrm>
                <a:off x="2801196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21" name="Line"/>
              <p:cNvSpPr/>
              <p:nvPr/>
            </p:nvSpPr>
            <p:spPr>
              <a:xfrm>
                <a:off x="782387" y="3393337"/>
                <a:ext cx="3645613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622" name="0.pdf" descr="0.pdf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556295" y="3551457"/>
                <a:ext cx="144479" cy="2347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3" name="+.pdf" descr="+.pdf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291139" y="3555972"/>
                <a:ext cx="216717" cy="2257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4" name="-.pdf" descr="-.pdf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754353" y="3659815"/>
                <a:ext cx="198657" cy="180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79" name="Connection Line"/>
              <p:cNvSpPr/>
              <p:nvPr/>
            </p:nvSpPr>
            <p:spPr>
              <a:xfrm>
                <a:off x="2345576" y="180282"/>
                <a:ext cx="666662" cy="3258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26" name="Circle"/>
              <p:cNvSpPr/>
              <p:nvPr/>
            </p:nvSpPr>
            <p:spPr>
              <a:xfrm>
                <a:off x="2297928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0" name="Connection Line"/>
              <p:cNvSpPr/>
              <p:nvPr/>
            </p:nvSpPr>
            <p:spPr>
              <a:xfrm>
                <a:off x="2004903" y="180985"/>
                <a:ext cx="230088" cy="3257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28" name="Circle"/>
              <p:cNvSpPr/>
              <p:nvPr/>
            </p:nvSpPr>
            <p:spPr>
              <a:xfrm>
                <a:off x="1962415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1" name="Connection Line"/>
              <p:cNvSpPr/>
              <p:nvPr/>
            </p:nvSpPr>
            <p:spPr>
              <a:xfrm>
                <a:off x="1827540" y="181082"/>
                <a:ext cx="26267" cy="325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30" name="Circle"/>
              <p:cNvSpPr/>
              <p:nvPr/>
            </p:nvSpPr>
            <p:spPr>
              <a:xfrm>
                <a:off x="1814435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2" name="Connection Line"/>
              <p:cNvSpPr/>
              <p:nvPr/>
            </p:nvSpPr>
            <p:spPr>
              <a:xfrm>
                <a:off x="1440126" y="180964"/>
                <a:ext cx="254011" cy="32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32" name="Circle"/>
              <p:cNvSpPr/>
              <p:nvPr/>
            </p:nvSpPr>
            <p:spPr>
              <a:xfrm>
                <a:off x="1657530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3" name="Connection Line"/>
              <p:cNvSpPr/>
              <p:nvPr/>
            </p:nvSpPr>
            <p:spPr>
              <a:xfrm>
                <a:off x="1095890" y="180731"/>
                <a:ext cx="439248" cy="3265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oval" w="med" len="med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34" name="Circle"/>
              <p:cNvSpPr/>
              <p:nvPr/>
            </p:nvSpPr>
            <p:spPr>
              <a:xfrm>
                <a:off x="1500738" y="101701"/>
                <a:ext cx="79383" cy="79383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635" name="textcolor_data_c.pdf" descr="textcolor_data_c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94557" cy="2662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36" name="textcolor_data_c.pdf" descr="textcolor_data_c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891" y="3260214"/>
                <a:ext cx="555646" cy="2662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669" name="Group"/>
            <p:cNvGrpSpPr/>
            <p:nvPr/>
          </p:nvGrpSpPr>
          <p:grpSpPr>
            <a:xfrm>
              <a:off x="249598" y="6578240"/>
              <a:ext cx="4269841" cy="3469262"/>
              <a:chOff x="0" y="0"/>
              <a:chExt cx="4269840" cy="3469261"/>
            </a:xfrm>
          </p:grpSpPr>
          <p:sp>
            <p:nvSpPr>
              <p:cNvPr id="3684" name="Connection Line"/>
              <p:cNvSpPr/>
              <p:nvPr/>
            </p:nvSpPr>
            <p:spPr>
              <a:xfrm>
                <a:off x="1838703" y="129000"/>
                <a:ext cx="715569" cy="3018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85" name="Connection Line"/>
              <p:cNvSpPr/>
              <p:nvPr/>
            </p:nvSpPr>
            <p:spPr>
              <a:xfrm>
                <a:off x="1164010" y="131219"/>
                <a:ext cx="1405700" cy="3017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40" name="Rectangle"/>
              <p:cNvSpPr/>
              <p:nvPr/>
            </p:nvSpPr>
            <p:spPr>
              <a:xfrm>
                <a:off x="2537324" y="140422"/>
                <a:ext cx="1596379" cy="2981729"/>
              </a:xfrm>
              <a:prstGeom prst="rect">
                <a:avLst/>
              </a:prstGeom>
              <a:solidFill>
                <a:srgbClr val="000000">
                  <a:alpha val="778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86" name="Connection Line"/>
              <p:cNvSpPr/>
              <p:nvPr/>
            </p:nvSpPr>
            <p:spPr>
              <a:xfrm>
                <a:off x="2200945" y="157435"/>
                <a:ext cx="343059" cy="2997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87" name="Connection Line"/>
              <p:cNvSpPr/>
              <p:nvPr/>
            </p:nvSpPr>
            <p:spPr>
              <a:xfrm>
                <a:off x="3269474" y="176921"/>
                <a:ext cx="6963" cy="2962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88" name="Connection Line"/>
              <p:cNvSpPr/>
              <p:nvPr/>
            </p:nvSpPr>
            <p:spPr>
              <a:xfrm>
                <a:off x="3618045" y="176922"/>
                <a:ext cx="10073" cy="2957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89" name="Connection Line"/>
              <p:cNvSpPr/>
              <p:nvPr/>
            </p:nvSpPr>
            <p:spPr>
              <a:xfrm>
                <a:off x="4007573" y="176919"/>
                <a:ext cx="15918" cy="2968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45" name="Line"/>
              <p:cNvSpPr/>
              <p:nvPr/>
            </p:nvSpPr>
            <p:spPr>
              <a:xfrm>
                <a:off x="867622" y="140674"/>
                <a:ext cx="332929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46" name="Line"/>
              <p:cNvSpPr/>
              <p:nvPr/>
            </p:nvSpPr>
            <p:spPr>
              <a:xfrm>
                <a:off x="867622" y="3142891"/>
                <a:ext cx="332929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647" name="0.pdf" descr="0.pdf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487612" y="3254856"/>
                <a:ext cx="131943" cy="214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48" name="+.pdf" descr="+.pdf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071928" y="3258979"/>
                <a:ext cx="197913" cy="2061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49" name="-.pdf" descr="-.pdf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842020" y="3353811"/>
                <a:ext cx="181421" cy="164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90" name="Connection Line"/>
              <p:cNvSpPr/>
              <p:nvPr/>
            </p:nvSpPr>
            <p:spPr>
              <a:xfrm>
                <a:off x="2890385" y="176922"/>
                <a:ext cx="13610" cy="2948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91" name="Connection Line"/>
              <p:cNvSpPr/>
              <p:nvPr/>
            </p:nvSpPr>
            <p:spPr>
              <a:xfrm>
                <a:off x="1506595" y="144741"/>
                <a:ext cx="1049721" cy="3004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pic>
            <p:nvPicPr>
              <p:cNvPr id="3652" name="textcolor_data_c.pdf" descr="textcolor_data_c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94557" cy="2662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53" name="textcolor_data_c.pdf" descr="textcolor_data_c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38910" y="2977333"/>
                <a:ext cx="555647" cy="2662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92" name="Connection Line"/>
              <p:cNvSpPr/>
              <p:nvPr/>
            </p:nvSpPr>
            <p:spPr>
              <a:xfrm>
                <a:off x="2547485" y="161960"/>
                <a:ext cx="4867" cy="3000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  <a:headEnd type="triangle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655" name="Circle"/>
              <p:cNvSpPr/>
              <p:nvPr/>
            </p:nvSpPr>
            <p:spPr>
              <a:xfrm>
                <a:off x="2517336" y="104427"/>
                <a:ext cx="72495" cy="7249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56" name="Circle"/>
              <p:cNvSpPr/>
              <p:nvPr/>
            </p:nvSpPr>
            <p:spPr>
              <a:xfrm>
                <a:off x="2867898" y="104427"/>
                <a:ext cx="72495" cy="7249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57" name="Circle"/>
              <p:cNvSpPr/>
              <p:nvPr/>
            </p:nvSpPr>
            <p:spPr>
              <a:xfrm>
                <a:off x="3239713" y="104427"/>
                <a:ext cx="72495" cy="7249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58" name="Circle"/>
              <p:cNvSpPr/>
              <p:nvPr/>
            </p:nvSpPr>
            <p:spPr>
              <a:xfrm>
                <a:off x="3591787" y="104427"/>
                <a:ext cx="72496" cy="7249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59" name="Circle"/>
              <p:cNvSpPr/>
              <p:nvPr/>
            </p:nvSpPr>
            <p:spPr>
              <a:xfrm>
                <a:off x="3985299" y="96876"/>
                <a:ext cx="72496" cy="72495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0" name="Circle"/>
              <p:cNvSpPr/>
              <p:nvPr/>
            </p:nvSpPr>
            <p:spPr>
              <a:xfrm>
                <a:off x="2505732" y="3094201"/>
                <a:ext cx="72495" cy="72496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1" name="Circle"/>
              <p:cNvSpPr/>
              <p:nvPr/>
            </p:nvSpPr>
            <p:spPr>
              <a:xfrm>
                <a:off x="2856293" y="3094201"/>
                <a:ext cx="72495" cy="72496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2" name="Circle"/>
              <p:cNvSpPr/>
              <p:nvPr/>
            </p:nvSpPr>
            <p:spPr>
              <a:xfrm>
                <a:off x="3228107" y="3094201"/>
                <a:ext cx="72496" cy="72496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3" name="Circle"/>
              <p:cNvSpPr/>
              <p:nvPr/>
            </p:nvSpPr>
            <p:spPr>
              <a:xfrm>
                <a:off x="3580182" y="3094201"/>
                <a:ext cx="72495" cy="72496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4" name="Circle"/>
              <p:cNvSpPr/>
              <p:nvPr/>
            </p:nvSpPr>
            <p:spPr>
              <a:xfrm>
                <a:off x="3977377" y="3094201"/>
                <a:ext cx="72495" cy="72496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5" name="Circle"/>
              <p:cNvSpPr/>
              <p:nvPr/>
            </p:nvSpPr>
            <p:spPr>
              <a:xfrm>
                <a:off x="2156050" y="3106644"/>
                <a:ext cx="72496" cy="72495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6" name="Circle"/>
              <p:cNvSpPr/>
              <p:nvPr/>
            </p:nvSpPr>
            <p:spPr>
              <a:xfrm>
                <a:off x="1801806" y="3106644"/>
                <a:ext cx="72495" cy="72495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7" name="Circle"/>
              <p:cNvSpPr/>
              <p:nvPr/>
            </p:nvSpPr>
            <p:spPr>
              <a:xfrm>
                <a:off x="1473239" y="3110456"/>
                <a:ext cx="72495" cy="72495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668" name="Circle"/>
              <p:cNvSpPr/>
              <p:nvPr/>
            </p:nvSpPr>
            <p:spPr>
              <a:xfrm>
                <a:off x="1124193" y="3110456"/>
                <a:ext cx="72496" cy="72495"/>
              </a:xfrm>
              <a:prstGeom prst="ellipse">
                <a:avLst/>
              </a:prstGeom>
              <a:solidFill>
                <a:srgbClr val="EE706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3671" name="Rectangle"/>
          <p:cNvSpPr/>
          <p:nvPr/>
        </p:nvSpPr>
        <p:spPr>
          <a:xfrm>
            <a:off x="873600" y="471952"/>
            <a:ext cx="2134529" cy="1072555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72" name="Activations"/>
          <p:cNvSpPr txBox="1"/>
          <p:nvPr/>
        </p:nvSpPr>
        <p:spPr>
          <a:xfrm>
            <a:off x="941718" y="747513"/>
            <a:ext cx="1998293" cy="5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8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Activations</a:t>
            </a:r>
          </a:p>
        </p:txBody>
      </p:sp>
      <p:sp>
        <p:nvSpPr>
          <p:cNvPr id="3673" name="Rectangle"/>
          <p:cNvSpPr/>
          <p:nvPr/>
        </p:nvSpPr>
        <p:spPr>
          <a:xfrm>
            <a:off x="3291756" y="471952"/>
            <a:ext cx="2134529" cy="1072555"/>
          </a:xfrm>
          <a:prstGeom prst="rect">
            <a:avLst/>
          </a:prstGeom>
          <a:solidFill>
            <a:schemeClr val="accent1">
              <a:lumOff val="1684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74" name="Parameters"/>
          <p:cNvSpPr txBox="1"/>
          <p:nvPr/>
        </p:nvSpPr>
        <p:spPr>
          <a:xfrm>
            <a:off x="3359874" y="747513"/>
            <a:ext cx="1998293" cy="5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8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Parameters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9" grpId="1"/>
      <p:bldP build="whole" bldLvl="1" animBg="1" rev="0" advAuto="0" spid="3670" grpId="2"/>
      <p:bldP build="whole" bldLvl="1" animBg="1" rev="0" advAuto="0" spid="3554" grpId="3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" name="Rectangle"/>
          <p:cNvSpPr/>
          <p:nvPr/>
        </p:nvSpPr>
        <p:spPr>
          <a:xfrm>
            <a:off x="14179571" y="3840763"/>
            <a:ext cx="1895160" cy="3649409"/>
          </a:xfrm>
          <a:prstGeom prst="rect">
            <a:avLst/>
          </a:prstGeom>
          <a:solidFill>
            <a:srgbClr val="000000">
              <a:alpha val="778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97" name="Wiring graph"/>
          <p:cNvSpPr txBox="1"/>
          <p:nvPr/>
        </p:nvSpPr>
        <p:spPr>
          <a:xfrm>
            <a:off x="3030725" y="2548916"/>
            <a:ext cx="3648361" cy="75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Wiring graph</a:t>
            </a:r>
          </a:p>
        </p:txBody>
      </p:sp>
      <p:sp>
        <p:nvSpPr>
          <p:cNvPr id="3698" name="Equation"/>
          <p:cNvSpPr txBox="1"/>
          <p:nvPr/>
        </p:nvSpPr>
        <p:spPr>
          <a:xfrm>
            <a:off x="7733898" y="2548916"/>
            <a:ext cx="2417732" cy="75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Equation</a:t>
            </a:r>
          </a:p>
        </p:txBody>
      </p:sp>
      <p:sp>
        <p:nvSpPr>
          <p:cNvPr id="3699" name="Mapping"/>
          <p:cNvSpPr txBox="1"/>
          <p:nvPr/>
        </p:nvSpPr>
        <p:spPr>
          <a:xfrm>
            <a:off x="12008504" y="2548916"/>
            <a:ext cx="3342426" cy="75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Mapping</a:t>
            </a:r>
          </a:p>
        </p:txBody>
      </p:sp>
      <p:sp>
        <p:nvSpPr>
          <p:cNvPr id="3700" name="Matrix"/>
          <p:cNvSpPr txBox="1"/>
          <p:nvPr/>
        </p:nvSpPr>
        <p:spPr>
          <a:xfrm>
            <a:off x="18691015" y="2548916"/>
            <a:ext cx="2576541" cy="75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Matrix</a:t>
            </a:r>
          </a:p>
        </p:txBody>
      </p:sp>
      <p:grpSp>
        <p:nvGrpSpPr>
          <p:cNvPr id="3703" name="Group"/>
          <p:cNvGrpSpPr/>
          <p:nvPr/>
        </p:nvGrpSpPr>
        <p:grpSpPr>
          <a:xfrm rot="18900000">
            <a:off x="953162" y="5075478"/>
            <a:ext cx="1808733" cy="549741"/>
            <a:chOff x="0" y="0"/>
            <a:chExt cx="1808732" cy="549740"/>
          </a:xfrm>
        </p:grpSpPr>
        <p:sp>
          <p:nvSpPr>
            <p:cNvPr id="3701" name="Rounded Rectangle"/>
            <p:cNvSpPr/>
            <p:nvPr/>
          </p:nvSpPr>
          <p:spPr>
            <a:xfrm rot="21600000">
              <a:off x="-1" y="-1"/>
              <a:ext cx="1808734" cy="549742"/>
            </a:xfrm>
            <a:prstGeom prst="roundRect">
              <a:avLst>
                <a:gd name="adj" fmla="val 3278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02" name="texttt_linear.pdf" descr="texttt_linear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600000">
              <a:off x="237501" y="136691"/>
              <a:ext cx="1333729" cy="276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04" name="textcolor_data_c.pdf" descr="textcolor_data_c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9173" y="5129149"/>
            <a:ext cx="3732734" cy="4423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3" name="Group"/>
          <p:cNvGrpSpPr/>
          <p:nvPr/>
        </p:nvGrpSpPr>
        <p:grpSpPr>
          <a:xfrm>
            <a:off x="3192693" y="4216972"/>
            <a:ext cx="3375162" cy="2266752"/>
            <a:chOff x="0" y="0"/>
            <a:chExt cx="3375160" cy="2266751"/>
          </a:xfrm>
        </p:grpSpPr>
        <p:sp>
          <p:nvSpPr>
            <p:cNvPr id="3705" name="Line"/>
            <p:cNvSpPr/>
            <p:nvPr/>
          </p:nvSpPr>
          <p:spPr>
            <a:xfrm>
              <a:off x="425135" y="684026"/>
              <a:ext cx="2434221" cy="8438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06" name="Line"/>
            <p:cNvSpPr/>
            <p:nvPr/>
          </p:nvSpPr>
          <p:spPr>
            <a:xfrm>
              <a:off x="435404" y="1106141"/>
              <a:ext cx="2413683" cy="4209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07" name="Line"/>
            <p:cNvSpPr/>
            <p:nvPr/>
          </p:nvSpPr>
          <p:spPr>
            <a:xfrm>
              <a:off x="433380" y="1521943"/>
              <a:ext cx="241773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08" name="Line"/>
            <p:cNvSpPr/>
            <p:nvPr/>
          </p:nvSpPr>
          <p:spPr>
            <a:xfrm flipV="1">
              <a:off x="469360" y="1107645"/>
              <a:ext cx="2362939" cy="4069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09" name="Line"/>
            <p:cNvSpPr/>
            <p:nvPr/>
          </p:nvSpPr>
          <p:spPr>
            <a:xfrm>
              <a:off x="431114" y="1089538"/>
              <a:ext cx="240427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0" name="Line"/>
            <p:cNvSpPr/>
            <p:nvPr/>
          </p:nvSpPr>
          <p:spPr>
            <a:xfrm>
              <a:off x="437263" y="696815"/>
              <a:ext cx="2411946" cy="3971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1" name="Line"/>
            <p:cNvSpPr/>
            <p:nvPr/>
          </p:nvSpPr>
          <p:spPr>
            <a:xfrm flipV="1">
              <a:off x="409901" y="703468"/>
              <a:ext cx="2411994" cy="8062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2" name="Line"/>
            <p:cNvSpPr/>
            <p:nvPr/>
          </p:nvSpPr>
          <p:spPr>
            <a:xfrm flipV="1">
              <a:off x="392808" y="701268"/>
              <a:ext cx="2439613" cy="38821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3" name="Line"/>
            <p:cNvSpPr/>
            <p:nvPr/>
          </p:nvSpPr>
          <p:spPr>
            <a:xfrm>
              <a:off x="420785" y="684332"/>
              <a:ext cx="240427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4" name="Circle"/>
            <p:cNvSpPr/>
            <p:nvPr/>
          </p:nvSpPr>
          <p:spPr>
            <a:xfrm>
              <a:off x="244260" y="559007"/>
              <a:ext cx="307386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5" name="Circle"/>
            <p:cNvSpPr/>
            <p:nvPr/>
          </p:nvSpPr>
          <p:spPr>
            <a:xfrm>
              <a:off x="244260" y="975262"/>
              <a:ext cx="307386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6" name="Circle"/>
            <p:cNvSpPr/>
            <p:nvPr/>
          </p:nvSpPr>
          <p:spPr>
            <a:xfrm>
              <a:off x="244260" y="1391517"/>
              <a:ext cx="307386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717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88481" y="0"/>
              <a:ext cx="786680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8" name="textcolor_data_c.pdf" descr="textcolor_data_c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5407" y="0"/>
              <a:ext cx="629344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19" name="Line"/>
            <p:cNvSpPr/>
            <p:nvPr/>
          </p:nvSpPr>
          <p:spPr>
            <a:xfrm flipV="1">
              <a:off x="409115" y="1115051"/>
              <a:ext cx="2404247" cy="9981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720" name="1.pdf" descr="1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0" y="1964023"/>
              <a:ext cx="143075" cy="2980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1" name="Line"/>
            <p:cNvSpPr/>
            <p:nvPr/>
          </p:nvSpPr>
          <p:spPr>
            <a:xfrm flipV="1">
              <a:off x="402951" y="1509481"/>
              <a:ext cx="2402197" cy="6036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2" name="Line"/>
            <p:cNvSpPr/>
            <p:nvPr/>
          </p:nvSpPr>
          <p:spPr>
            <a:xfrm flipV="1">
              <a:off x="475597" y="701009"/>
              <a:ext cx="2349133" cy="141331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3" name="Circle"/>
            <p:cNvSpPr/>
            <p:nvPr/>
          </p:nvSpPr>
          <p:spPr>
            <a:xfrm>
              <a:off x="2828129" y="532358"/>
              <a:ext cx="307386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4" name="Circle"/>
            <p:cNvSpPr/>
            <p:nvPr/>
          </p:nvSpPr>
          <p:spPr>
            <a:xfrm>
              <a:off x="2828129" y="948613"/>
              <a:ext cx="307386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5" name="Circle"/>
            <p:cNvSpPr/>
            <p:nvPr/>
          </p:nvSpPr>
          <p:spPr>
            <a:xfrm>
              <a:off x="2828129" y="1364868"/>
              <a:ext cx="307386" cy="30738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6" name="Circle"/>
            <p:cNvSpPr/>
            <p:nvPr/>
          </p:nvSpPr>
          <p:spPr>
            <a:xfrm>
              <a:off x="244782" y="1959366"/>
              <a:ext cx="307385" cy="30738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3729" name="Group"/>
            <p:cNvGrpSpPr/>
            <p:nvPr/>
          </p:nvGrpSpPr>
          <p:grpSpPr>
            <a:xfrm>
              <a:off x="1296140" y="779007"/>
              <a:ext cx="692212" cy="621064"/>
              <a:chOff x="0" y="0"/>
              <a:chExt cx="692211" cy="621063"/>
            </a:xfrm>
          </p:grpSpPr>
          <p:sp>
            <p:nvSpPr>
              <p:cNvPr id="3727" name="Rectangle"/>
              <p:cNvSpPr/>
              <p:nvPr/>
            </p:nvSpPr>
            <p:spPr>
              <a:xfrm>
                <a:off x="0" y="0"/>
                <a:ext cx="692212" cy="621064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28" name="textcolor_param_.pdf" descr="textcolor_param_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64461" y="138797"/>
                <a:ext cx="563289" cy="3434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32" name="Group"/>
            <p:cNvGrpSpPr/>
            <p:nvPr/>
          </p:nvGrpSpPr>
          <p:grpSpPr>
            <a:xfrm>
              <a:off x="969490" y="1643817"/>
              <a:ext cx="493519" cy="584326"/>
              <a:chOff x="0" y="0"/>
              <a:chExt cx="493517" cy="584325"/>
            </a:xfrm>
          </p:grpSpPr>
          <p:sp>
            <p:nvSpPr>
              <p:cNvPr id="3730" name="Rectangle"/>
              <p:cNvSpPr/>
              <p:nvPr/>
            </p:nvSpPr>
            <p:spPr>
              <a:xfrm>
                <a:off x="0" y="0"/>
                <a:ext cx="493518" cy="584326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31" name="textcolor_param_.pdf" descr="textcolor_param_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92305" y="92411"/>
                <a:ext cx="308907" cy="3650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759" name="Group"/>
          <p:cNvGrpSpPr/>
          <p:nvPr/>
        </p:nvGrpSpPr>
        <p:grpSpPr>
          <a:xfrm>
            <a:off x="11222056" y="3657358"/>
            <a:ext cx="5105754" cy="4288420"/>
            <a:chOff x="0" y="0"/>
            <a:chExt cx="5105753" cy="4288419"/>
          </a:xfrm>
        </p:grpSpPr>
        <p:sp>
          <p:nvSpPr>
            <p:cNvPr id="3734" name="Line"/>
            <p:cNvSpPr/>
            <p:nvPr/>
          </p:nvSpPr>
          <p:spPr>
            <a:xfrm>
              <a:off x="886159" y="160145"/>
              <a:ext cx="412914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37" name="Connection Line"/>
            <p:cNvSpPr/>
            <p:nvPr/>
          </p:nvSpPr>
          <p:spPr>
            <a:xfrm>
              <a:off x="2463808" y="204682"/>
              <a:ext cx="509270" cy="369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36" name="Circle"/>
            <p:cNvSpPr/>
            <p:nvPr/>
          </p:nvSpPr>
          <p:spPr>
            <a:xfrm>
              <a:off x="2412707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38" name="Connection Line"/>
            <p:cNvSpPr/>
            <p:nvPr/>
          </p:nvSpPr>
          <p:spPr>
            <a:xfrm>
              <a:off x="2849695" y="203472"/>
              <a:ext cx="1023996" cy="3691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39" name="Connection Line"/>
            <p:cNvSpPr/>
            <p:nvPr/>
          </p:nvSpPr>
          <p:spPr>
            <a:xfrm>
              <a:off x="3045166" y="202691"/>
              <a:ext cx="1264692" cy="369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  <a:tailEnd type="oval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40" name="Connection Line"/>
            <p:cNvSpPr/>
            <p:nvPr/>
          </p:nvSpPr>
          <p:spPr>
            <a:xfrm>
              <a:off x="3235203" y="201561"/>
              <a:ext cx="1565020" cy="3700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  <a:tailEnd type="oval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40" name="Circle"/>
            <p:cNvSpPr/>
            <p:nvPr/>
          </p:nvSpPr>
          <p:spPr>
            <a:xfrm>
              <a:off x="2792720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41" name="Circle"/>
            <p:cNvSpPr/>
            <p:nvPr/>
          </p:nvSpPr>
          <p:spPr>
            <a:xfrm>
              <a:off x="2985657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42" name="Circle"/>
            <p:cNvSpPr/>
            <p:nvPr/>
          </p:nvSpPr>
          <p:spPr>
            <a:xfrm>
              <a:off x="3172732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43" name="Line"/>
            <p:cNvSpPr/>
            <p:nvPr/>
          </p:nvSpPr>
          <p:spPr>
            <a:xfrm>
              <a:off x="886159" y="3843412"/>
              <a:ext cx="412914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44" name="0.pdf" descr="0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895349" y="4022504"/>
              <a:ext cx="163641" cy="265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5" name="+.pdf" descr="+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860293" y="4027618"/>
              <a:ext cx="245461" cy="255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6" name="-.pdf" descr="-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54406" y="4145234"/>
              <a:ext cx="225006" cy="20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41" name="Connection Line"/>
            <p:cNvSpPr/>
            <p:nvPr/>
          </p:nvSpPr>
          <p:spPr>
            <a:xfrm>
              <a:off x="2656681" y="204193"/>
              <a:ext cx="755084" cy="3690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48" name="Circle"/>
            <p:cNvSpPr/>
            <p:nvPr/>
          </p:nvSpPr>
          <p:spPr>
            <a:xfrm>
              <a:off x="2602713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2" name="Connection Line"/>
            <p:cNvSpPr/>
            <p:nvPr/>
          </p:nvSpPr>
          <p:spPr>
            <a:xfrm>
              <a:off x="2270823" y="204990"/>
              <a:ext cx="260606" cy="3689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50" name="Circle"/>
            <p:cNvSpPr/>
            <p:nvPr/>
          </p:nvSpPr>
          <p:spPr>
            <a:xfrm>
              <a:off x="2222700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3" name="Connection Line"/>
            <p:cNvSpPr/>
            <p:nvPr/>
          </p:nvSpPr>
          <p:spPr>
            <a:xfrm>
              <a:off x="2069936" y="205099"/>
              <a:ext cx="29750" cy="368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52" name="Circle"/>
            <p:cNvSpPr/>
            <p:nvPr/>
          </p:nvSpPr>
          <p:spPr>
            <a:xfrm>
              <a:off x="2055093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4" name="Connection Line"/>
            <p:cNvSpPr/>
            <p:nvPr/>
          </p:nvSpPr>
          <p:spPr>
            <a:xfrm>
              <a:off x="1631136" y="204966"/>
              <a:ext cx="287702" cy="368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54" name="Circle"/>
            <p:cNvSpPr/>
            <p:nvPr/>
          </p:nvSpPr>
          <p:spPr>
            <a:xfrm>
              <a:off x="1877377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5" name="Connection Line"/>
            <p:cNvSpPr/>
            <p:nvPr/>
          </p:nvSpPr>
          <p:spPr>
            <a:xfrm>
              <a:off x="1241244" y="204702"/>
              <a:ext cx="497507" cy="3698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756" name="Circle"/>
            <p:cNvSpPr/>
            <p:nvPr/>
          </p:nvSpPr>
          <p:spPr>
            <a:xfrm>
              <a:off x="1699788" y="115190"/>
              <a:ext cx="89912" cy="899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57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86680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58" name="textcolor_data_c.pdf" descr="textcolor_data_c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5405" y="3692632"/>
              <a:ext cx="629344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81" name="Group"/>
          <p:cNvGrpSpPr/>
          <p:nvPr/>
        </p:nvGrpSpPr>
        <p:grpSpPr>
          <a:xfrm>
            <a:off x="17001959" y="3821946"/>
            <a:ext cx="6050564" cy="2935200"/>
            <a:chOff x="0" y="0"/>
            <a:chExt cx="6050563" cy="2935199"/>
          </a:xfrm>
        </p:grpSpPr>
        <p:sp>
          <p:nvSpPr>
            <p:cNvPr id="3760" name="Rectangle"/>
            <p:cNvSpPr/>
            <p:nvPr/>
          </p:nvSpPr>
          <p:spPr>
            <a:xfrm rot="5400000">
              <a:off x="2272898" y="1479680"/>
              <a:ext cx="1993071" cy="299430"/>
            </a:xfrm>
            <a:prstGeom prst="rect">
              <a:avLst/>
            </a:prstGeom>
            <a:solidFill>
              <a:schemeClr val="accent5">
                <a:hueOff val="-152896"/>
                <a:lumOff val="12368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61" name="Rectangle"/>
            <p:cNvSpPr/>
            <p:nvPr/>
          </p:nvSpPr>
          <p:spPr>
            <a:xfrm>
              <a:off x="799443" y="624957"/>
              <a:ext cx="2055493" cy="1551310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62" name="Rectangle"/>
            <p:cNvSpPr/>
            <p:nvPr/>
          </p:nvSpPr>
          <p:spPr>
            <a:xfrm>
              <a:off x="4461873" y="1246919"/>
              <a:ext cx="1588691" cy="307386"/>
            </a:xfrm>
            <a:prstGeom prst="rect">
              <a:avLst/>
            </a:prstGeom>
            <a:solidFill>
              <a:schemeClr val="accent5">
                <a:hueOff val="-152896"/>
                <a:lumOff val="12368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63" name="rightarrow.pdf" descr="rightarrow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730162" y="1233216"/>
              <a:ext cx="559960" cy="339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4" name="N+1"/>
            <p:cNvSpPr txBox="1"/>
            <p:nvPr/>
          </p:nvSpPr>
          <p:spPr>
            <a:xfrm>
              <a:off x="1364441" y="0"/>
              <a:ext cx="925497" cy="754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0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N+1</a:t>
              </a:r>
            </a:p>
          </p:txBody>
        </p:sp>
        <p:sp>
          <p:nvSpPr>
            <p:cNvPr id="3765" name="M"/>
            <p:cNvSpPr txBox="1"/>
            <p:nvPr/>
          </p:nvSpPr>
          <p:spPr>
            <a:xfrm>
              <a:off x="0" y="1023519"/>
              <a:ext cx="925497" cy="754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0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M</a:t>
              </a:r>
            </a:p>
          </p:txBody>
        </p:sp>
        <p:sp>
          <p:nvSpPr>
            <p:cNvPr id="3766" name="Rectangle"/>
            <p:cNvSpPr/>
            <p:nvPr/>
          </p:nvSpPr>
          <p:spPr>
            <a:xfrm rot="5400000">
              <a:off x="3106492" y="2623179"/>
              <a:ext cx="328335" cy="29570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67" name="1.pdf" descr="1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3213216" y="2653851"/>
              <a:ext cx="112579" cy="234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8" name="Rectangle"/>
            <p:cNvSpPr/>
            <p:nvPr/>
          </p:nvSpPr>
          <p:spPr>
            <a:xfrm>
              <a:off x="2547550" y="624635"/>
              <a:ext cx="307386" cy="1551310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3771" name="Group"/>
            <p:cNvGrpSpPr/>
            <p:nvPr/>
          </p:nvGrpSpPr>
          <p:grpSpPr>
            <a:xfrm>
              <a:off x="1537120" y="1229945"/>
              <a:ext cx="380436" cy="341334"/>
              <a:chOff x="0" y="0"/>
              <a:chExt cx="380435" cy="341332"/>
            </a:xfrm>
          </p:grpSpPr>
          <p:sp>
            <p:nvSpPr>
              <p:cNvPr id="3769" name="Rectangle"/>
              <p:cNvSpPr/>
              <p:nvPr/>
            </p:nvSpPr>
            <p:spPr>
              <a:xfrm>
                <a:off x="0" y="0"/>
                <a:ext cx="380436" cy="341333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70" name="textcolor_param_.pdf" descr="textcolor_param_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35427" y="76282"/>
                <a:ext cx="309581" cy="1887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74" name="Group"/>
            <p:cNvGrpSpPr/>
            <p:nvPr/>
          </p:nvGrpSpPr>
          <p:grpSpPr>
            <a:xfrm>
              <a:off x="2565625" y="1240041"/>
              <a:ext cx="271236" cy="321142"/>
              <a:chOff x="0" y="0"/>
              <a:chExt cx="271234" cy="321141"/>
            </a:xfrm>
          </p:grpSpPr>
          <p:sp>
            <p:nvSpPr>
              <p:cNvPr id="3772" name="Rectangle"/>
              <p:cNvSpPr/>
              <p:nvPr/>
            </p:nvSpPr>
            <p:spPr>
              <a:xfrm>
                <a:off x="0" y="0"/>
                <a:ext cx="271235" cy="321142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73" name="textcolor_param_.pdf" descr="textcolor_param_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50729" y="50788"/>
                <a:ext cx="169775" cy="2006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77" name="Group"/>
            <p:cNvGrpSpPr/>
            <p:nvPr/>
          </p:nvGrpSpPr>
          <p:grpSpPr>
            <a:xfrm rot="16200000">
              <a:off x="3043017" y="1496604"/>
              <a:ext cx="452836" cy="265581"/>
              <a:chOff x="0" y="0"/>
              <a:chExt cx="452835" cy="265579"/>
            </a:xfrm>
          </p:grpSpPr>
          <p:sp>
            <p:nvSpPr>
              <p:cNvPr id="3775" name="Group"/>
              <p:cNvSpPr/>
              <p:nvPr/>
            </p:nvSpPr>
            <p:spPr>
              <a:xfrm>
                <a:off x="0" y="0"/>
                <a:ext cx="452836" cy="26558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76" name="textcolor_data_c.pdf" descr="textcolor_data_c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2350" y="39122"/>
                <a:ext cx="390959" cy="1873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80" name="Group"/>
            <p:cNvGrpSpPr/>
            <p:nvPr/>
          </p:nvGrpSpPr>
          <p:grpSpPr>
            <a:xfrm>
              <a:off x="4968752" y="1267822"/>
              <a:ext cx="574935" cy="265580"/>
              <a:chOff x="0" y="0"/>
              <a:chExt cx="574933" cy="265579"/>
            </a:xfrm>
          </p:grpSpPr>
          <p:sp>
            <p:nvSpPr>
              <p:cNvPr id="3778" name="Group"/>
              <p:cNvSpPr/>
              <p:nvPr/>
            </p:nvSpPr>
            <p:spPr>
              <a:xfrm>
                <a:off x="0" y="0"/>
                <a:ext cx="574934" cy="26558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3779" name="textcolor_data_c.pdf" descr="textcolor_data_c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117" y="39122"/>
                <a:ext cx="488699" cy="1873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784" name="Group"/>
          <p:cNvGrpSpPr/>
          <p:nvPr/>
        </p:nvGrpSpPr>
        <p:grpSpPr>
          <a:xfrm rot="18900000">
            <a:off x="1464252" y="10655692"/>
            <a:ext cx="1654666" cy="502915"/>
            <a:chOff x="0" y="0"/>
            <a:chExt cx="1654665" cy="502914"/>
          </a:xfrm>
        </p:grpSpPr>
        <p:sp>
          <p:nvSpPr>
            <p:cNvPr id="3782" name="Rounded Rectangle"/>
            <p:cNvSpPr/>
            <p:nvPr/>
          </p:nvSpPr>
          <p:spPr>
            <a:xfrm rot="21600000">
              <a:off x="-1" y="-1"/>
              <a:ext cx="1654667" cy="502915"/>
            </a:xfrm>
            <a:prstGeom prst="roundRect">
              <a:avLst>
                <a:gd name="adj" fmla="val 3278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783" name="texttt_relu.pdf" descr="texttt_relu.pdf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0" r="0" b="0"/>
            <a:stretch>
              <a:fillRect/>
            </a:stretch>
          </p:blipFill>
          <p:spPr>
            <a:xfrm rot="21600000">
              <a:off x="415128" y="114055"/>
              <a:ext cx="824408" cy="252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99" name="Group"/>
          <p:cNvGrpSpPr/>
          <p:nvPr/>
        </p:nvGrpSpPr>
        <p:grpSpPr>
          <a:xfrm>
            <a:off x="3731965" y="9349325"/>
            <a:ext cx="2352379" cy="2704140"/>
            <a:chOff x="0" y="0"/>
            <a:chExt cx="2352378" cy="2704138"/>
          </a:xfrm>
        </p:grpSpPr>
        <p:sp>
          <p:nvSpPr>
            <p:cNvPr id="3785" name="Line"/>
            <p:cNvSpPr/>
            <p:nvPr/>
          </p:nvSpPr>
          <p:spPr>
            <a:xfrm>
              <a:off x="306447" y="788920"/>
              <a:ext cx="14368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86" name="Line"/>
            <p:cNvSpPr/>
            <p:nvPr/>
          </p:nvSpPr>
          <p:spPr>
            <a:xfrm>
              <a:off x="306447" y="1349671"/>
              <a:ext cx="14368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87" name="Line"/>
            <p:cNvSpPr/>
            <p:nvPr/>
          </p:nvSpPr>
          <p:spPr>
            <a:xfrm>
              <a:off x="306447" y="1925202"/>
              <a:ext cx="14368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88" name="Line"/>
            <p:cNvSpPr/>
            <p:nvPr/>
          </p:nvSpPr>
          <p:spPr>
            <a:xfrm>
              <a:off x="306447" y="2485953"/>
              <a:ext cx="14368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89" name="Circle"/>
            <p:cNvSpPr/>
            <p:nvPr/>
          </p:nvSpPr>
          <p:spPr>
            <a:xfrm>
              <a:off x="103587" y="566896"/>
              <a:ext cx="422169" cy="42216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0" name="Circle"/>
            <p:cNvSpPr/>
            <p:nvPr/>
          </p:nvSpPr>
          <p:spPr>
            <a:xfrm>
              <a:off x="102872" y="1138587"/>
              <a:ext cx="422169" cy="42216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1" name="Circle"/>
            <p:cNvSpPr/>
            <p:nvPr/>
          </p:nvSpPr>
          <p:spPr>
            <a:xfrm>
              <a:off x="102872" y="1710279"/>
              <a:ext cx="422169" cy="42216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2" name="Circle"/>
            <p:cNvSpPr/>
            <p:nvPr/>
          </p:nvSpPr>
          <p:spPr>
            <a:xfrm>
              <a:off x="102872" y="2281969"/>
              <a:ext cx="422169" cy="42216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3" name="Circle"/>
            <p:cNvSpPr/>
            <p:nvPr/>
          </p:nvSpPr>
          <p:spPr>
            <a:xfrm>
              <a:off x="1747955" y="566896"/>
              <a:ext cx="422168" cy="42216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4" name="Circle"/>
            <p:cNvSpPr/>
            <p:nvPr/>
          </p:nvSpPr>
          <p:spPr>
            <a:xfrm>
              <a:off x="1747239" y="1138587"/>
              <a:ext cx="422169" cy="42216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5" name="Circle"/>
            <p:cNvSpPr/>
            <p:nvPr/>
          </p:nvSpPr>
          <p:spPr>
            <a:xfrm>
              <a:off x="1747239" y="1710279"/>
              <a:ext cx="422169" cy="42216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96" name="Circle"/>
            <p:cNvSpPr/>
            <p:nvPr/>
          </p:nvSpPr>
          <p:spPr>
            <a:xfrm>
              <a:off x="1747239" y="2281971"/>
              <a:ext cx="422169" cy="42216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797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65699" y="0"/>
              <a:ext cx="786680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98" name="textcolor_data_c.pdf" descr="textcolor_data_c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3838"/>
              <a:ext cx="629344" cy="301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00" name="textcolor_data_c.pdf" descr="textcolor_data_c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049811" y="10667282"/>
            <a:ext cx="3980511" cy="4797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2" name="Group"/>
          <p:cNvGrpSpPr/>
          <p:nvPr/>
        </p:nvGrpSpPr>
        <p:grpSpPr>
          <a:xfrm>
            <a:off x="11504759" y="9136592"/>
            <a:ext cx="4836171" cy="3929407"/>
            <a:chOff x="0" y="0"/>
            <a:chExt cx="4836169" cy="3929406"/>
          </a:xfrm>
        </p:grpSpPr>
        <p:sp>
          <p:nvSpPr>
            <p:cNvPr id="3846" name="Connection Line"/>
            <p:cNvSpPr/>
            <p:nvPr/>
          </p:nvSpPr>
          <p:spPr>
            <a:xfrm>
              <a:off x="2082579" y="146110"/>
              <a:ext cx="810478" cy="341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47" name="Connection Line"/>
            <p:cNvSpPr/>
            <p:nvPr/>
          </p:nvSpPr>
          <p:spPr>
            <a:xfrm>
              <a:off x="1318398" y="148623"/>
              <a:ext cx="1592145" cy="3418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03" name="Rectangle"/>
            <p:cNvSpPr/>
            <p:nvPr/>
          </p:nvSpPr>
          <p:spPr>
            <a:xfrm>
              <a:off x="2873861" y="159047"/>
              <a:ext cx="1808115" cy="3377210"/>
            </a:xfrm>
            <a:prstGeom prst="rect">
              <a:avLst/>
            </a:prstGeom>
            <a:solidFill>
              <a:srgbClr val="000000">
                <a:alpha val="77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48" name="Connection Line"/>
            <p:cNvSpPr/>
            <p:nvPr/>
          </p:nvSpPr>
          <p:spPr>
            <a:xfrm>
              <a:off x="2492867" y="178317"/>
              <a:ext cx="388560" cy="33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49" name="Connection Line"/>
            <p:cNvSpPr/>
            <p:nvPr/>
          </p:nvSpPr>
          <p:spPr>
            <a:xfrm>
              <a:off x="3703120" y="200387"/>
              <a:ext cx="7887" cy="335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50" name="Connection Line"/>
            <p:cNvSpPr/>
            <p:nvPr/>
          </p:nvSpPr>
          <p:spPr>
            <a:xfrm>
              <a:off x="4097923" y="200388"/>
              <a:ext cx="11410" cy="3349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51" name="Connection Line"/>
            <p:cNvSpPr/>
            <p:nvPr/>
          </p:nvSpPr>
          <p:spPr>
            <a:xfrm>
              <a:off x="4539117" y="200385"/>
              <a:ext cx="18029" cy="336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08" name="Line"/>
            <p:cNvSpPr/>
            <p:nvPr/>
          </p:nvSpPr>
          <p:spPr>
            <a:xfrm>
              <a:off x="982699" y="159333"/>
              <a:ext cx="37708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09" name="Line"/>
            <p:cNvSpPr/>
            <p:nvPr/>
          </p:nvSpPr>
          <p:spPr>
            <a:xfrm>
              <a:off x="982699" y="3559748"/>
              <a:ext cx="37708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810" name="0.pdf" descr="0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817556" y="3686564"/>
              <a:ext cx="149443" cy="242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1" name="+.pdf" descr="+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612007" y="3691233"/>
              <a:ext cx="224163" cy="233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2" name="-.pdf" descr="-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953702" y="3798644"/>
              <a:ext cx="205482" cy="18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52" name="Connection Line"/>
            <p:cNvSpPr/>
            <p:nvPr/>
          </p:nvSpPr>
          <p:spPr>
            <a:xfrm>
              <a:off x="3273751" y="200388"/>
              <a:ext cx="15414" cy="334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53" name="Connection Line"/>
            <p:cNvSpPr/>
            <p:nvPr/>
          </p:nvSpPr>
          <p:spPr>
            <a:xfrm>
              <a:off x="1706422" y="163938"/>
              <a:ext cx="1188950" cy="340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pic>
          <p:nvPicPr>
            <p:cNvPr id="3815" name="textcolor_data_c.pdf" descr="textcolor_data_c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86680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6" name="textcolor_data_c.pdf" descr="textcolor_data_c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57335" y="3372231"/>
              <a:ext cx="629344" cy="301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54" name="Connection Line"/>
            <p:cNvSpPr/>
            <p:nvPr/>
          </p:nvSpPr>
          <p:spPr>
            <a:xfrm>
              <a:off x="2885370" y="183442"/>
              <a:ext cx="5512" cy="3398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818" name="Circle"/>
            <p:cNvSpPr/>
            <p:nvPr/>
          </p:nvSpPr>
          <p:spPr>
            <a:xfrm>
              <a:off x="2851222" y="118277"/>
              <a:ext cx="82111" cy="8211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19" name="Circle"/>
            <p:cNvSpPr/>
            <p:nvPr/>
          </p:nvSpPr>
          <p:spPr>
            <a:xfrm>
              <a:off x="3248281" y="118277"/>
              <a:ext cx="82111" cy="8211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0" name="Circle"/>
            <p:cNvSpPr/>
            <p:nvPr/>
          </p:nvSpPr>
          <p:spPr>
            <a:xfrm>
              <a:off x="3669411" y="118277"/>
              <a:ext cx="82111" cy="8211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1" name="Circle"/>
            <p:cNvSpPr/>
            <p:nvPr/>
          </p:nvSpPr>
          <p:spPr>
            <a:xfrm>
              <a:off x="4068183" y="118277"/>
              <a:ext cx="82111" cy="8211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2" name="Circle"/>
            <p:cNvSpPr/>
            <p:nvPr/>
          </p:nvSpPr>
          <p:spPr>
            <a:xfrm>
              <a:off x="4513889" y="109725"/>
              <a:ext cx="82110" cy="8211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3" name="Circle"/>
            <p:cNvSpPr/>
            <p:nvPr/>
          </p:nvSpPr>
          <p:spPr>
            <a:xfrm>
              <a:off x="2838079" y="3504600"/>
              <a:ext cx="82111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4" name="Circle"/>
            <p:cNvSpPr/>
            <p:nvPr/>
          </p:nvSpPr>
          <p:spPr>
            <a:xfrm>
              <a:off x="3235137" y="3504600"/>
              <a:ext cx="82111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5" name="Circle"/>
            <p:cNvSpPr/>
            <p:nvPr/>
          </p:nvSpPr>
          <p:spPr>
            <a:xfrm>
              <a:off x="3656267" y="3504600"/>
              <a:ext cx="82111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6" name="Circle"/>
            <p:cNvSpPr/>
            <p:nvPr/>
          </p:nvSpPr>
          <p:spPr>
            <a:xfrm>
              <a:off x="4055039" y="3504600"/>
              <a:ext cx="82111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7" name="Circle"/>
            <p:cNvSpPr/>
            <p:nvPr/>
          </p:nvSpPr>
          <p:spPr>
            <a:xfrm>
              <a:off x="4504916" y="3504600"/>
              <a:ext cx="82110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8" name="Circle"/>
            <p:cNvSpPr/>
            <p:nvPr/>
          </p:nvSpPr>
          <p:spPr>
            <a:xfrm>
              <a:off x="2442018" y="3518693"/>
              <a:ext cx="82110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9" name="Circle"/>
            <p:cNvSpPr/>
            <p:nvPr/>
          </p:nvSpPr>
          <p:spPr>
            <a:xfrm>
              <a:off x="2040788" y="3518693"/>
              <a:ext cx="82111" cy="82111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30" name="Circle"/>
            <p:cNvSpPr/>
            <p:nvPr/>
          </p:nvSpPr>
          <p:spPr>
            <a:xfrm>
              <a:off x="1668642" y="3523011"/>
              <a:ext cx="82111" cy="82110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31" name="Circle"/>
            <p:cNvSpPr/>
            <p:nvPr/>
          </p:nvSpPr>
          <p:spPr>
            <a:xfrm>
              <a:off x="1273301" y="3523011"/>
              <a:ext cx="82110" cy="82110"/>
            </a:xfrm>
            <a:prstGeom prst="ellipse">
              <a:avLst/>
            </a:prstGeom>
            <a:solidFill>
              <a:srgbClr val="EE706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833" name="Rectangle"/>
          <p:cNvSpPr/>
          <p:nvPr/>
        </p:nvSpPr>
        <p:spPr>
          <a:xfrm>
            <a:off x="873600" y="471952"/>
            <a:ext cx="2134529" cy="1072555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34" name="Activations"/>
          <p:cNvSpPr txBox="1"/>
          <p:nvPr/>
        </p:nvSpPr>
        <p:spPr>
          <a:xfrm>
            <a:off x="941718" y="747513"/>
            <a:ext cx="1998293" cy="5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8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Activations</a:t>
            </a:r>
          </a:p>
        </p:txBody>
      </p:sp>
      <p:sp>
        <p:nvSpPr>
          <p:cNvPr id="3835" name="Rectangle"/>
          <p:cNvSpPr/>
          <p:nvPr/>
        </p:nvSpPr>
        <p:spPr>
          <a:xfrm>
            <a:off x="3291756" y="471952"/>
            <a:ext cx="2134529" cy="1072555"/>
          </a:xfrm>
          <a:prstGeom prst="rect">
            <a:avLst/>
          </a:prstGeom>
          <a:solidFill>
            <a:schemeClr val="accent1">
              <a:lumOff val="16847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36" name="Parameters"/>
          <p:cNvSpPr txBox="1"/>
          <p:nvPr/>
        </p:nvSpPr>
        <p:spPr>
          <a:xfrm>
            <a:off x="3359874" y="747513"/>
            <a:ext cx="1998293" cy="52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8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Parameters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4" name="Group"/>
          <p:cNvGrpSpPr/>
          <p:nvPr/>
        </p:nvGrpSpPr>
        <p:grpSpPr>
          <a:xfrm>
            <a:off x="10293383" y="507075"/>
            <a:ext cx="4501969" cy="12574850"/>
            <a:chOff x="0" y="0"/>
            <a:chExt cx="4501968" cy="12574849"/>
          </a:xfrm>
        </p:grpSpPr>
        <p:pic>
          <p:nvPicPr>
            <p:cNvPr id="3858" name="layer0_iter0.png" descr="layer0_iter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072880"/>
              <a:ext cx="4501969" cy="4501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9" name="layer2_iter0.png" descr="layer2_iter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980501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0" name="layer4_iter0.png" descr="layer4_iter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1" name="mathbf_h.pdf" descr="mathbf_h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54774" y="4677729"/>
              <a:ext cx="2667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2" name="mathbf_x.pdf" descr="mathbf_x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48424" y="8811756"/>
              <a:ext cx="2794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3" name="mathbf_y.pdf" descr="mathbf_y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78574" y="670703"/>
              <a:ext cx="2667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68" name="Group"/>
          <p:cNvGrpSpPr/>
          <p:nvPr/>
        </p:nvGrpSpPr>
        <p:grpSpPr>
          <a:xfrm>
            <a:off x="18509825" y="507075"/>
            <a:ext cx="4501969" cy="12574850"/>
            <a:chOff x="0" y="0"/>
            <a:chExt cx="4501968" cy="12574849"/>
          </a:xfrm>
        </p:grpSpPr>
        <p:pic>
          <p:nvPicPr>
            <p:cNvPr id="3865" name="layer0_iter0.png" descr="layer0_iter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072880"/>
              <a:ext cx="4501969" cy="4501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6" name="layer2_iter25.png" descr="layer2_iter25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3980501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7" name="layer4_iter25.png" descr="layer4_iter25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72" name="Group"/>
          <p:cNvGrpSpPr/>
          <p:nvPr/>
        </p:nvGrpSpPr>
        <p:grpSpPr>
          <a:xfrm>
            <a:off x="14401606" y="507075"/>
            <a:ext cx="4501969" cy="12574850"/>
            <a:chOff x="0" y="0"/>
            <a:chExt cx="4501968" cy="12574849"/>
          </a:xfrm>
        </p:grpSpPr>
        <p:pic>
          <p:nvPicPr>
            <p:cNvPr id="3869" name="layer0_iter0.png" descr="layer0_iter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072880"/>
              <a:ext cx="4501969" cy="4501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0" name="layer4_iter5.png" descr="layer4_iter5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1" name="layer2_iter5.png" descr="layer2_iter5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3980501"/>
              <a:ext cx="4501969" cy="4501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73" name="z"/>
          <p:cNvSpPr/>
          <p:nvPr/>
        </p:nvSpPr>
        <p:spPr>
          <a:xfrm rot="2700000">
            <a:off x="4518524" y="8668829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3874" name="Shape"/>
          <p:cNvSpPr/>
          <p:nvPr/>
        </p:nvSpPr>
        <p:spPr>
          <a:xfrm rot="2700000">
            <a:off x="4518524" y="4892472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75" name="Line"/>
          <p:cNvSpPr/>
          <p:nvPr/>
        </p:nvSpPr>
        <p:spPr>
          <a:xfrm flipV="1">
            <a:off x="3955887" y="6226024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76" name="Line"/>
          <p:cNvSpPr/>
          <p:nvPr/>
        </p:nvSpPr>
        <p:spPr>
          <a:xfrm flipV="1">
            <a:off x="5969297" y="7541348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77" name="Line"/>
          <p:cNvSpPr/>
          <p:nvPr/>
        </p:nvSpPr>
        <p:spPr>
          <a:xfrm flipV="1">
            <a:off x="7937457" y="6325580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08" name="Connection Line"/>
          <p:cNvSpPr/>
          <p:nvPr/>
        </p:nvSpPr>
        <p:spPr>
          <a:xfrm>
            <a:off x="4609138" y="6118660"/>
            <a:ext cx="959693" cy="3657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7" h="21600" fill="norm" stroke="1" extrusionOk="0">
                <a:moveTo>
                  <a:pt x="16310" y="21600"/>
                </a:moveTo>
                <a:cubicBezTo>
                  <a:pt x="21600" y="13547"/>
                  <a:pt x="16163" y="6347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909" name="Connection Line"/>
          <p:cNvSpPr/>
          <p:nvPr/>
        </p:nvSpPr>
        <p:spPr>
          <a:xfrm>
            <a:off x="4481976" y="6319076"/>
            <a:ext cx="774944" cy="369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83" h="21600" fill="norm" stroke="1" extrusionOk="0">
                <a:moveTo>
                  <a:pt x="13408" y="21600"/>
                </a:moveTo>
                <a:cubicBezTo>
                  <a:pt x="21600" y="12346"/>
                  <a:pt x="17131" y="5146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910" name="Connection Line"/>
          <p:cNvSpPr/>
          <p:nvPr/>
        </p:nvSpPr>
        <p:spPr>
          <a:xfrm>
            <a:off x="6231180" y="6176348"/>
            <a:ext cx="486671" cy="393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6" h="21600" fill="norm" stroke="1" extrusionOk="0">
                <a:moveTo>
                  <a:pt x="11904" y="0"/>
                </a:moveTo>
                <a:cubicBezTo>
                  <a:pt x="-5314" y="8620"/>
                  <a:pt x="-3853" y="15820"/>
                  <a:pt x="16286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3911" name="Connection Line"/>
          <p:cNvSpPr/>
          <p:nvPr/>
        </p:nvSpPr>
        <p:spPr>
          <a:xfrm>
            <a:off x="6504438" y="6500112"/>
            <a:ext cx="521055" cy="392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9" h="21600" fill="norm" stroke="1" extrusionOk="0">
                <a:moveTo>
                  <a:pt x="10106" y="0"/>
                </a:moveTo>
                <a:cubicBezTo>
                  <a:pt x="-5211" y="8675"/>
                  <a:pt x="-3117" y="15875"/>
                  <a:pt x="16389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3912" name="Connection Line"/>
          <p:cNvSpPr/>
          <p:nvPr/>
        </p:nvSpPr>
        <p:spPr>
          <a:xfrm>
            <a:off x="4971834" y="6278177"/>
            <a:ext cx="884612" cy="4213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4" h="21600" fill="norm" stroke="1" extrusionOk="0">
                <a:moveTo>
                  <a:pt x="15580" y="21600"/>
                </a:moveTo>
                <a:cubicBezTo>
                  <a:pt x="21600" y="12358"/>
                  <a:pt x="16407" y="5158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883" name="Shape"/>
          <p:cNvSpPr/>
          <p:nvPr/>
        </p:nvSpPr>
        <p:spPr>
          <a:xfrm>
            <a:off x="3953243" y="6252162"/>
            <a:ext cx="2019217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4" name="Shape"/>
          <p:cNvSpPr/>
          <p:nvPr/>
        </p:nvSpPr>
        <p:spPr>
          <a:xfrm flipH="1">
            <a:off x="5951201" y="6288364"/>
            <a:ext cx="2019216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5" name="Shape"/>
          <p:cNvSpPr/>
          <p:nvPr/>
        </p:nvSpPr>
        <p:spPr>
          <a:xfrm rot="2700000">
            <a:off x="4518523" y="5942523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6" name="Shape"/>
          <p:cNvSpPr/>
          <p:nvPr/>
        </p:nvSpPr>
        <p:spPr>
          <a:xfrm rot="2700000">
            <a:off x="4518523" y="7892616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7" name="Shape"/>
          <p:cNvSpPr/>
          <p:nvPr/>
        </p:nvSpPr>
        <p:spPr>
          <a:xfrm rot="2700000">
            <a:off x="4518523" y="7022574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13" name="Connection Line"/>
          <p:cNvSpPr/>
          <p:nvPr/>
        </p:nvSpPr>
        <p:spPr>
          <a:xfrm>
            <a:off x="7948863" y="9806279"/>
            <a:ext cx="2565961" cy="25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70" fill="norm" stroke="1" extrusionOk="0">
                <a:moveTo>
                  <a:pt x="0" y="16270"/>
                </a:moveTo>
                <a:cubicBezTo>
                  <a:pt x="6891" y="-4004"/>
                  <a:pt x="14091" y="-5330"/>
                  <a:pt x="21600" y="12292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3914" name="Connection Line"/>
          <p:cNvSpPr/>
          <p:nvPr/>
        </p:nvSpPr>
        <p:spPr>
          <a:xfrm>
            <a:off x="7918584" y="3052189"/>
            <a:ext cx="2794260" cy="3251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225" y="10725"/>
                  <a:pt x="9425" y="3525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3915" name="Connection Line"/>
          <p:cNvSpPr/>
          <p:nvPr/>
        </p:nvSpPr>
        <p:spPr>
          <a:xfrm>
            <a:off x="7932022" y="6443751"/>
            <a:ext cx="2715628" cy="1986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711" y="11264"/>
                  <a:pt x="11911" y="4064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pic>
        <p:nvPicPr>
          <p:cNvPr id="3891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1728" y="1014678"/>
            <a:ext cx="8366354" cy="3137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2" name="mathbf_x.pdf" descr="mathbf_x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59101" y="9937953"/>
            <a:ext cx="2794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3" name="mathbf_y.pdf" descr="mathbf_y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71801" y="6117146"/>
            <a:ext cx="2667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4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71801" y="8058613"/>
            <a:ext cx="2667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5" name="mathbf_z_1.pdf" descr="mathbf_z_1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57501" y="9123640"/>
            <a:ext cx="3810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6" name="mathbf_z_2.pdf" descr="mathbf_z_2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444801" y="7173547"/>
            <a:ext cx="393701" cy="29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9" name="Group"/>
          <p:cNvGrpSpPr/>
          <p:nvPr/>
        </p:nvGrpSpPr>
        <p:grpSpPr>
          <a:xfrm>
            <a:off x="10762480" y="12761084"/>
            <a:ext cx="11833198" cy="622301"/>
            <a:chOff x="0" y="0"/>
            <a:chExt cx="11833197" cy="622300"/>
          </a:xfrm>
        </p:grpSpPr>
        <p:sp>
          <p:nvSpPr>
            <p:cNvPr id="3897" name="Line"/>
            <p:cNvSpPr/>
            <p:nvPr/>
          </p:nvSpPr>
          <p:spPr>
            <a:xfrm>
              <a:off x="124275" y="323850"/>
              <a:ext cx="11708923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98" name="Training iteration"/>
            <p:cNvSpPr txBox="1"/>
            <p:nvPr/>
          </p:nvSpPr>
          <p:spPr>
            <a:xfrm>
              <a:off x="-1" y="-1"/>
              <a:ext cx="2977135" cy="622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Training iteration</a:t>
              </a:r>
            </a:p>
          </p:txBody>
        </p:sp>
      </p:grpSp>
      <p:sp>
        <p:nvSpPr>
          <p:cNvPr id="3900" name="logits"/>
          <p:cNvSpPr txBox="1"/>
          <p:nvPr/>
        </p:nvSpPr>
        <p:spPr>
          <a:xfrm>
            <a:off x="6831148" y="232581"/>
            <a:ext cx="104470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logits</a:t>
            </a:r>
          </a:p>
        </p:txBody>
      </p:sp>
      <p:sp>
        <p:nvSpPr>
          <p:cNvPr id="3916" name="Connection Line"/>
          <p:cNvSpPr/>
          <p:nvPr/>
        </p:nvSpPr>
        <p:spPr>
          <a:xfrm>
            <a:off x="7119225" y="543731"/>
            <a:ext cx="122757" cy="756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23" h="21600" fill="norm" stroke="1" extrusionOk="0">
                <a:moveTo>
                  <a:pt x="9737" y="21600"/>
                </a:moveTo>
                <a:cubicBezTo>
                  <a:pt x="21600" y="13521"/>
                  <a:pt x="18354" y="6321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02" name="class probabilites"/>
          <p:cNvSpPr txBox="1"/>
          <p:nvPr/>
        </p:nvSpPr>
        <p:spPr>
          <a:xfrm>
            <a:off x="8266374" y="232581"/>
            <a:ext cx="303428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class probabilites</a:t>
            </a:r>
          </a:p>
        </p:txBody>
      </p:sp>
      <p:sp>
        <p:nvSpPr>
          <p:cNvPr id="3917" name="Connection Line"/>
          <p:cNvSpPr/>
          <p:nvPr/>
        </p:nvSpPr>
        <p:spPr>
          <a:xfrm>
            <a:off x="8899366" y="854881"/>
            <a:ext cx="784153" cy="674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0265" y="18032"/>
                  <a:pt x="17465" y="10832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04" name="relu"/>
          <p:cNvSpPr txBox="1"/>
          <p:nvPr/>
        </p:nvSpPr>
        <p:spPr>
          <a:xfrm>
            <a:off x="3682662" y="3400941"/>
            <a:ext cx="74904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918" name="Connection Line"/>
          <p:cNvSpPr/>
          <p:nvPr/>
        </p:nvSpPr>
        <p:spPr>
          <a:xfrm>
            <a:off x="3967605" y="2798495"/>
            <a:ext cx="266763" cy="29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06" name="softmax"/>
          <p:cNvSpPr txBox="1"/>
          <p:nvPr/>
        </p:nvSpPr>
        <p:spPr>
          <a:xfrm>
            <a:off x="6765645" y="3388241"/>
            <a:ext cx="144780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softmax</a:t>
            </a:r>
          </a:p>
        </p:txBody>
      </p:sp>
      <p:sp>
        <p:nvSpPr>
          <p:cNvPr id="3919" name="Connection Line"/>
          <p:cNvSpPr/>
          <p:nvPr/>
        </p:nvSpPr>
        <p:spPr>
          <a:xfrm>
            <a:off x="7507953" y="2816491"/>
            <a:ext cx="33825" cy="57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4" name="Group"/>
          <p:cNvGrpSpPr/>
          <p:nvPr/>
        </p:nvGrpSpPr>
        <p:grpSpPr>
          <a:xfrm>
            <a:off x="15360477" y="-26286"/>
            <a:ext cx="4728984" cy="13180987"/>
            <a:chOff x="0" y="0"/>
            <a:chExt cx="4728982" cy="13180985"/>
          </a:xfrm>
        </p:grpSpPr>
        <p:pic>
          <p:nvPicPr>
            <p:cNvPr id="3921" name="layer1_iter5.png" descr="layer1_iter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163" y="8469165"/>
              <a:ext cx="4711820" cy="4711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2" name="layer2_iter5.png" descr="layer2_iter5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236626"/>
              <a:ext cx="4711820" cy="4711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3" name="layer4_iter5.png" descr="layer4_iter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711820" cy="4711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28" name="Group"/>
          <p:cNvGrpSpPr/>
          <p:nvPr/>
        </p:nvGrpSpPr>
        <p:grpSpPr>
          <a:xfrm>
            <a:off x="19718613" y="-26286"/>
            <a:ext cx="4711820" cy="13180987"/>
            <a:chOff x="0" y="0"/>
            <a:chExt cx="4711819" cy="13180985"/>
          </a:xfrm>
        </p:grpSpPr>
        <p:pic>
          <p:nvPicPr>
            <p:cNvPr id="3925" name="layer1_iter10.png" descr="layer1_iter1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8469165"/>
              <a:ext cx="4711820" cy="4711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6" name="layer2_iter10.png" descr="layer2_iter1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236626"/>
              <a:ext cx="4711820" cy="4711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7" name="layer4_iter10.png" descr="layer4_iter10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711820" cy="4711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2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9728" y="1243278"/>
            <a:ext cx="8366354" cy="3137893"/>
          </a:xfrm>
          <a:prstGeom prst="rect">
            <a:avLst/>
          </a:prstGeom>
          <a:ln w="12700">
            <a:miter lim="400000"/>
          </a:ln>
        </p:spPr>
      </p:pic>
      <p:sp>
        <p:nvSpPr>
          <p:cNvPr id="3930" name="logits"/>
          <p:cNvSpPr txBox="1"/>
          <p:nvPr/>
        </p:nvSpPr>
        <p:spPr>
          <a:xfrm>
            <a:off x="6069148" y="461181"/>
            <a:ext cx="104470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logits</a:t>
            </a:r>
          </a:p>
        </p:txBody>
      </p:sp>
      <p:sp>
        <p:nvSpPr>
          <p:cNvPr id="3975" name="Connection Line"/>
          <p:cNvSpPr/>
          <p:nvPr/>
        </p:nvSpPr>
        <p:spPr>
          <a:xfrm>
            <a:off x="6357225" y="772331"/>
            <a:ext cx="122757" cy="756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23" h="21600" fill="norm" stroke="1" extrusionOk="0">
                <a:moveTo>
                  <a:pt x="9737" y="21600"/>
                </a:moveTo>
                <a:cubicBezTo>
                  <a:pt x="21600" y="13521"/>
                  <a:pt x="18354" y="6321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32" name="class probabilites"/>
          <p:cNvSpPr txBox="1"/>
          <p:nvPr/>
        </p:nvSpPr>
        <p:spPr>
          <a:xfrm>
            <a:off x="7814081" y="200831"/>
            <a:ext cx="272457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class probabilites</a:t>
            </a:r>
          </a:p>
        </p:txBody>
      </p:sp>
      <p:sp>
        <p:nvSpPr>
          <p:cNvPr id="3976" name="Connection Line"/>
          <p:cNvSpPr/>
          <p:nvPr/>
        </p:nvSpPr>
        <p:spPr>
          <a:xfrm>
            <a:off x="8137366" y="772331"/>
            <a:ext cx="854768" cy="985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9711" y="16155"/>
                  <a:pt x="16911" y="8955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34" name="relu"/>
          <p:cNvSpPr txBox="1"/>
          <p:nvPr/>
        </p:nvSpPr>
        <p:spPr>
          <a:xfrm>
            <a:off x="2920662" y="3629541"/>
            <a:ext cx="74904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977" name="Connection Line"/>
          <p:cNvSpPr/>
          <p:nvPr/>
        </p:nvSpPr>
        <p:spPr>
          <a:xfrm>
            <a:off x="3205605" y="3027095"/>
            <a:ext cx="266763" cy="29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3936" name="softmax"/>
          <p:cNvSpPr txBox="1"/>
          <p:nvPr/>
        </p:nvSpPr>
        <p:spPr>
          <a:xfrm>
            <a:off x="6003645" y="3616841"/>
            <a:ext cx="144780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softmax</a:t>
            </a:r>
          </a:p>
        </p:txBody>
      </p:sp>
      <p:sp>
        <p:nvSpPr>
          <p:cNvPr id="3978" name="Connection Line"/>
          <p:cNvSpPr/>
          <p:nvPr/>
        </p:nvSpPr>
        <p:spPr>
          <a:xfrm>
            <a:off x="6745953" y="3045091"/>
            <a:ext cx="33825" cy="57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grpSp>
        <p:nvGrpSpPr>
          <p:cNvPr id="3956" name="Group"/>
          <p:cNvGrpSpPr/>
          <p:nvPr/>
        </p:nvGrpSpPr>
        <p:grpSpPr>
          <a:xfrm>
            <a:off x="5222801" y="4282721"/>
            <a:ext cx="4493058" cy="7749708"/>
            <a:chOff x="0" y="0"/>
            <a:chExt cx="4493056" cy="7749707"/>
          </a:xfrm>
        </p:grpSpPr>
        <p:sp>
          <p:nvSpPr>
            <p:cNvPr id="3938" name="z"/>
            <p:cNvSpPr/>
            <p:nvPr/>
          </p:nvSpPr>
          <p:spPr>
            <a:xfrm rot="2700000">
              <a:off x="1073722" y="4386108"/>
              <a:ext cx="2865319" cy="275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z</a:t>
              </a:r>
            </a:p>
          </p:txBody>
        </p:sp>
        <p:sp>
          <p:nvSpPr>
            <p:cNvPr id="3939" name="Line"/>
            <p:cNvSpPr/>
            <p:nvPr/>
          </p:nvSpPr>
          <p:spPr>
            <a:xfrm flipV="1">
              <a:off x="511085" y="1943303"/>
              <a:ext cx="1" cy="37708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40" name="Line"/>
            <p:cNvSpPr/>
            <p:nvPr/>
          </p:nvSpPr>
          <p:spPr>
            <a:xfrm flipV="1">
              <a:off x="4492656" y="2042859"/>
              <a:ext cx="1" cy="37708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79" name="Connection Line"/>
            <p:cNvSpPr/>
            <p:nvPr/>
          </p:nvSpPr>
          <p:spPr>
            <a:xfrm>
              <a:off x="1164336" y="1835938"/>
              <a:ext cx="959693" cy="365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7" h="21600" fill="norm" stroke="1" extrusionOk="0">
                  <a:moveTo>
                    <a:pt x="16310" y="21600"/>
                  </a:moveTo>
                  <a:cubicBezTo>
                    <a:pt x="21600" y="13547"/>
                    <a:pt x="16163" y="6347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980" name="Connection Line"/>
            <p:cNvSpPr/>
            <p:nvPr/>
          </p:nvSpPr>
          <p:spPr>
            <a:xfrm>
              <a:off x="1037175" y="2036354"/>
              <a:ext cx="668172" cy="400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20" h="21600" fill="norm" stroke="1" extrusionOk="0">
                  <a:moveTo>
                    <a:pt x="10438" y="21600"/>
                  </a:moveTo>
                  <a:cubicBezTo>
                    <a:pt x="21600" y="12579"/>
                    <a:pt x="18121" y="5379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981" name="Connection Line"/>
            <p:cNvSpPr/>
            <p:nvPr/>
          </p:nvSpPr>
          <p:spPr>
            <a:xfrm>
              <a:off x="2666595" y="1729205"/>
              <a:ext cx="443890" cy="3853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6" h="21600" fill="norm" stroke="1" extrusionOk="0">
                  <a:moveTo>
                    <a:pt x="16206" y="0"/>
                  </a:moveTo>
                  <a:cubicBezTo>
                    <a:pt x="-4973" y="8488"/>
                    <a:pt x="-5394" y="15688"/>
                    <a:pt x="14943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  <a:tailEnd type="oval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982" name="Connection Line"/>
            <p:cNvSpPr/>
            <p:nvPr/>
          </p:nvSpPr>
          <p:spPr>
            <a:xfrm>
              <a:off x="3079319" y="2217391"/>
              <a:ext cx="542014" cy="393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66" h="21600" fill="norm" stroke="1" extrusionOk="0">
                  <a:moveTo>
                    <a:pt x="9163" y="0"/>
                  </a:moveTo>
                  <a:cubicBezTo>
                    <a:pt x="-5134" y="8706"/>
                    <a:pt x="-2700" y="15906"/>
                    <a:pt x="16466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triangle" w="med" len="med"/>
              <a:tailEnd type="oval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983" name="Connection Line"/>
            <p:cNvSpPr/>
            <p:nvPr/>
          </p:nvSpPr>
          <p:spPr>
            <a:xfrm>
              <a:off x="1527032" y="1995456"/>
              <a:ext cx="884750" cy="426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3" h="21600" fill="norm" stroke="1" extrusionOk="0">
                  <a:moveTo>
                    <a:pt x="15577" y="21600"/>
                  </a:moveTo>
                  <a:cubicBezTo>
                    <a:pt x="21600" y="12372"/>
                    <a:pt x="16408" y="5172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  <a:headEnd type="oval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946" name="Shape"/>
            <p:cNvSpPr/>
            <p:nvPr/>
          </p:nvSpPr>
          <p:spPr>
            <a:xfrm rot="2700000">
              <a:off x="1073721" y="3609895"/>
              <a:ext cx="2865319" cy="2753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solidFill>
              <a:srgbClr val="D5D5D5">
                <a:alpha val="48556"/>
              </a:srgbClr>
            </a:solidFill>
            <a:ln w="25400" cap="flat">
              <a:solidFill>
                <a:srgbClr val="000000">
                  <a:alpha val="48556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47" name="Shape"/>
            <p:cNvSpPr/>
            <p:nvPr/>
          </p:nvSpPr>
          <p:spPr>
            <a:xfrm rot="2700000">
              <a:off x="1073721" y="2739853"/>
              <a:ext cx="2865319" cy="2753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solidFill>
              <a:srgbClr val="D5D5D5">
                <a:alpha val="48556"/>
              </a:srgbClr>
            </a:solidFill>
            <a:ln w="25400" cap="flat">
              <a:solidFill>
                <a:srgbClr val="000000">
                  <a:alpha val="48556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948" name="mathbf_x.pdf" descr="mathbf_x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4300" y="5655232"/>
              <a:ext cx="279400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49" name="mathbf_y.pdf" descr="mathbf_y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1834425"/>
              <a:ext cx="2667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0" name="mathbf_h.pdf" descr="mathbf_h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27000" y="3775892"/>
              <a:ext cx="266700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1" name="mathbf_z_1.pdf" descr="mathbf_z_1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2700" y="4840919"/>
              <a:ext cx="381000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2" name="mathbf_z_2.pdf" descr="mathbf_z_2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2890826"/>
              <a:ext cx="393700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3" name="Shape"/>
            <p:cNvSpPr/>
            <p:nvPr/>
          </p:nvSpPr>
          <p:spPr>
            <a:xfrm rot="2700000">
              <a:off x="1073721" y="1659801"/>
              <a:ext cx="2865319" cy="275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solidFill>
              <a:srgbClr val="D5D5D5">
                <a:alpha val="48556"/>
              </a:srgbClr>
            </a:solidFill>
            <a:ln w="25400" cap="flat">
              <a:solidFill>
                <a:srgbClr val="000000">
                  <a:alpha val="48556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54" name="Shape"/>
            <p:cNvSpPr/>
            <p:nvPr/>
          </p:nvSpPr>
          <p:spPr>
            <a:xfrm rot="2700000">
              <a:off x="1073722" y="609751"/>
              <a:ext cx="2865319" cy="275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3894"/>
                  </a:moveTo>
                  <a:lnTo>
                    <a:pt x="21600" y="0"/>
                  </a:lnTo>
                  <a:lnTo>
                    <a:pt x="17721" y="17732"/>
                  </a:lnTo>
                  <a:lnTo>
                    <a:pt x="0" y="21600"/>
                  </a:lnTo>
                  <a:lnTo>
                    <a:pt x="3856" y="3894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55" name="Line"/>
            <p:cNvSpPr/>
            <p:nvPr/>
          </p:nvSpPr>
          <p:spPr>
            <a:xfrm flipV="1">
              <a:off x="2524496" y="3258626"/>
              <a:ext cx="1" cy="37708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960" name="Group"/>
          <p:cNvGrpSpPr/>
          <p:nvPr/>
        </p:nvGrpSpPr>
        <p:grpSpPr>
          <a:xfrm>
            <a:off x="59785" y="8234389"/>
            <a:ext cx="4818294" cy="5128804"/>
            <a:chOff x="0" y="0"/>
            <a:chExt cx="4818293" cy="5128802"/>
          </a:xfrm>
        </p:grpSpPr>
        <p:pic>
          <p:nvPicPr>
            <p:cNvPr id="3957" name="layer0_iter0.png" descr="layer0_iter0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310508"/>
              <a:ext cx="4818294" cy="4818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8" name="mathbf_x.pdf" descr="mathbf_x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41095" y="1069413"/>
              <a:ext cx="2794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9" name="Training data"/>
            <p:cNvSpPr txBox="1"/>
            <p:nvPr/>
          </p:nvSpPr>
          <p:spPr>
            <a:xfrm>
              <a:off x="1248049" y="-1"/>
              <a:ext cx="2322196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Training data</a:t>
              </a:r>
            </a:p>
          </p:txBody>
        </p:sp>
      </p:grpSp>
      <p:grpSp>
        <p:nvGrpSpPr>
          <p:cNvPr id="3974" name="Group"/>
          <p:cNvGrpSpPr/>
          <p:nvPr/>
        </p:nvGrpSpPr>
        <p:grpSpPr>
          <a:xfrm>
            <a:off x="7907453" y="-26286"/>
            <a:ext cx="15962741" cy="13409671"/>
            <a:chOff x="0" y="0"/>
            <a:chExt cx="15962739" cy="13409670"/>
          </a:xfrm>
        </p:grpSpPr>
        <p:grpSp>
          <p:nvGrpSpPr>
            <p:cNvPr id="3970" name="Group"/>
            <p:cNvGrpSpPr/>
            <p:nvPr/>
          </p:nvGrpSpPr>
          <p:grpSpPr>
            <a:xfrm>
              <a:off x="0" y="-1"/>
              <a:ext cx="7865186" cy="13180987"/>
              <a:chOff x="0" y="0"/>
              <a:chExt cx="7865185" cy="13180985"/>
            </a:xfrm>
          </p:grpSpPr>
          <p:pic>
            <p:nvPicPr>
              <p:cNvPr id="3961" name="layer2_iter0.png" descr="layer2_iter0.pn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3153365" y="4236626"/>
                <a:ext cx="4711821" cy="47118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2" name="layer1_iter0.png" descr="layer1_iter0.pn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3147929" y="8469165"/>
                <a:ext cx="4711820" cy="47118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3" name="layer4_iter0.png" descr="layer4_iter0.png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3147929" y="0"/>
                <a:ext cx="4711820" cy="47118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4" name="mathbf_h.pdf" descr="mathbf_h.pdf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3902703" y="5211090"/>
                <a:ext cx="266701" cy="3302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5" name="mathbf_y.pdf" descr="mathbf_y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3902703" y="813258"/>
                <a:ext cx="266701" cy="3048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6" name="mathbf_z_1.pdf" descr="mathbf_z_1.pdf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3845553" y="9307017"/>
                <a:ext cx="3810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84" name="Connection Line"/>
              <p:cNvSpPr/>
              <p:nvPr/>
            </p:nvSpPr>
            <p:spPr>
              <a:xfrm>
                <a:off x="1592981" y="8986670"/>
                <a:ext cx="1856305" cy="264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88" fill="norm" stroke="1" extrusionOk="0">
                    <a:moveTo>
                      <a:pt x="0" y="11854"/>
                    </a:moveTo>
                    <a:cubicBezTo>
                      <a:pt x="5616" y="-5312"/>
                      <a:pt x="12816" y="-3834"/>
                      <a:pt x="21600" y="16288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985" name="Connection Line"/>
              <p:cNvSpPr/>
              <p:nvPr/>
            </p:nvSpPr>
            <p:spPr>
              <a:xfrm>
                <a:off x="0" y="1719818"/>
                <a:ext cx="3584097" cy="45058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338" y="12105"/>
                      <a:pt x="12538" y="4905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  <p:sp>
            <p:nvSpPr>
              <p:cNvPr id="3986" name="Connection Line"/>
              <p:cNvSpPr/>
              <p:nvPr/>
            </p:nvSpPr>
            <p:spPr>
              <a:xfrm>
                <a:off x="1506348" y="6093026"/>
                <a:ext cx="2083735" cy="2157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5809" y="9511"/>
                      <a:pt x="13009" y="2311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/>
              <a:lstStyle/>
              <a:p>
                <a:pPr/>
              </a:p>
            </p:txBody>
          </p:sp>
        </p:grpSp>
        <p:grpSp>
          <p:nvGrpSpPr>
            <p:cNvPr id="3973" name="Group"/>
            <p:cNvGrpSpPr/>
            <p:nvPr/>
          </p:nvGrpSpPr>
          <p:grpSpPr>
            <a:xfrm>
              <a:off x="3655126" y="12787369"/>
              <a:ext cx="12307614" cy="622301"/>
              <a:chOff x="0" y="0"/>
              <a:chExt cx="12307613" cy="622300"/>
            </a:xfrm>
          </p:grpSpPr>
          <p:sp>
            <p:nvSpPr>
              <p:cNvPr id="3971" name="Line"/>
              <p:cNvSpPr/>
              <p:nvPr/>
            </p:nvSpPr>
            <p:spPr>
              <a:xfrm>
                <a:off x="129257" y="323850"/>
                <a:ext cx="12178357" cy="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972" name="Training iteration"/>
              <p:cNvSpPr txBox="1"/>
              <p:nvPr/>
            </p:nvSpPr>
            <p:spPr>
              <a:xfrm>
                <a:off x="-1" y="-1"/>
                <a:ext cx="3096495" cy="6223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/>
                <a:r>
                  <a:t>Training iteration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4" grpId="3"/>
      <p:bldP build="whole" bldLvl="1" animBg="1" rev="0" advAuto="0" spid="3956" grpId="1"/>
      <p:bldP build="whole" bldLvl="1" animBg="1" rev="0" advAuto="0" spid="3928" grpId="5"/>
      <p:bldP build="whole" bldLvl="1" animBg="1" rev="0" advAuto="0" spid="3960" grpId="2"/>
      <p:bldP build="whole" bldLvl="1" animBg="1" rev="0" advAuto="0" spid="3924" grpId="4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z"/>
          <p:cNvSpPr/>
          <p:nvPr/>
        </p:nvSpPr>
        <p:spPr>
          <a:xfrm rot="2700000">
            <a:off x="4518524" y="8668829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3989" name="Shape"/>
          <p:cNvSpPr/>
          <p:nvPr/>
        </p:nvSpPr>
        <p:spPr>
          <a:xfrm rot="2700000">
            <a:off x="4518524" y="4892472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90" name="Line"/>
          <p:cNvSpPr/>
          <p:nvPr/>
        </p:nvSpPr>
        <p:spPr>
          <a:xfrm flipV="1">
            <a:off x="3955887" y="6226024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91" name="Line"/>
          <p:cNvSpPr/>
          <p:nvPr/>
        </p:nvSpPr>
        <p:spPr>
          <a:xfrm flipV="1">
            <a:off x="5969297" y="7541348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92" name="Line"/>
          <p:cNvSpPr/>
          <p:nvPr/>
        </p:nvSpPr>
        <p:spPr>
          <a:xfrm flipV="1">
            <a:off x="7937457" y="6325580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32" name="Connection Line"/>
          <p:cNvSpPr/>
          <p:nvPr/>
        </p:nvSpPr>
        <p:spPr>
          <a:xfrm>
            <a:off x="4609138" y="6118660"/>
            <a:ext cx="959693" cy="3657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7" h="21600" fill="norm" stroke="1" extrusionOk="0">
                <a:moveTo>
                  <a:pt x="16310" y="21600"/>
                </a:moveTo>
                <a:cubicBezTo>
                  <a:pt x="21600" y="13547"/>
                  <a:pt x="16163" y="6347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33" name="Connection Line"/>
          <p:cNvSpPr/>
          <p:nvPr/>
        </p:nvSpPr>
        <p:spPr>
          <a:xfrm>
            <a:off x="4481976" y="6319076"/>
            <a:ext cx="774944" cy="369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83" h="21600" fill="norm" stroke="1" extrusionOk="0">
                <a:moveTo>
                  <a:pt x="13408" y="21600"/>
                </a:moveTo>
                <a:cubicBezTo>
                  <a:pt x="21600" y="12346"/>
                  <a:pt x="17131" y="5146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34" name="Connection Line"/>
          <p:cNvSpPr/>
          <p:nvPr/>
        </p:nvSpPr>
        <p:spPr>
          <a:xfrm>
            <a:off x="6231180" y="6176348"/>
            <a:ext cx="486671" cy="393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6" h="21600" fill="norm" stroke="1" extrusionOk="0">
                <a:moveTo>
                  <a:pt x="11904" y="0"/>
                </a:moveTo>
                <a:cubicBezTo>
                  <a:pt x="-5314" y="8620"/>
                  <a:pt x="-3853" y="15820"/>
                  <a:pt x="16286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035" name="Connection Line"/>
          <p:cNvSpPr/>
          <p:nvPr/>
        </p:nvSpPr>
        <p:spPr>
          <a:xfrm>
            <a:off x="6504438" y="6500112"/>
            <a:ext cx="521055" cy="392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9" h="21600" fill="norm" stroke="1" extrusionOk="0">
                <a:moveTo>
                  <a:pt x="10106" y="0"/>
                </a:moveTo>
                <a:cubicBezTo>
                  <a:pt x="-5211" y="8675"/>
                  <a:pt x="-3117" y="15875"/>
                  <a:pt x="16389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036" name="Connection Line"/>
          <p:cNvSpPr/>
          <p:nvPr/>
        </p:nvSpPr>
        <p:spPr>
          <a:xfrm>
            <a:off x="4971834" y="6278177"/>
            <a:ext cx="884612" cy="4213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4" h="21600" fill="norm" stroke="1" extrusionOk="0">
                <a:moveTo>
                  <a:pt x="15580" y="21600"/>
                </a:moveTo>
                <a:cubicBezTo>
                  <a:pt x="21600" y="12358"/>
                  <a:pt x="16407" y="5158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998" name="Shape"/>
          <p:cNvSpPr/>
          <p:nvPr/>
        </p:nvSpPr>
        <p:spPr>
          <a:xfrm>
            <a:off x="3953243" y="6252162"/>
            <a:ext cx="2019217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99" name="Shape"/>
          <p:cNvSpPr/>
          <p:nvPr/>
        </p:nvSpPr>
        <p:spPr>
          <a:xfrm flipH="1">
            <a:off x="5951201" y="6288364"/>
            <a:ext cx="2019216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00" name="Shape"/>
          <p:cNvSpPr/>
          <p:nvPr/>
        </p:nvSpPr>
        <p:spPr>
          <a:xfrm rot="2700000">
            <a:off x="4518523" y="5942523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01" name="Shape"/>
          <p:cNvSpPr/>
          <p:nvPr/>
        </p:nvSpPr>
        <p:spPr>
          <a:xfrm rot="2700000">
            <a:off x="4518523" y="7892616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02" name="Shape"/>
          <p:cNvSpPr/>
          <p:nvPr/>
        </p:nvSpPr>
        <p:spPr>
          <a:xfrm rot="2700000">
            <a:off x="4518523" y="7022574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37" name="Connection Line"/>
          <p:cNvSpPr/>
          <p:nvPr/>
        </p:nvSpPr>
        <p:spPr>
          <a:xfrm>
            <a:off x="7948863" y="9796271"/>
            <a:ext cx="4564450" cy="1145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89" fill="norm" stroke="1" extrusionOk="0">
                <a:moveTo>
                  <a:pt x="0" y="3957"/>
                </a:moveTo>
                <a:cubicBezTo>
                  <a:pt x="7964" y="-4211"/>
                  <a:pt x="15164" y="266"/>
                  <a:pt x="21600" y="1738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038" name="Connection Line"/>
          <p:cNvSpPr/>
          <p:nvPr/>
        </p:nvSpPr>
        <p:spPr>
          <a:xfrm>
            <a:off x="7913916" y="2914785"/>
            <a:ext cx="4599397" cy="3355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51" y="9987"/>
                  <a:pt x="12051" y="2787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039" name="Connection Line"/>
          <p:cNvSpPr/>
          <p:nvPr/>
        </p:nvSpPr>
        <p:spPr>
          <a:xfrm>
            <a:off x="7913916" y="6831541"/>
            <a:ext cx="4599397" cy="1554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55" fill="norm" stroke="1" extrusionOk="0">
                <a:moveTo>
                  <a:pt x="0" y="18855"/>
                </a:moveTo>
                <a:cubicBezTo>
                  <a:pt x="5996" y="3149"/>
                  <a:pt x="13196" y="-2745"/>
                  <a:pt x="21600" y="1174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pic>
        <p:nvPicPr>
          <p:cNvPr id="40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728" y="1014678"/>
            <a:ext cx="8366354" cy="3137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7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9101" y="9937953"/>
            <a:ext cx="2794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8" name="mathbf_y.pdf" descr="mathbf_y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71801" y="6117146"/>
            <a:ext cx="2667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9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71801" y="8058613"/>
            <a:ext cx="2667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0" name="mathbf_z_1.pdf" descr="mathbf_z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57501" y="9123640"/>
            <a:ext cx="3810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1" name="mathbf_z_2.pdf" descr="mathbf_z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44801" y="7173547"/>
            <a:ext cx="393701" cy="29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14" name="Group"/>
          <p:cNvGrpSpPr/>
          <p:nvPr/>
        </p:nvGrpSpPr>
        <p:grpSpPr>
          <a:xfrm>
            <a:off x="10521180" y="12761084"/>
            <a:ext cx="11833198" cy="622301"/>
            <a:chOff x="0" y="0"/>
            <a:chExt cx="11833197" cy="622300"/>
          </a:xfrm>
        </p:grpSpPr>
        <p:sp>
          <p:nvSpPr>
            <p:cNvPr id="4012" name="Line"/>
            <p:cNvSpPr/>
            <p:nvPr/>
          </p:nvSpPr>
          <p:spPr>
            <a:xfrm>
              <a:off x="124275" y="323850"/>
              <a:ext cx="11708923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13" name="Training iteration"/>
            <p:cNvSpPr txBox="1"/>
            <p:nvPr/>
          </p:nvSpPr>
          <p:spPr>
            <a:xfrm>
              <a:off x="-1" y="-1"/>
              <a:ext cx="2977135" cy="622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Training iteration</a:t>
              </a:r>
            </a:p>
          </p:txBody>
        </p:sp>
      </p:grpSp>
      <p:sp>
        <p:nvSpPr>
          <p:cNvPr id="4015" name="logits"/>
          <p:cNvSpPr txBox="1"/>
          <p:nvPr/>
        </p:nvSpPr>
        <p:spPr>
          <a:xfrm>
            <a:off x="6831148" y="232581"/>
            <a:ext cx="104470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logits</a:t>
            </a:r>
          </a:p>
        </p:txBody>
      </p:sp>
      <p:sp>
        <p:nvSpPr>
          <p:cNvPr id="4040" name="Connection Line"/>
          <p:cNvSpPr/>
          <p:nvPr/>
        </p:nvSpPr>
        <p:spPr>
          <a:xfrm>
            <a:off x="7119225" y="543731"/>
            <a:ext cx="122757" cy="756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23" h="21600" fill="norm" stroke="1" extrusionOk="0">
                <a:moveTo>
                  <a:pt x="9737" y="21600"/>
                </a:moveTo>
                <a:cubicBezTo>
                  <a:pt x="21600" y="13521"/>
                  <a:pt x="18354" y="6321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4017" name="class probabilites"/>
          <p:cNvSpPr txBox="1"/>
          <p:nvPr/>
        </p:nvSpPr>
        <p:spPr>
          <a:xfrm>
            <a:off x="8266374" y="232581"/>
            <a:ext cx="303428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class probabilites</a:t>
            </a:r>
          </a:p>
        </p:txBody>
      </p:sp>
      <p:sp>
        <p:nvSpPr>
          <p:cNvPr id="4041" name="Connection Line"/>
          <p:cNvSpPr/>
          <p:nvPr/>
        </p:nvSpPr>
        <p:spPr>
          <a:xfrm>
            <a:off x="8899366" y="854881"/>
            <a:ext cx="784153" cy="674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0265" y="18032"/>
                  <a:pt x="17465" y="10832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4019" name="relu"/>
          <p:cNvSpPr txBox="1"/>
          <p:nvPr/>
        </p:nvSpPr>
        <p:spPr>
          <a:xfrm>
            <a:off x="3682662" y="3400941"/>
            <a:ext cx="74904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4042" name="Connection Line"/>
          <p:cNvSpPr/>
          <p:nvPr/>
        </p:nvSpPr>
        <p:spPr>
          <a:xfrm>
            <a:off x="3967605" y="2798495"/>
            <a:ext cx="266763" cy="29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4021" name="softmax"/>
          <p:cNvSpPr txBox="1"/>
          <p:nvPr/>
        </p:nvSpPr>
        <p:spPr>
          <a:xfrm>
            <a:off x="6765645" y="3388241"/>
            <a:ext cx="144780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softmax</a:t>
            </a:r>
          </a:p>
        </p:txBody>
      </p:sp>
      <p:sp>
        <p:nvSpPr>
          <p:cNvPr id="4043" name="Connection Line"/>
          <p:cNvSpPr/>
          <p:nvPr/>
        </p:nvSpPr>
        <p:spPr>
          <a:xfrm>
            <a:off x="7507953" y="2816491"/>
            <a:ext cx="33825" cy="57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arrow"/>
          </a:ln>
        </p:spPr>
        <p:txBody>
          <a:bodyPr/>
          <a:lstStyle/>
          <a:p>
            <a:pPr/>
          </a:p>
        </p:txBody>
      </p:sp>
      <p:pic>
        <p:nvPicPr>
          <p:cNvPr id="4023" name="layer2_iter10.png" descr="layer2_iter1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562319" y="4184915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4" name="layer0_iter0.png" descr="layer0_iter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449149" y="8059346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5" name="layer2_iter0.png" descr="layer2_iter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250026" y="4342978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6" name="layer4_iter0.png" descr="layer4_iter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056373" y="1480521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7" name="layer4_iter10.png" descr="layer4_iter10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082376" y="1480521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8" name="layer4_iter5.png" descr="layer4_iter5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779266" y="1480521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9" name="layer2_iter5.png" descr="layer2_iter5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5132529" y="4184915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0" name="layer0_iter0.png" descr="layer0_iter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414175" y="7889947"/>
            <a:ext cx="4076099" cy="407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1" name="layer0_iter0.png" descr="layer0_iter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796866" y="7610733"/>
            <a:ext cx="4076099" cy="4076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5" name="layer2_iter0.png" descr="layer2_iter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3383" y="4788617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6" name="layer2_iter10.png" descr="layer2_iter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9822" y="4788617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7" name="layer2_iter20.png" descr="layer2_iter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09642" y="4788617"/>
            <a:ext cx="4208022" cy="42080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51" name="Group"/>
          <p:cNvGrpSpPr/>
          <p:nvPr/>
        </p:nvGrpSpPr>
        <p:grpSpPr>
          <a:xfrm>
            <a:off x="10293383" y="920924"/>
            <a:ext cx="12324281" cy="4279353"/>
            <a:chOff x="0" y="0"/>
            <a:chExt cx="12324280" cy="4279351"/>
          </a:xfrm>
        </p:grpSpPr>
        <p:pic>
          <p:nvPicPr>
            <p:cNvPr id="4048" name="layer4_iter0.png" descr="layer4_iter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208022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9" name="layer4_iter10.png" descr="layer4_iter1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996439" y="71330"/>
              <a:ext cx="4208022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0" name="layer4_iter20.png" descr="layer4_iter20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116258" y="71330"/>
              <a:ext cx="4208023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55" name="Group"/>
          <p:cNvGrpSpPr/>
          <p:nvPr/>
        </p:nvGrpSpPr>
        <p:grpSpPr>
          <a:xfrm>
            <a:off x="10231692" y="8837790"/>
            <a:ext cx="12324281" cy="4208022"/>
            <a:chOff x="0" y="0"/>
            <a:chExt cx="12324280" cy="4208021"/>
          </a:xfrm>
        </p:grpSpPr>
        <p:pic>
          <p:nvPicPr>
            <p:cNvPr id="4052" name="layer0_iter0.png" descr="layer0_iter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208022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3" name="layer0_iter0.png" descr="layer0_iter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996439" y="0"/>
              <a:ext cx="4208022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4" name="layer0_iter0.png" descr="layer0_iter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116258" y="0"/>
              <a:ext cx="4208023" cy="420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56" name="z"/>
          <p:cNvSpPr/>
          <p:nvPr/>
        </p:nvSpPr>
        <p:spPr>
          <a:xfrm rot="2700000">
            <a:off x="4518524" y="8668829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4057" name="Shape"/>
          <p:cNvSpPr/>
          <p:nvPr/>
        </p:nvSpPr>
        <p:spPr>
          <a:xfrm rot="2700000">
            <a:off x="4518524" y="4892472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58" name="Line"/>
          <p:cNvSpPr/>
          <p:nvPr/>
        </p:nvSpPr>
        <p:spPr>
          <a:xfrm flipV="1">
            <a:off x="3955887" y="6226024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59" name="Line"/>
          <p:cNvSpPr/>
          <p:nvPr/>
        </p:nvSpPr>
        <p:spPr>
          <a:xfrm flipV="1">
            <a:off x="5969297" y="7541348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60" name="Line"/>
          <p:cNvSpPr/>
          <p:nvPr/>
        </p:nvSpPr>
        <p:spPr>
          <a:xfrm flipV="1">
            <a:off x="7937457" y="6325580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83" name="Connection Line"/>
          <p:cNvSpPr/>
          <p:nvPr/>
        </p:nvSpPr>
        <p:spPr>
          <a:xfrm>
            <a:off x="4609138" y="6118660"/>
            <a:ext cx="959693" cy="3657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7" h="21600" fill="norm" stroke="1" extrusionOk="0">
                <a:moveTo>
                  <a:pt x="16310" y="21600"/>
                </a:moveTo>
                <a:cubicBezTo>
                  <a:pt x="21600" y="13547"/>
                  <a:pt x="16163" y="6347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84" name="Connection Line"/>
          <p:cNvSpPr/>
          <p:nvPr/>
        </p:nvSpPr>
        <p:spPr>
          <a:xfrm>
            <a:off x="4481976" y="6319076"/>
            <a:ext cx="774944" cy="369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83" h="21600" fill="norm" stroke="1" extrusionOk="0">
                <a:moveTo>
                  <a:pt x="13408" y="21600"/>
                </a:moveTo>
                <a:cubicBezTo>
                  <a:pt x="21600" y="12346"/>
                  <a:pt x="17131" y="5146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85" name="Connection Line"/>
          <p:cNvSpPr/>
          <p:nvPr/>
        </p:nvSpPr>
        <p:spPr>
          <a:xfrm>
            <a:off x="6231180" y="6176348"/>
            <a:ext cx="486671" cy="393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6" h="21600" fill="norm" stroke="1" extrusionOk="0">
                <a:moveTo>
                  <a:pt x="11904" y="0"/>
                </a:moveTo>
                <a:cubicBezTo>
                  <a:pt x="-5314" y="8620"/>
                  <a:pt x="-3853" y="15820"/>
                  <a:pt x="16286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086" name="Connection Line"/>
          <p:cNvSpPr/>
          <p:nvPr/>
        </p:nvSpPr>
        <p:spPr>
          <a:xfrm>
            <a:off x="6504438" y="6500112"/>
            <a:ext cx="521055" cy="392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9" h="21600" fill="norm" stroke="1" extrusionOk="0">
                <a:moveTo>
                  <a:pt x="10106" y="0"/>
                </a:moveTo>
                <a:cubicBezTo>
                  <a:pt x="-5211" y="8675"/>
                  <a:pt x="-3117" y="15875"/>
                  <a:pt x="16389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087" name="Connection Line"/>
          <p:cNvSpPr/>
          <p:nvPr/>
        </p:nvSpPr>
        <p:spPr>
          <a:xfrm>
            <a:off x="4971834" y="6278177"/>
            <a:ext cx="884612" cy="4213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4" h="21600" fill="norm" stroke="1" extrusionOk="0">
                <a:moveTo>
                  <a:pt x="15580" y="21600"/>
                </a:moveTo>
                <a:cubicBezTo>
                  <a:pt x="21600" y="12358"/>
                  <a:pt x="16407" y="5158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66" name="Shape"/>
          <p:cNvSpPr/>
          <p:nvPr/>
        </p:nvSpPr>
        <p:spPr>
          <a:xfrm>
            <a:off x="3953243" y="6252162"/>
            <a:ext cx="2019217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67" name="Shape"/>
          <p:cNvSpPr/>
          <p:nvPr/>
        </p:nvSpPr>
        <p:spPr>
          <a:xfrm flipH="1">
            <a:off x="5951201" y="6288364"/>
            <a:ext cx="2019216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68" name="Shape"/>
          <p:cNvSpPr/>
          <p:nvPr/>
        </p:nvSpPr>
        <p:spPr>
          <a:xfrm rot="2700000">
            <a:off x="4518523" y="5942523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69" name="Shape"/>
          <p:cNvSpPr/>
          <p:nvPr/>
        </p:nvSpPr>
        <p:spPr>
          <a:xfrm rot="2700000">
            <a:off x="4518523" y="7892616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70" name="Shape"/>
          <p:cNvSpPr/>
          <p:nvPr/>
        </p:nvSpPr>
        <p:spPr>
          <a:xfrm rot="2700000">
            <a:off x="4518523" y="7022574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88" name="Connection Line"/>
          <p:cNvSpPr/>
          <p:nvPr/>
        </p:nvSpPr>
        <p:spPr>
          <a:xfrm>
            <a:off x="7948863" y="9796271"/>
            <a:ext cx="4564450" cy="1145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89" fill="norm" stroke="1" extrusionOk="0">
                <a:moveTo>
                  <a:pt x="0" y="3957"/>
                </a:moveTo>
                <a:cubicBezTo>
                  <a:pt x="7964" y="-4211"/>
                  <a:pt x="15164" y="266"/>
                  <a:pt x="21600" y="1738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089" name="Connection Line"/>
          <p:cNvSpPr/>
          <p:nvPr/>
        </p:nvSpPr>
        <p:spPr>
          <a:xfrm>
            <a:off x="7913916" y="2914785"/>
            <a:ext cx="4599397" cy="3355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4851" y="9987"/>
                  <a:pt x="12051" y="2787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090" name="Connection Line"/>
          <p:cNvSpPr/>
          <p:nvPr/>
        </p:nvSpPr>
        <p:spPr>
          <a:xfrm>
            <a:off x="7913916" y="6831541"/>
            <a:ext cx="4599397" cy="1554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55" fill="norm" stroke="1" extrusionOk="0">
                <a:moveTo>
                  <a:pt x="0" y="18855"/>
                </a:moveTo>
                <a:cubicBezTo>
                  <a:pt x="5996" y="3149"/>
                  <a:pt x="13196" y="-2745"/>
                  <a:pt x="21600" y="1174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pic>
        <p:nvPicPr>
          <p:cNvPr id="407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61728" y="1014678"/>
            <a:ext cx="8366354" cy="3137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5" name="mathbf_x.pdf" descr="mathbf_x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59101" y="9937953"/>
            <a:ext cx="2794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6" name="mathbf_y.pdf" descr="mathbf_y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71801" y="6117146"/>
            <a:ext cx="2667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7" name="mathbf_h.pdf" descr="mathbf_h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71801" y="8058613"/>
            <a:ext cx="2667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8" name="mathbf_z_1.pdf" descr="mathbf_z_1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57501" y="9123640"/>
            <a:ext cx="3810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9" name="mathbf_z_2.pdf" descr="mathbf_z_2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444801" y="7173547"/>
            <a:ext cx="393701" cy="29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82" name="Group"/>
          <p:cNvGrpSpPr/>
          <p:nvPr/>
        </p:nvGrpSpPr>
        <p:grpSpPr>
          <a:xfrm>
            <a:off x="10521180" y="12761084"/>
            <a:ext cx="11833198" cy="622301"/>
            <a:chOff x="0" y="0"/>
            <a:chExt cx="11833197" cy="622300"/>
          </a:xfrm>
        </p:grpSpPr>
        <p:sp>
          <p:nvSpPr>
            <p:cNvPr id="4080" name="Line"/>
            <p:cNvSpPr/>
            <p:nvPr/>
          </p:nvSpPr>
          <p:spPr>
            <a:xfrm>
              <a:off x="124275" y="323850"/>
              <a:ext cx="11708923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81" name="Training iteration"/>
            <p:cNvSpPr txBox="1"/>
            <p:nvPr/>
          </p:nvSpPr>
          <p:spPr>
            <a:xfrm>
              <a:off x="-1" y="-1"/>
              <a:ext cx="2977135" cy="622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Training iteration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1"/>
          <p:cNvSpPr txBox="1"/>
          <p:nvPr>
            <p:ph type="title"/>
          </p:nvPr>
        </p:nvSpPr>
        <p:spPr>
          <a:xfrm>
            <a:off x="3962400" y="-200024"/>
            <a:ext cx="16459200" cy="3016251"/>
          </a:xfrm>
          <a:prstGeom prst="rect">
            <a:avLst/>
          </a:prstGeom>
        </p:spPr>
        <p:txBody>
          <a:bodyPr/>
          <a:lstStyle/>
          <a:p>
            <a:pPr/>
            <a:r>
              <a:t>XOR problem</a:t>
            </a:r>
          </a:p>
        </p:txBody>
      </p:sp>
      <p:sp>
        <p:nvSpPr>
          <p:cNvPr id="274" name="Rectangle 3"/>
          <p:cNvSpPr txBox="1"/>
          <p:nvPr/>
        </p:nvSpPr>
        <p:spPr>
          <a:xfrm>
            <a:off x="6299200" y="3937000"/>
            <a:ext cx="1779588" cy="875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Inputs</a:t>
            </a:r>
          </a:p>
        </p:txBody>
      </p:sp>
      <p:sp>
        <p:nvSpPr>
          <p:cNvPr id="275" name="Rectangle 4"/>
          <p:cNvSpPr txBox="1"/>
          <p:nvPr/>
        </p:nvSpPr>
        <p:spPr>
          <a:xfrm>
            <a:off x="11074400" y="3556000"/>
            <a:ext cx="1948955" cy="875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Output</a:t>
            </a:r>
          </a:p>
        </p:txBody>
      </p:sp>
      <p:sp>
        <p:nvSpPr>
          <p:cNvPr id="276" name="Rectangle 5"/>
          <p:cNvSpPr txBox="1"/>
          <p:nvPr/>
        </p:nvSpPr>
        <p:spPr>
          <a:xfrm>
            <a:off x="6299200" y="4902200"/>
            <a:ext cx="6199188" cy="2971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0       0                          0</a:t>
            </a:r>
          </a:p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1       0                          1</a:t>
            </a:r>
          </a:p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0       1                          1</a:t>
            </a:r>
          </a:p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1       1                          0</a:t>
            </a:r>
          </a:p>
        </p:txBody>
      </p:sp>
      <p:sp>
        <p:nvSpPr>
          <p:cNvPr id="277" name="Rectangle 6"/>
          <p:cNvSpPr txBox="1"/>
          <p:nvPr/>
        </p:nvSpPr>
        <p:spPr>
          <a:xfrm>
            <a:off x="5029200" y="8813800"/>
            <a:ext cx="16306800" cy="2971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PDP authors pointed to the backpropagation algorithm</a:t>
            </a:r>
          </a:p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as a breakthrough, allowing multi-layer neural networks to be</a:t>
            </a:r>
          </a:p>
          <a:p>
            <a: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trained.  Among the functions that a multi-layer network can represent but a single-layer network cannot:  the XOR function.</a:t>
            </a:r>
          </a:p>
        </p:txBody>
      </p:sp>
      <p:sp>
        <p:nvSpPr>
          <p:cNvPr id="278" name="Line 7"/>
          <p:cNvSpPr/>
          <p:nvPr/>
        </p:nvSpPr>
        <p:spPr>
          <a:xfrm>
            <a:off x="15030450" y="3498850"/>
            <a:ext cx="0" cy="3841750"/>
          </a:xfrm>
          <a:prstGeom prst="line">
            <a:avLst/>
          </a:prstGeom>
          <a:ln w="12700">
            <a:solidFill>
              <a:srgbClr val="000000"/>
            </a:solidFill>
            <a:headEnd type="stealth"/>
          </a:ln>
        </p:spPr>
        <p:txBody>
          <a:bodyPr tIns="91439" bIns="91439"/>
          <a:lstStyle/>
          <a:p>
            <a:pPr algn="l" defTabSz="1828800">
              <a:defRPr b="0" sz="4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" name="Line 8"/>
          <p:cNvSpPr/>
          <p:nvPr/>
        </p:nvSpPr>
        <p:spPr>
          <a:xfrm flipH="1">
            <a:off x="15036800" y="7343775"/>
            <a:ext cx="4130677" cy="1"/>
          </a:xfrm>
          <a:prstGeom prst="line">
            <a:avLst/>
          </a:prstGeom>
          <a:ln w="12700">
            <a:solidFill>
              <a:srgbClr val="000000"/>
            </a:solidFill>
            <a:headEnd type="stealth"/>
          </a:ln>
        </p:spPr>
        <p:txBody>
          <a:bodyPr tIns="91439" bIns="91439"/>
          <a:lstStyle/>
          <a:p>
            <a:pPr algn="l" defTabSz="1828800">
              <a:defRPr b="0" sz="4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0" name="Rectangle 9"/>
          <p:cNvSpPr txBox="1"/>
          <p:nvPr/>
        </p:nvSpPr>
        <p:spPr>
          <a:xfrm>
            <a:off x="14859000" y="7289800"/>
            <a:ext cx="3303588" cy="875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0                1</a:t>
            </a:r>
          </a:p>
        </p:txBody>
      </p:sp>
      <p:sp>
        <p:nvSpPr>
          <p:cNvPr id="281" name="Rectangle 10"/>
          <p:cNvSpPr txBox="1"/>
          <p:nvPr/>
        </p:nvSpPr>
        <p:spPr>
          <a:xfrm rot="16200000">
            <a:off x="12908506" y="4844504"/>
            <a:ext cx="3303589" cy="875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0                1</a:t>
            </a:r>
          </a:p>
        </p:txBody>
      </p:sp>
      <p:sp>
        <p:nvSpPr>
          <p:cNvPr id="282" name="Rectangle 11"/>
          <p:cNvSpPr/>
          <p:nvPr/>
        </p:nvSpPr>
        <p:spPr>
          <a:xfrm>
            <a:off x="15011400" y="5537200"/>
            <a:ext cx="1803400" cy="1803400"/>
          </a:xfrm>
          <a:prstGeom prst="rect">
            <a:avLst/>
          </a:prstGeom>
          <a:solidFill>
            <a:srgbClr val="60606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83" name="Rectangle 12"/>
          <p:cNvSpPr/>
          <p:nvPr/>
        </p:nvSpPr>
        <p:spPr>
          <a:xfrm>
            <a:off x="16814800" y="3708400"/>
            <a:ext cx="1803400" cy="1803400"/>
          </a:xfrm>
          <a:prstGeom prst="rect">
            <a:avLst/>
          </a:prstGeom>
          <a:solidFill>
            <a:srgbClr val="60606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2" name="layer0_iter0.png" descr="layer0_iter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3383" y="1134389"/>
            <a:ext cx="4208022" cy="420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3" name="layer0_iter0.png" descr="layer0_iter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89822" y="1134389"/>
            <a:ext cx="4208022" cy="420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4" name="layer2_iter0.png" descr="layer2_iter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93383" y="4966417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5" name="layer2_iter10.png" descr="layer2_iter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89822" y="4966417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6" name="layer2_iter20.png" descr="layer2_iter2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409642" y="4966417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7" name="layer4_iter0.png" descr="layer4_iter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93383" y="8798445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layer4_iter10.png" descr="layer4_iter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289822" y="8869775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9" name="layer4_iter20.png" descr="layer4_iter2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409642" y="8869775"/>
            <a:ext cx="4208022" cy="420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0" name="layer0_iter0.png" descr="layer0_iter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09642" y="1134389"/>
            <a:ext cx="4208022" cy="4208023"/>
          </a:xfrm>
          <a:prstGeom prst="rect">
            <a:avLst/>
          </a:prstGeom>
          <a:ln w="12700">
            <a:miter lim="400000"/>
          </a:ln>
        </p:spPr>
      </p:pic>
      <p:sp>
        <p:nvSpPr>
          <p:cNvPr id="4101" name="z"/>
          <p:cNvSpPr/>
          <p:nvPr/>
        </p:nvSpPr>
        <p:spPr>
          <a:xfrm rot="2700000">
            <a:off x="4518524" y="8668829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4102" name="Shape"/>
          <p:cNvSpPr/>
          <p:nvPr/>
        </p:nvSpPr>
        <p:spPr>
          <a:xfrm rot="2700000">
            <a:off x="4518524" y="4892472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03" name="Line"/>
          <p:cNvSpPr/>
          <p:nvPr/>
        </p:nvSpPr>
        <p:spPr>
          <a:xfrm flipV="1">
            <a:off x="3955887" y="6226024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04" name="Line"/>
          <p:cNvSpPr/>
          <p:nvPr/>
        </p:nvSpPr>
        <p:spPr>
          <a:xfrm flipV="1">
            <a:off x="5969297" y="7541348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05" name="Line"/>
          <p:cNvSpPr/>
          <p:nvPr/>
        </p:nvSpPr>
        <p:spPr>
          <a:xfrm flipV="1">
            <a:off x="7937457" y="6325580"/>
            <a:ext cx="1" cy="37708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28" name="Connection Line"/>
          <p:cNvSpPr/>
          <p:nvPr/>
        </p:nvSpPr>
        <p:spPr>
          <a:xfrm>
            <a:off x="4609138" y="6118660"/>
            <a:ext cx="959693" cy="3657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7" h="21600" fill="norm" stroke="1" extrusionOk="0">
                <a:moveTo>
                  <a:pt x="16310" y="21600"/>
                </a:moveTo>
                <a:cubicBezTo>
                  <a:pt x="21600" y="13547"/>
                  <a:pt x="16163" y="6347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129" name="Connection Line"/>
          <p:cNvSpPr/>
          <p:nvPr/>
        </p:nvSpPr>
        <p:spPr>
          <a:xfrm>
            <a:off x="4481976" y="6319076"/>
            <a:ext cx="774944" cy="3690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83" h="21600" fill="norm" stroke="1" extrusionOk="0">
                <a:moveTo>
                  <a:pt x="13408" y="21600"/>
                </a:moveTo>
                <a:cubicBezTo>
                  <a:pt x="21600" y="12346"/>
                  <a:pt x="17131" y="5146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130" name="Connection Line"/>
          <p:cNvSpPr/>
          <p:nvPr/>
        </p:nvSpPr>
        <p:spPr>
          <a:xfrm>
            <a:off x="6231180" y="6176348"/>
            <a:ext cx="486671" cy="3930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6" h="21600" fill="norm" stroke="1" extrusionOk="0">
                <a:moveTo>
                  <a:pt x="11904" y="0"/>
                </a:moveTo>
                <a:cubicBezTo>
                  <a:pt x="-5314" y="8620"/>
                  <a:pt x="-3853" y="15820"/>
                  <a:pt x="16286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131" name="Connection Line"/>
          <p:cNvSpPr/>
          <p:nvPr/>
        </p:nvSpPr>
        <p:spPr>
          <a:xfrm>
            <a:off x="6504438" y="6500112"/>
            <a:ext cx="521055" cy="392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9" h="21600" fill="norm" stroke="1" extrusionOk="0">
                <a:moveTo>
                  <a:pt x="10106" y="0"/>
                </a:moveTo>
                <a:cubicBezTo>
                  <a:pt x="-5211" y="8675"/>
                  <a:pt x="-3117" y="15875"/>
                  <a:pt x="16389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triangle"/>
            <a:tailEnd type="oval"/>
          </a:ln>
        </p:spPr>
        <p:txBody>
          <a:bodyPr/>
          <a:lstStyle/>
          <a:p>
            <a:pPr/>
          </a:p>
        </p:txBody>
      </p:sp>
      <p:sp>
        <p:nvSpPr>
          <p:cNvPr id="4132" name="Connection Line"/>
          <p:cNvSpPr/>
          <p:nvPr/>
        </p:nvSpPr>
        <p:spPr>
          <a:xfrm>
            <a:off x="4971834" y="6278177"/>
            <a:ext cx="884612" cy="4213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4" h="21600" fill="norm" stroke="1" extrusionOk="0">
                <a:moveTo>
                  <a:pt x="15580" y="21600"/>
                </a:moveTo>
                <a:cubicBezTo>
                  <a:pt x="21600" y="12358"/>
                  <a:pt x="16407" y="5158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  <a:headEnd type="oval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111" name="Shape"/>
          <p:cNvSpPr/>
          <p:nvPr/>
        </p:nvSpPr>
        <p:spPr>
          <a:xfrm>
            <a:off x="3953243" y="6252162"/>
            <a:ext cx="2019217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2" name="Shape"/>
          <p:cNvSpPr/>
          <p:nvPr/>
        </p:nvSpPr>
        <p:spPr>
          <a:xfrm flipH="1">
            <a:off x="5951201" y="6288364"/>
            <a:ext cx="2019216" cy="507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5475"/>
                </a:lnTo>
                <a:lnTo>
                  <a:pt x="21562" y="21600"/>
                </a:lnTo>
                <a:lnTo>
                  <a:pt x="230" y="15961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919"/>
            </a:srgbClr>
          </a:solidFill>
          <a:ln w="25400">
            <a:solidFill>
              <a:srgbClr val="000000">
                <a:alpha val="8919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3" name="Shape"/>
          <p:cNvSpPr/>
          <p:nvPr/>
        </p:nvSpPr>
        <p:spPr>
          <a:xfrm rot="2700000">
            <a:off x="4518523" y="5942523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4" name="Shape"/>
          <p:cNvSpPr/>
          <p:nvPr/>
        </p:nvSpPr>
        <p:spPr>
          <a:xfrm rot="2700000">
            <a:off x="4518523" y="7892616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5" name="Shape"/>
          <p:cNvSpPr/>
          <p:nvPr/>
        </p:nvSpPr>
        <p:spPr>
          <a:xfrm rot="2700000">
            <a:off x="4518523" y="7022574"/>
            <a:ext cx="2865319" cy="275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6" y="3894"/>
                </a:moveTo>
                <a:lnTo>
                  <a:pt x="21600" y="0"/>
                </a:lnTo>
                <a:lnTo>
                  <a:pt x="17721" y="17732"/>
                </a:lnTo>
                <a:lnTo>
                  <a:pt x="0" y="21600"/>
                </a:lnTo>
                <a:lnTo>
                  <a:pt x="3856" y="3894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6" name="Rectangle"/>
          <p:cNvSpPr/>
          <p:nvPr/>
        </p:nvSpPr>
        <p:spPr>
          <a:xfrm>
            <a:off x="10617995" y="1333941"/>
            <a:ext cx="3790635" cy="351728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7" name="Rectangle"/>
          <p:cNvSpPr/>
          <p:nvPr/>
        </p:nvSpPr>
        <p:spPr>
          <a:xfrm>
            <a:off x="10617995" y="9360956"/>
            <a:ext cx="3790635" cy="351728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8" name="Rectangle"/>
          <p:cNvSpPr/>
          <p:nvPr/>
        </p:nvSpPr>
        <p:spPr>
          <a:xfrm>
            <a:off x="10617995" y="5347449"/>
            <a:ext cx="3790635" cy="351728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33" name="Connection Line"/>
          <p:cNvSpPr/>
          <p:nvPr/>
        </p:nvSpPr>
        <p:spPr>
          <a:xfrm>
            <a:off x="7948863" y="9854577"/>
            <a:ext cx="2656433" cy="202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21" fill="norm" stroke="1" extrusionOk="0">
                <a:moveTo>
                  <a:pt x="0" y="16221"/>
                </a:moveTo>
                <a:cubicBezTo>
                  <a:pt x="7674" y="-4623"/>
                  <a:pt x="14874" y="-5379"/>
                  <a:pt x="21600" y="13953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134" name="Connection Line"/>
          <p:cNvSpPr/>
          <p:nvPr/>
        </p:nvSpPr>
        <p:spPr>
          <a:xfrm>
            <a:off x="7913916" y="3712774"/>
            <a:ext cx="2691380" cy="2557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5533" y="11862"/>
                  <a:pt x="12733" y="4662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sp>
        <p:nvSpPr>
          <p:cNvPr id="4135" name="Connection Line"/>
          <p:cNvSpPr/>
          <p:nvPr/>
        </p:nvSpPr>
        <p:spPr>
          <a:xfrm>
            <a:off x="7913916" y="7014540"/>
            <a:ext cx="2691380" cy="1371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6498" y="9449"/>
                  <a:pt x="13698" y="2249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pic>
        <p:nvPicPr>
          <p:cNvPr id="412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61728" y="1014678"/>
            <a:ext cx="8366354" cy="3137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3" name="mathbf_x.pdf" descr="mathbf_x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59101" y="9937953"/>
            <a:ext cx="2794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4" name="mathbf_y.pdf" descr="mathbf_y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71801" y="6117146"/>
            <a:ext cx="2667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5" name="mathbf_h.pdf" descr="mathbf_h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71801" y="8058613"/>
            <a:ext cx="2667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6" name="mathbf_z_1.pdf" descr="mathbf_z_1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57501" y="9123640"/>
            <a:ext cx="3810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7" name="mathbf_z_2.pdf" descr="mathbf_z_2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444801" y="7173547"/>
            <a:ext cx="393701" cy="29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" name="out.mp4" descr="ou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269657" y="-1593986"/>
            <a:ext cx="17451877" cy="1745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4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13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1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37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4050" y="337663"/>
            <a:ext cx="4742488" cy="130101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60" name="Group"/>
          <p:cNvGrpSpPr/>
          <p:nvPr/>
        </p:nvGrpSpPr>
        <p:grpSpPr>
          <a:xfrm>
            <a:off x="13107001" y="2311140"/>
            <a:ext cx="1426509" cy="9347719"/>
            <a:chOff x="0" y="0"/>
            <a:chExt cx="1426508" cy="9347718"/>
          </a:xfrm>
        </p:grpSpPr>
        <p:grpSp>
          <p:nvGrpSpPr>
            <p:cNvPr id="4144" name="Group"/>
            <p:cNvGrpSpPr/>
            <p:nvPr/>
          </p:nvGrpSpPr>
          <p:grpSpPr>
            <a:xfrm>
              <a:off x="4973" y="-1"/>
              <a:ext cx="1416559" cy="1453927"/>
              <a:chOff x="0" y="0"/>
              <a:chExt cx="1416558" cy="1453925"/>
            </a:xfrm>
          </p:grpSpPr>
          <p:sp>
            <p:nvSpPr>
              <p:cNvPr id="4140" name="Line"/>
              <p:cNvSpPr/>
              <p:nvPr/>
            </p:nvSpPr>
            <p:spPr>
              <a:xfrm flipV="1">
                <a:off x="708278" y="-1"/>
                <a:ext cx="1" cy="145392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43" name="Group"/>
              <p:cNvGrpSpPr/>
              <p:nvPr/>
            </p:nvGrpSpPr>
            <p:grpSpPr>
              <a:xfrm>
                <a:off x="0" y="511690"/>
                <a:ext cx="1416559" cy="430545"/>
                <a:chOff x="0" y="0"/>
                <a:chExt cx="1416558" cy="430544"/>
              </a:xfrm>
            </p:grpSpPr>
            <p:sp>
              <p:nvSpPr>
                <p:cNvPr id="4141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42" name="texttt_softmax.pdf" descr="texttt_softmax.pd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01312" y="97643"/>
                  <a:ext cx="1213934" cy="2164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49" name="Group"/>
            <p:cNvGrpSpPr/>
            <p:nvPr/>
          </p:nvGrpSpPr>
          <p:grpSpPr>
            <a:xfrm>
              <a:off x="4973" y="2630550"/>
              <a:ext cx="1416559" cy="1453928"/>
              <a:chOff x="0" y="0"/>
              <a:chExt cx="1416558" cy="1453927"/>
            </a:xfrm>
          </p:grpSpPr>
          <p:sp>
            <p:nvSpPr>
              <p:cNvPr id="4145" name="Line"/>
              <p:cNvSpPr/>
              <p:nvPr/>
            </p:nvSpPr>
            <p:spPr>
              <a:xfrm flipV="1">
                <a:off x="708281" y="-1"/>
                <a:ext cx="1" cy="14539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48" name="Group"/>
              <p:cNvGrpSpPr/>
              <p:nvPr/>
            </p:nvGrpSpPr>
            <p:grpSpPr>
              <a:xfrm>
                <a:off x="0" y="511691"/>
                <a:ext cx="1416559" cy="430545"/>
                <a:chOff x="0" y="0"/>
                <a:chExt cx="1416558" cy="430544"/>
              </a:xfrm>
            </p:grpSpPr>
            <p:sp>
              <p:nvSpPr>
                <p:cNvPr id="4146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47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86005" y="107053"/>
                  <a:ext cx="1044548" cy="2164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54" name="Group"/>
            <p:cNvGrpSpPr/>
            <p:nvPr/>
          </p:nvGrpSpPr>
          <p:grpSpPr>
            <a:xfrm>
              <a:off x="0" y="5261103"/>
              <a:ext cx="1426509" cy="1456064"/>
              <a:chOff x="0" y="0"/>
              <a:chExt cx="1426508" cy="1456062"/>
            </a:xfrm>
          </p:grpSpPr>
          <p:sp>
            <p:nvSpPr>
              <p:cNvPr id="4150" name="Line"/>
              <p:cNvSpPr/>
              <p:nvPr/>
            </p:nvSpPr>
            <p:spPr>
              <a:xfrm flipV="1">
                <a:off x="713254" y="0"/>
                <a:ext cx="1" cy="145606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53" name="Group"/>
              <p:cNvGrpSpPr/>
              <p:nvPr/>
            </p:nvGrpSpPr>
            <p:grpSpPr>
              <a:xfrm>
                <a:off x="0" y="511247"/>
                <a:ext cx="1426509" cy="433569"/>
                <a:chOff x="0" y="0"/>
                <a:chExt cx="1426508" cy="433568"/>
              </a:xfrm>
            </p:grpSpPr>
            <p:sp>
              <p:nvSpPr>
                <p:cNvPr id="4151" name="Rounded Rectangle"/>
                <p:cNvSpPr/>
                <p:nvPr/>
              </p:nvSpPr>
              <p:spPr>
                <a:xfrm>
                  <a:off x="0" y="0"/>
                  <a:ext cx="1426509" cy="433569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52" name="texttt_relu.pdf" descr="texttt_relu.pd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357887" y="98328"/>
                  <a:ext cx="710733" cy="21795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59" name="Group"/>
            <p:cNvGrpSpPr/>
            <p:nvPr/>
          </p:nvGrpSpPr>
          <p:grpSpPr>
            <a:xfrm>
              <a:off x="4973" y="7893791"/>
              <a:ext cx="1416559" cy="1453928"/>
              <a:chOff x="0" y="0"/>
              <a:chExt cx="1416558" cy="1453927"/>
            </a:xfrm>
          </p:grpSpPr>
          <p:sp>
            <p:nvSpPr>
              <p:cNvPr id="4155" name="Line"/>
              <p:cNvSpPr/>
              <p:nvPr/>
            </p:nvSpPr>
            <p:spPr>
              <a:xfrm flipV="1">
                <a:off x="708281" y="-1"/>
                <a:ext cx="1" cy="14539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58" name="Group"/>
              <p:cNvGrpSpPr/>
              <p:nvPr/>
            </p:nvGrpSpPr>
            <p:grpSpPr>
              <a:xfrm>
                <a:off x="0" y="511691"/>
                <a:ext cx="1416559" cy="430545"/>
                <a:chOff x="0" y="0"/>
                <a:chExt cx="1416558" cy="430544"/>
              </a:xfrm>
            </p:grpSpPr>
            <p:sp>
              <p:nvSpPr>
                <p:cNvPr id="4156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57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86005" y="107053"/>
                  <a:ext cx="1044548" cy="2164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2" name="out.mp4" descr="ou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63231" y="-2524216"/>
            <a:ext cx="19125336" cy="191253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83" name="Group"/>
          <p:cNvGrpSpPr/>
          <p:nvPr/>
        </p:nvGrpSpPr>
        <p:grpSpPr>
          <a:xfrm>
            <a:off x="13107001" y="2311140"/>
            <a:ext cx="1426509" cy="9347719"/>
            <a:chOff x="0" y="0"/>
            <a:chExt cx="1426508" cy="9347718"/>
          </a:xfrm>
        </p:grpSpPr>
        <p:grpSp>
          <p:nvGrpSpPr>
            <p:cNvPr id="4167" name="Group"/>
            <p:cNvGrpSpPr/>
            <p:nvPr/>
          </p:nvGrpSpPr>
          <p:grpSpPr>
            <a:xfrm>
              <a:off x="4973" y="-1"/>
              <a:ext cx="1416559" cy="1453927"/>
              <a:chOff x="0" y="0"/>
              <a:chExt cx="1416558" cy="1453925"/>
            </a:xfrm>
          </p:grpSpPr>
          <p:sp>
            <p:nvSpPr>
              <p:cNvPr id="4163" name="Line"/>
              <p:cNvSpPr/>
              <p:nvPr/>
            </p:nvSpPr>
            <p:spPr>
              <a:xfrm flipV="1">
                <a:off x="708278" y="-1"/>
                <a:ext cx="1" cy="145392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66" name="Group"/>
              <p:cNvGrpSpPr/>
              <p:nvPr/>
            </p:nvGrpSpPr>
            <p:grpSpPr>
              <a:xfrm>
                <a:off x="0" y="511690"/>
                <a:ext cx="1416559" cy="430545"/>
                <a:chOff x="0" y="0"/>
                <a:chExt cx="1416558" cy="430544"/>
              </a:xfrm>
            </p:grpSpPr>
            <p:sp>
              <p:nvSpPr>
                <p:cNvPr id="4164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65" name="texttt_softmax.pdf" descr="texttt_softmax.pd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01312" y="97643"/>
                  <a:ext cx="1213934" cy="2164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72" name="Group"/>
            <p:cNvGrpSpPr/>
            <p:nvPr/>
          </p:nvGrpSpPr>
          <p:grpSpPr>
            <a:xfrm>
              <a:off x="4973" y="2630550"/>
              <a:ext cx="1416559" cy="1453928"/>
              <a:chOff x="0" y="0"/>
              <a:chExt cx="1416558" cy="1453927"/>
            </a:xfrm>
          </p:grpSpPr>
          <p:sp>
            <p:nvSpPr>
              <p:cNvPr id="4168" name="Line"/>
              <p:cNvSpPr/>
              <p:nvPr/>
            </p:nvSpPr>
            <p:spPr>
              <a:xfrm flipV="1">
                <a:off x="708281" y="-1"/>
                <a:ext cx="1" cy="14539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71" name="Group"/>
              <p:cNvGrpSpPr/>
              <p:nvPr/>
            </p:nvGrpSpPr>
            <p:grpSpPr>
              <a:xfrm>
                <a:off x="0" y="511691"/>
                <a:ext cx="1416559" cy="430545"/>
                <a:chOff x="0" y="0"/>
                <a:chExt cx="1416558" cy="430544"/>
              </a:xfrm>
            </p:grpSpPr>
            <p:sp>
              <p:nvSpPr>
                <p:cNvPr id="4169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70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86005" y="107053"/>
                  <a:ext cx="1044548" cy="2164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77" name="Group"/>
            <p:cNvGrpSpPr/>
            <p:nvPr/>
          </p:nvGrpSpPr>
          <p:grpSpPr>
            <a:xfrm>
              <a:off x="0" y="5261103"/>
              <a:ext cx="1426509" cy="1456064"/>
              <a:chOff x="0" y="0"/>
              <a:chExt cx="1426508" cy="1456062"/>
            </a:xfrm>
          </p:grpSpPr>
          <p:sp>
            <p:nvSpPr>
              <p:cNvPr id="4173" name="Line"/>
              <p:cNvSpPr/>
              <p:nvPr/>
            </p:nvSpPr>
            <p:spPr>
              <a:xfrm flipV="1">
                <a:off x="713254" y="0"/>
                <a:ext cx="1" cy="145606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76" name="Group"/>
              <p:cNvGrpSpPr/>
              <p:nvPr/>
            </p:nvGrpSpPr>
            <p:grpSpPr>
              <a:xfrm>
                <a:off x="0" y="511247"/>
                <a:ext cx="1426509" cy="433569"/>
                <a:chOff x="0" y="0"/>
                <a:chExt cx="1426508" cy="433568"/>
              </a:xfrm>
            </p:grpSpPr>
            <p:sp>
              <p:nvSpPr>
                <p:cNvPr id="4174" name="Rounded Rectangle"/>
                <p:cNvSpPr/>
                <p:nvPr/>
              </p:nvSpPr>
              <p:spPr>
                <a:xfrm>
                  <a:off x="0" y="0"/>
                  <a:ext cx="1426509" cy="433569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75" name="texttt_relu.pdf" descr="texttt_relu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357887" y="98328"/>
                  <a:ext cx="710733" cy="21795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182" name="Group"/>
            <p:cNvGrpSpPr/>
            <p:nvPr/>
          </p:nvGrpSpPr>
          <p:grpSpPr>
            <a:xfrm>
              <a:off x="4973" y="7893791"/>
              <a:ext cx="1416559" cy="1453928"/>
              <a:chOff x="0" y="0"/>
              <a:chExt cx="1416558" cy="1453927"/>
            </a:xfrm>
          </p:grpSpPr>
          <p:sp>
            <p:nvSpPr>
              <p:cNvPr id="4178" name="Line"/>
              <p:cNvSpPr/>
              <p:nvPr/>
            </p:nvSpPr>
            <p:spPr>
              <a:xfrm flipV="1">
                <a:off x="708281" y="-1"/>
                <a:ext cx="1" cy="1453929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181" name="Group"/>
              <p:cNvGrpSpPr/>
              <p:nvPr/>
            </p:nvGrpSpPr>
            <p:grpSpPr>
              <a:xfrm>
                <a:off x="0" y="511691"/>
                <a:ext cx="1416559" cy="430545"/>
                <a:chOff x="0" y="0"/>
                <a:chExt cx="1416558" cy="430544"/>
              </a:xfrm>
            </p:grpSpPr>
            <p:sp>
              <p:nvSpPr>
                <p:cNvPr id="4179" name="Rounded Rectangle"/>
                <p:cNvSpPr/>
                <p:nvPr/>
              </p:nvSpPr>
              <p:spPr>
                <a:xfrm>
                  <a:off x="0" y="0"/>
                  <a:ext cx="1416559" cy="430545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180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86005" y="107053"/>
                  <a:ext cx="1044548" cy="2164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4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16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1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162"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8" name="Group"/>
          <p:cNvGrpSpPr/>
          <p:nvPr/>
        </p:nvGrpSpPr>
        <p:grpSpPr>
          <a:xfrm>
            <a:off x="13076766" y="1590174"/>
            <a:ext cx="889648" cy="10896556"/>
            <a:chOff x="0" y="0"/>
            <a:chExt cx="889647" cy="10896555"/>
          </a:xfrm>
        </p:grpSpPr>
        <p:grpSp>
          <p:nvGrpSpPr>
            <p:cNvPr id="4195" name="Group"/>
            <p:cNvGrpSpPr/>
            <p:nvPr/>
          </p:nvGrpSpPr>
          <p:grpSpPr>
            <a:xfrm>
              <a:off x="0" y="8513020"/>
              <a:ext cx="889648" cy="2383536"/>
              <a:chOff x="0" y="0"/>
              <a:chExt cx="889647" cy="2383534"/>
            </a:xfrm>
          </p:grpSpPr>
          <p:grpSp>
            <p:nvGrpSpPr>
              <p:cNvPr id="4189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185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188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186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187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194" name="Group"/>
              <p:cNvGrpSpPr/>
              <p:nvPr/>
            </p:nvGrpSpPr>
            <p:grpSpPr>
              <a:xfrm>
                <a:off x="3101" y="1476786"/>
                <a:ext cx="883444" cy="906749"/>
                <a:chOff x="0" y="0"/>
                <a:chExt cx="883442" cy="906747"/>
              </a:xfrm>
            </p:grpSpPr>
            <p:sp>
              <p:nvSpPr>
                <p:cNvPr id="4190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193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191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192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06" name="Group"/>
            <p:cNvGrpSpPr/>
            <p:nvPr/>
          </p:nvGrpSpPr>
          <p:grpSpPr>
            <a:xfrm>
              <a:off x="0" y="5631324"/>
              <a:ext cx="889648" cy="2396236"/>
              <a:chOff x="0" y="0"/>
              <a:chExt cx="889647" cy="2396234"/>
            </a:xfrm>
          </p:grpSpPr>
          <p:grpSp>
            <p:nvGrpSpPr>
              <p:cNvPr id="4200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196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199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197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198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205" name="Group"/>
              <p:cNvGrpSpPr/>
              <p:nvPr/>
            </p:nvGrpSpPr>
            <p:grpSpPr>
              <a:xfrm>
                <a:off x="3101" y="1489486"/>
                <a:ext cx="883444" cy="906749"/>
                <a:chOff x="0" y="0"/>
                <a:chExt cx="883442" cy="906747"/>
              </a:xfrm>
            </p:grpSpPr>
            <p:sp>
              <p:nvSpPr>
                <p:cNvPr id="4201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04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202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03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17" name="Group"/>
            <p:cNvGrpSpPr/>
            <p:nvPr/>
          </p:nvGrpSpPr>
          <p:grpSpPr>
            <a:xfrm>
              <a:off x="0" y="2828886"/>
              <a:ext cx="889648" cy="2421636"/>
              <a:chOff x="0" y="0"/>
              <a:chExt cx="889647" cy="2421634"/>
            </a:xfrm>
          </p:grpSpPr>
          <p:grpSp>
            <p:nvGrpSpPr>
              <p:cNvPr id="4211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207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10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208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09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216" name="Group"/>
              <p:cNvGrpSpPr/>
              <p:nvPr/>
            </p:nvGrpSpPr>
            <p:grpSpPr>
              <a:xfrm>
                <a:off x="3101" y="1514886"/>
                <a:ext cx="883444" cy="906749"/>
                <a:chOff x="0" y="0"/>
                <a:chExt cx="883442" cy="906747"/>
              </a:xfrm>
            </p:grpSpPr>
            <p:sp>
              <p:nvSpPr>
                <p:cNvPr id="4212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15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213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14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22" name="Group"/>
            <p:cNvGrpSpPr/>
            <p:nvPr/>
          </p:nvGrpSpPr>
          <p:grpSpPr>
            <a:xfrm>
              <a:off x="3101" y="1398577"/>
              <a:ext cx="883443" cy="906748"/>
              <a:chOff x="0" y="0"/>
              <a:chExt cx="883442" cy="906747"/>
            </a:xfrm>
          </p:grpSpPr>
          <p:sp>
            <p:nvSpPr>
              <p:cNvPr id="4218" name="Line"/>
              <p:cNvSpPr/>
              <p:nvPr/>
            </p:nvSpPr>
            <p:spPr>
              <a:xfrm flipV="1">
                <a:off x="441722" y="0"/>
                <a:ext cx="1" cy="90674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221" name="Group"/>
              <p:cNvGrpSpPr/>
              <p:nvPr/>
            </p:nvGrpSpPr>
            <p:grpSpPr>
              <a:xfrm>
                <a:off x="0" y="319118"/>
                <a:ext cx="883443" cy="268512"/>
                <a:chOff x="0" y="0"/>
                <a:chExt cx="883442" cy="268510"/>
              </a:xfrm>
            </p:grpSpPr>
            <p:sp>
              <p:nvSpPr>
                <p:cNvPr id="4219" name="Rounded Rectangle"/>
                <p:cNvSpPr/>
                <p:nvPr/>
              </p:nvSpPr>
              <p:spPr>
                <a:xfrm>
                  <a:off x="0" y="0"/>
                  <a:ext cx="883443" cy="268511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220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6003" y="66764"/>
                  <a:ext cx="651436" cy="1349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227" name="Group"/>
            <p:cNvGrpSpPr/>
            <p:nvPr/>
          </p:nvGrpSpPr>
          <p:grpSpPr>
            <a:xfrm>
              <a:off x="0" y="-1"/>
              <a:ext cx="889648" cy="913117"/>
              <a:chOff x="0" y="0"/>
              <a:chExt cx="889647" cy="913115"/>
            </a:xfrm>
          </p:grpSpPr>
          <p:sp>
            <p:nvSpPr>
              <p:cNvPr id="4223" name="Line"/>
              <p:cNvSpPr/>
              <p:nvPr/>
            </p:nvSpPr>
            <p:spPr>
              <a:xfrm flipV="1">
                <a:off x="444823" y="-1"/>
                <a:ext cx="1" cy="91311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226" name="Group"/>
              <p:cNvGrpSpPr/>
              <p:nvPr/>
            </p:nvGrpSpPr>
            <p:grpSpPr>
              <a:xfrm>
                <a:off x="0" y="321359"/>
                <a:ext cx="889648" cy="270397"/>
                <a:chOff x="0" y="0"/>
                <a:chExt cx="889647" cy="270396"/>
              </a:xfrm>
            </p:grpSpPr>
            <p:sp>
              <p:nvSpPr>
                <p:cNvPr id="4224" name="Rounded Rectangle"/>
                <p:cNvSpPr/>
                <p:nvPr/>
              </p:nvSpPr>
              <p:spPr>
                <a:xfrm>
                  <a:off x="0" y="0"/>
                  <a:ext cx="889648" cy="270397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225" name="texttt_softmax.pdf" descr="texttt_softmax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627" y="61323"/>
                  <a:ext cx="762393" cy="13593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pic>
        <p:nvPicPr>
          <p:cNvPr id="42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09289" y="459096"/>
            <a:ext cx="3088700" cy="12943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1" name="out.mp4" descr="ou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30271" y="-1953803"/>
            <a:ext cx="19130210" cy="191302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75" name="Group"/>
          <p:cNvGrpSpPr/>
          <p:nvPr/>
        </p:nvGrpSpPr>
        <p:grpSpPr>
          <a:xfrm>
            <a:off x="13076766" y="1590174"/>
            <a:ext cx="889648" cy="10896556"/>
            <a:chOff x="0" y="0"/>
            <a:chExt cx="889647" cy="10896555"/>
          </a:xfrm>
        </p:grpSpPr>
        <p:grpSp>
          <p:nvGrpSpPr>
            <p:cNvPr id="4242" name="Group"/>
            <p:cNvGrpSpPr/>
            <p:nvPr/>
          </p:nvGrpSpPr>
          <p:grpSpPr>
            <a:xfrm>
              <a:off x="0" y="8513020"/>
              <a:ext cx="889648" cy="2383536"/>
              <a:chOff x="0" y="0"/>
              <a:chExt cx="889647" cy="2383534"/>
            </a:xfrm>
          </p:grpSpPr>
          <p:grpSp>
            <p:nvGrpSpPr>
              <p:cNvPr id="4236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232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35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233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34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241" name="Group"/>
              <p:cNvGrpSpPr/>
              <p:nvPr/>
            </p:nvGrpSpPr>
            <p:grpSpPr>
              <a:xfrm>
                <a:off x="3101" y="1476786"/>
                <a:ext cx="883444" cy="906749"/>
                <a:chOff x="0" y="0"/>
                <a:chExt cx="883442" cy="906747"/>
              </a:xfrm>
            </p:grpSpPr>
            <p:sp>
              <p:nvSpPr>
                <p:cNvPr id="4237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40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238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39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53" name="Group"/>
            <p:cNvGrpSpPr/>
            <p:nvPr/>
          </p:nvGrpSpPr>
          <p:grpSpPr>
            <a:xfrm>
              <a:off x="0" y="5631324"/>
              <a:ext cx="889648" cy="2396236"/>
              <a:chOff x="0" y="0"/>
              <a:chExt cx="889647" cy="2396234"/>
            </a:xfrm>
          </p:grpSpPr>
          <p:grpSp>
            <p:nvGrpSpPr>
              <p:cNvPr id="4247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243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46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244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45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252" name="Group"/>
              <p:cNvGrpSpPr/>
              <p:nvPr/>
            </p:nvGrpSpPr>
            <p:grpSpPr>
              <a:xfrm>
                <a:off x="3101" y="1489486"/>
                <a:ext cx="883444" cy="906749"/>
                <a:chOff x="0" y="0"/>
                <a:chExt cx="883442" cy="906747"/>
              </a:xfrm>
            </p:grpSpPr>
            <p:sp>
              <p:nvSpPr>
                <p:cNvPr id="4248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51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249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50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64" name="Group"/>
            <p:cNvGrpSpPr/>
            <p:nvPr/>
          </p:nvGrpSpPr>
          <p:grpSpPr>
            <a:xfrm>
              <a:off x="0" y="2828886"/>
              <a:ext cx="889648" cy="2421636"/>
              <a:chOff x="0" y="0"/>
              <a:chExt cx="889647" cy="2421634"/>
            </a:xfrm>
          </p:grpSpPr>
          <p:grpSp>
            <p:nvGrpSpPr>
              <p:cNvPr id="4258" name="Group"/>
              <p:cNvGrpSpPr/>
              <p:nvPr/>
            </p:nvGrpSpPr>
            <p:grpSpPr>
              <a:xfrm>
                <a:off x="0" y="0"/>
                <a:ext cx="889648" cy="908080"/>
                <a:chOff x="0" y="0"/>
                <a:chExt cx="889647" cy="908079"/>
              </a:xfrm>
            </p:grpSpPr>
            <p:sp>
              <p:nvSpPr>
                <p:cNvPr id="4254" name="Line"/>
                <p:cNvSpPr/>
                <p:nvPr/>
              </p:nvSpPr>
              <p:spPr>
                <a:xfrm flipV="1">
                  <a:off x="444824" y="0"/>
                  <a:ext cx="1" cy="908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57" name="Group"/>
                <p:cNvGrpSpPr/>
                <p:nvPr/>
              </p:nvGrpSpPr>
              <p:grpSpPr>
                <a:xfrm>
                  <a:off x="0" y="318841"/>
                  <a:ext cx="889648" cy="270398"/>
                  <a:chOff x="0" y="0"/>
                  <a:chExt cx="889647" cy="270396"/>
                </a:xfrm>
              </p:grpSpPr>
              <p:sp>
                <p:nvSpPr>
                  <p:cNvPr id="4255" name="Rounded Rectangle"/>
                  <p:cNvSpPr/>
                  <p:nvPr/>
                </p:nvSpPr>
                <p:spPr>
                  <a:xfrm>
                    <a:off x="0" y="0"/>
                    <a:ext cx="889648" cy="270397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56" name="texttt_relu.pdf" descr="texttt_relu.pdf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223198" y="61322"/>
                    <a:ext cx="443252" cy="1359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263" name="Group"/>
              <p:cNvGrpSpPr/>
              <p:nvPr/>
            </p:nvGrpSpPr>
            <p:grpSpPr>
              <a:xfrm>
                <a:off x="3101" y="1514886"/>
                <a:ext cx="883444" cy="906749"/>
                <a:chOff x="0" y="0"/>
                <a:chExt cx="883442" cy="906747"/>
              </a:xfrm>
            </p:grpSpPr>
            <p:sp>
              <p:nvSpPr>
                <p:cNvPr id="4259" name="Line"/>
                <p:cNvSpPr/>
                <p:nvPr/>
              </p:nvSpPr>
              <p:spPr>
                <a:xfrm flipV="1">
                  <a:off x="441722" y="0"/>
                  <a:ext cx="1" cy="9067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62" name="Group"/>
                <p:cNvGrpSpPr/>
                <p:nvPr/>
              </p:nvGrpSpPr>
              <p:grpSpPr>
                <a:xfrm>
                  <a:off x="0" y="319118"/>
                  <a:ext cx="883443" cy="268512"/>
                  <a:chOff x="0" y="0"/>
                  <a:chExt cx="883442" cy="268510"/>
                </a:xfrm>
              </p:grpSpPr>
              <p:sp>
                <p:nvSpPr>
                  <p:cNvPr id="4260" name="Rounded Rectangle"/>
                  <p:cNvSpPr/>
                  <p:nvPr/>
                </p:nvSpPr>
                <p:spPr>
                  <a:xfrm>
                    <a:off x="0" y="0"/>
                    <a:ext cx="883443" cy="268511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61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116003" y="66764"/>
                    <a:ext cx="651436" cy="1349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</p:grpSp>
        <p:grpSp>
          <p:nvGrpSpPr>
            <p:cNvPr id="4269" name="Group"/>
            <p:cNvGrpSpPr/>
            <p:nvPr/>
          </p:nvGrpSpPr>
          <p:grpSpPr>
            <a:xfrm>
              <a:off x="3101" y="1398577"/>
              <a:ext cx="883443" cy="906748"/>
              <a:chOff x="0" y="0"/>
              <a:chExt cx="883442" cy="906747"/>
            </a:xfrm>
          </p:grpSpPr>
          <p:sp>
            <p:nvSpPr>
              <p:cNvPr id="4265" name="Line"/>
              <p:cNvSpPr/>
              <p:nvPr/>
            </p:nvSpPr>
            <p:spPr>
              <a:xfrm flipV="1">
                <a:off x="441722" y="0"/>
                <a:ext cx="1" cy="90674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268" name="Group"/>
              <p:cNvGrpSpPr/>
              <p:nvPr/>
            </p:nvGrpSpPr>
            <p:grpSpPr>
              <a:xfrm>
                <a:off x="0" y="319118"/>
                <a:ext cx="883443" cy="268512"/>
                <a:chOff x="0" y="0"/>
                <a:chExt cx="883442" cy="268510"/>
              </a:xfrm>
            </p:grpSpPr>
            <p:sp>
              <p:nvSpPr>
                <p:cNvPr id="4266" name="Rounded Rectangle"/>
                <p:cNvSpPr/>
                <p:nvPr/>
              </p:nvSpPr>
              <p:spPr>
                <a:xfrm>
                  <a:off x="0" y="0"/>
                  <a:ext cx="883443" cy="268511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267" name="texttt_linear.pdf" descr="texttt_linear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16003" y="66764"/>
                  <a:ext cx="651436" cy="1349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274" name="Group"/>
            <p:cNvGrpSpPr/>
            <p:nvPr/>
          </p:nvGrpSpPr>
          <p:grpSpPr>
            <a:xfrm>
              <a:off x="0" y="-1"/>
              <a:ext cx="889648" cy="913117"/>
              <a:chOff x="0" y="0"/>
              <a:chExt cx="889647" cy="913115"/>
            </a:xfrm>
          </p:grpSpPr>
          <p:sp>
            <p:nvSpPr>
              <p:cNvPr id="4270" name="Line"/>
              <p:cNvSpPr/>
              <p:nvPr/>
            </p:nvSpPr>
            <p:spPr>
              <a:xfrm flipV="1">
                <a:off x="444823" y="-1"/>
                <a:ext cx="1" cy="91311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4273" name="Group"/>
              <p:cNvGrpSpPr/>
              <p:nvPr/>
            </p:nvGrpSpPr>
            <p:grpSpPr>
              <a:xfrm>
                <a:off x="0" y="321359"/>
                <a:ext cx="889648" cy="270397"/>
                <a:chOff x="0" y="0"/>
                <a:chExt cx="889647" cy="270396"/>
              </a:xfrm>
            </p:grpSpPr>
            <p:sp>
              <p:nvSpPr>
                <p:cNvPr id="4271" name="Rounded Rectangle"/>
                <p:cNvSpPr/>
                <p:nvPr/>
              </p:nvSpPr>
              <p:spPr>
                <a:xfrm>
                  <a:off x="0" y="0"/>
                  <a:ext cx="889648" cy="270397"/>
                </a:xfrm>
                <a:prstGeom prst="roundRect">
                  <a:avLst>
                    <a:gd name="adj" fmla="val 32785"/>
                  </a:avLst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4272" name="texttt_softmax.pdf" descr="texttt_softmax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63627" y="61323"/>
                  <a:ext cx="762393" cy="13593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4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23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2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231"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6" name="Group"/>
          <p:cNvGrpSpPr/>
          <p:nvPr/>
        </p:nvGrpSpPr>
        <p:grpSpPr>
          <a:xfrm>
            <a:off x="2278920" y="151338"/>
            <a:ext cx="20137629" cy="12341077"/>
            <a:chOff x="0" y="0"/>
            <a:chExt cx="20137628" cy="12341075"/>
          </a:xfrm>
        </p:grpSpPr>
        <p:grpSp>
          <p:nvGrpSpPr>
            <p:cNvPr id="4281" name="Group"/>
            <p:cNvGrpSpPr/>
            <p:nvPr/>
          </p:nvGrpSpPr>
          <p:grpSpPr>
            <a:xfrm>
              <a:off x="2298128" y="0"/>
              <a:ext cx="17839501" cy="12341076"/>
              <a:chOff x="0" y="0"/>
              <a:chExt cx="17839499" cy="12341075"/>
            </a:xfrm>
          </p:grpSpPr>
          <p:pic>
            <p:nvPicPr>
              <p:cNvPr id="4277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38264"/>
                <a:ext cx="2926734" cy="122644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8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290181" y="139368"/>
                <a:ext cx="2807277" cy="121051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9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345"/>
              <a:stretch>
                <a:fillRect/>
              </a:stretch>
            </p:blipFill>
            <p:spPr>
              <a:xfrm>
                <a:off x="7895926" y="0"/>
                <a:ext cx="4340327" cy="123410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80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145309" y="79639"/>
                <a:ext cx="5694191" cy="122245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25" name="Group"/>
            <p:cNvGrpSpPr/>
            <p:nvPr/>
          </p:nvGrpSpPr>
          <p:grpSpPr>
            <a:xfrm>
              <a:off x="0" y="977379"/>
              <a:ext cx="1130264" cy="10574205"/>
              <a:chOff x="0" y="0"/>
              <a:chExt cx="1130263" cy="10574203"/>
            </a:xfrm>
          </p:grpSpPr>
          <p:grpSp>
            <p:nvGrpSpPr>
              <p:cNvPr id="4292" name="Group"/>
              <p:cNvGrpSpPr/>
              <p:nvPr/>
            </p:nvGrpSpPr>
            <p:grpSpPr>
              <a:xfrm>
                <a:off x="0" y="5382797"/>
                <a:ext cx="1130264" cy="2500699"/>
                <a:chOff x="0" y="0"/>
                <a:chExt cx="1130263" cy="2500698"/>
              </a:xfrm>
            </p:grpSpPr>
            <p:grpSp>
              <p:nvGrpSpPr>
                <p:cNvPr id="4286" name="Group"/>
                <p:cNvGrpSpPr/>
                <p:nvPr/>
              </p:nvGrpSpPr>
              <p:grpSpPr>
                <a:xfrm>
                  <a:off x="0" y="-1"/>
                  <a:ext cx="1130264" cy="1153682"/>
                  <a:chOff x="0" y="0"/>
                  <a:chExt cx="1130263" cy="1153680"/>
                </a:xfrm>
              </p:grpSpPr>
              <p:sp>
                <p:nvSpPr>
                  <p:cNvPr id="4282" name="Line"/>
                  <p:cNvSpPr/>
                  <p:nvPr/>
                </p:nvSpPr>
                <p:spPr>
                  <a:xfrm flipV="1">
                    <a:off x="565132" y="-1"/>
                    <a:ext cx="1" cy="1153682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285" name="Group"/>
                  <p:cNvGrpSpPr/>
                  <p:nvPr/>
                </p:nvGrpSpPr>
                <p:grpSpPr>
                  <a:xfrm>
                    <a:off x="0" y="405075"/>
                    <a:ext cx="1130264" cy="343530"/>
                    <a:chOff x="0" y="0"/>
                    <a:chExt cx="1130263" cy="343528"/>
                  </a:xfrm>
                </p:grpSpPr>
                <p:sp>
                  <p:nvSpPr>
                    <p:cNvPr id="4283" name="Rounded Rectangle"/>
                    <p:cNvSpPr/>
                    <p:nvPr/>
                  </p:nvSpPr>
                  <p:spPr>
                    <a:xfrm>
                      <a:off x="0" y="0"/>
                      <a:ext cx="1130264" cy="343529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284" name="texttt_relu.pdf" descr="texttt_relu.pd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283564" y="77908"/>
                      <a:ext cx="563135" cy="17269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  <p:grpSp>
              <p:nvGrpSpPr>
                <p:cNvPr id="4291" name="Group"/>
                <p:cNvGrpSpPr/>
                <p:nvPr/>
              </p:nvGrpSpPr>
              <p:grpSpPr>
                <a:xfrm>
                  <a:off x="3940" y="1348709"/>
                  <a:ext cx="1122381" cy="1151989"/>
                  <a:chOff x="0" y="0"/>
                  <a:chExt cx="1122379" cy="1151988"/>
                </a:xfrm>
              </p:grpSpPr>
              <p:sp>
                <p:nvSpPr>
                  <p:cNvPr id="4287" name="Line"/>
                  <p:cNvSpPr/>
                  <p:nvPr/>
                </p:nvSpPr>
                <p:spPr>
                  <a:xfrm flipV="1">
                    <a:off x="561192" y="-1"/>
                    <a:ext cx="1" cy="115199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290" name="Group"/>
                  <p:cNvGrpSpPr/>
                  <p:nvPr/>
                </p:nvGrpSpPr>
                <p:grpSpPr>
                  <a:xfrm>
                    <a:off x="0" y="405427"/>
                    <a:ext cx="1122380" cy="341134"/>
                    <a:chOff x="0" y="0"/>
                    <a:chExt cx="1122379" cy="341132"/>
                  </a:xfrm>
                </p:grpSpPr>
                <p:sp>
                  <p:nvSpPr>
                    <p:cNvPr id="4288" name="Rounded Rectangle"/>
                    <p:cNvSpPr/>
                    <p:nvPr/>
                  </p:nvSpPr>
                  <p:spPr>
                    <a:xfrm>
                      <a:off x="0" y="0"/>
                      <a:ext cx="1122380" cy="341133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289" name="texttt_linear.pdf" descr="texttt_linear.pdf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47377" y="84821"/>
                      <a:ext cx="827625" cy="17149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</p:grpSp>
          <p:grpSp>
            <p:nvGrpSpPr>
              <p:cNvPr id="4297" name="Group"/>
              <p:cNvGrpSpPr/>
              <p:nvPr/>
            </p:nvGrpSpPr>
            <p:grpSpPr>
              <a:xfrm>
                <a:off x="3941" y="1350088"/>
                <a:ext cx="1122381" cy="1151990"/>
                <a:chOff x="0" y="0"/>
                <a:chExt cx="1122379" cy="1151988"/>
              </a:xfrm>
            </p:grpSpPr>
            <p:sp>
              <p:nvSpPr>
                <p:cNvPr id="4293" name="Line"/>
                <p:cNvSpPr/>
                <p:nvPr/>
              </p:nvSpPr>
              <p:spPr>
                <a:xfrm flipV="1">
                  <a:off x="561192" y="-1"/>
                  <a:ext cx="1" cy="115199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296" name="Group"/>
                <p:cNvGrpSpPr/>
                <p:nvPr/>
              </p:nvGrpSpPr>
              <p:grpSpPr>
                <a:xfrm>
                  <a:off x="0" y="405427"/>
                  <a:ext cx="1122380" cy="341134"/>
                  <a:chOff x="0" y="0"/>
                  <a:chExt cx="1122379" cy="341132"/>
                </a:xfrm>
              </p:grpSpPr>
              <p:sp>
                <p:nvSpPr>
                  <p:cNvPr id="4294" name="Rounded Rectangle"/>
                  <p:cNvSpPr/>
                  <p:nvPr/>
                </p:nvSpPr>
                <p:spPr>
                  <a:xfrm>
                    <a:off x="0" y="0"/>
                    <a:ext cx="1122380" cy="341133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295" name="texttt_linear.pdf" descr="texttt_linear.pdf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147377" y="84821"/>
                    <a:ext cx="827625" cy="17149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302" name="Group"/>
              <p:cNvGrpSpPr/>
              <p:nvPr/>
            </p:nvGrpSpPr>
            <p:grpSpPr>
              <a:xfrm>
                <a:off x="0" y="-1"/>
                <a:ext cx="1130264" cy="1160080"/>
                <a:chOff x="0" y="0"/>
                <a:chExt cx="1130263" cy="1160078"/>
              </a:xfrm>
            </p:grpSpPr>
            <p:sp>
              <p:nvSpPr>
                <p:cNvPr id="4298" name="Line"/>
                <p:cNvSpPr/>
                <p:nvPr/>
              </p:nvSpPr>
              <p:spPr>
                <a:xfrm flipV="1">
                  <a:off x="565131" y="-1"/>
                  <a:ext cx="1" cy="116008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b="0"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grpSp>
              <p:nvGrpSpPr>
                <p:cNvPr id="4301" name="Group"/>
                <p:cNvGrpSpPr/>
                <p:nvPr/>
              </p:nvGrpSpPr>
              <p:grpSpPr>
                <a:xfrm>
                  <a:off x="0" y="408274"/>
                  <a:ext cx="1130264" cy="343530"/>
                  <a:chOff x="0" y="0"/>
                  <a:chExt cx="1130263" cy="343528"/>
                </a:xfrm>
              </p:grpSpPr>
              <p:sp>
                <p:nvSpPr>
                  <p:cNvPr id="4299" name="Rounded Rectangle"/>
                  <p:cNvSpPr/>
                  <p:nvPr/>
                </p:nvSpPr>
                <p:spPr>
                  <a:xfrm>
                    <a:off x="0" y="0"/>
                    <a:ext cx="1130264" cy="343529"/>
                  </a:xfrm>
                  <a:prstGeom prst="roundRect">
                    <a:avLst>
                      <a:gd name="adj" fmla="val 32785"/>
                    </a:avLst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pic>
                <p:nvPicPr>
                  <p:cNvPr id="4300" name="texttt_softmax.pdf" descr="texttt_softmax.pdf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80836" y="77908"/>
                    <a:ext cx="968591" cy="17269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4313" name="Group"/>
              <p:cNvGrpSpPr/>
              <p:nvPr/>
            </p:nvGrpSpPr>
            <p:grpSpPr>
              <a:xfrm>
                <a:off x="0" y="8073505"/>
                <a:ext cx="1130264" cy="2500699"/>
                <a:chOff x="0" y="0"/>
                <a:chExt cx="1130263" cy="2500698"/>
              </a:xfrm>
            </p:grpSpPr>
            <p:grpSp>
              <p:nvGrpSpPr>
                <p:cNvPr id="4307" name="Group"/>
                <p:cNvGrpSpPr/>
                <p:nvPr/>
              </p:nvGrpSpPr>
              <p:grpSpPr>
                <a:xfrm>
                  <a:off x="0" y="-1"/>
                  <a:ext cx="1130264" cy="1153682"/>
                  <a:chOff x="0" y="0"/>
                  <a:chExt cx="1130263" cy="1153680"/>
                </a:xfrm>
              </p:grpSpPr>
              <p:sp>
                <p:nvSpPr>
                  <p:cNvPr id="4303" name="Line"/>
                  <p:cNvSpPr/>
                  <p:nvPr/>
                </p:nvSpPr>
                <p:spPr>
                  <a:xfrm flipV="1">
                    <a:off x="565132" y="-1"/>
                    <a:ext cx="1" cy="1153682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306" name="Group"/>
                  <p:cNvGrpSpPr/>
                  <p:nvPr/>
                </p:nvGrpSpPr>
                <p:grpSpPr>
                  <a:xfrm>
                    <a:off x="0" y="405075"/>
                    <a:ext cx="1130264" cy="343530"/>
                    <a:chOff x="0" y="0"/>
                    <a:chExt cx="1130263" cy="343528"/>
                  </a:xfrm>
                </p:grpSpPr>
                <p:sp>
                  <p:nvSpPr>
                    <p:cNvPr id="4304" name="Rounded Rectangle"/>
                    <p:cNvSpPr/>
                    <p:nvPr/>
                  </p:nvSpPr>
                  <p:spPr>
                    <a:xfrm>
                      <a:off x="0" y="0"/>
                      <a:ext cx="1130264" cy="343529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305" name="texttt_relu.pdf" descr="texttt_relu.pd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283564" y="77908"/>
                      <a:ext cx="563135" cy="17269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  <p:grpSp>
              <p:nvGrpSpPr>
                <p:cNvPr id="4312" name="Group"/>
                <p:cNvGrpSpPr/>
                <p:nvPr/>
              </p:nvGrpSpPr>
              <p:grpSpPr>
                <a:xfrm>
                  <a:off x="3940" y="1348709"/>
                  <a:ext cx="1122381" cy="1151989"/>
                  <a:chOff x="0" y="0"/>
                  <a:chExt cx="1122379" cy="1151988"/>
                </a:xfrm>
              </p:grpSpPr>
              <p:sp>
                <p:nvSpPr>
                  <p:cNvPr id="4308" name="Line"/>
                  <p:cNvSpPr/>
                  <p:nvPr/>
                </p:nvSpPr>
                <p:spPr>
                  <a:xfrm flipV="1">
                    <a:off x="561192" y="-1"/>
                    <a:ext cx="1" cy="115199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311" name="Group"/>
                  <p:cNvGrpSpPr/>
                  <p:nvPr/>
                </p:nvGrpSpPr>
                <p:grpSpPr>
                  <a:xfrm>
                    <a:off x="0" y="405427"/>
                    <a:ext cx="1122380" cy="341134"/>
                    <a:chOff x="0" y="0"/>
                    <a:chExt cx="1122379" cy="341132"/>
                  </a:xfrm>
                </p:grpSpPr>
                <p:sp>
                  <p:nvSpPr>
                    <p:cNvPr id="4309" name="Rounded Rectangle"/>
                    <p:cNvSpPr/>
                    <p:nvPr/>
                  </p:nvSpPr>
                  <p:spPr>
                    <a:xfrm>
                      <a:off x="0" y="0"/>
                      <a:ext cx="1122380" cy="341133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310" name="texttt_linear.pdf" descr="texttt_linear.pdf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47377" y="84821"/>
                      <a:ext cx="827625" cy="17149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</p:grpSp>
          <p:grpSp>
            <p:nvGrpSpPr>
              <p:cNvPr id="4324" name="Group"/>
              <p:cNvGrpSpPr/>
              <p:nvPr/>
            </p:nvGrpSpPr>
            <p:grpSpPr>
              <a:xfrm>
                <a:off x="0" y="2692088"/>
                <a:ext cx="1130264" cy="2500699"/>
                <a:chOff x="0" y="0"/>
                <a:chExt cx="1130263" cy="2500698"/>
              </a:xfrm>
            </p:grpSpPr>
            <p:grpSp>
              <p:nvGrpSpPr>
                <p:cNvPr id="4318" name="Group"/>
                <p:cNvGrpSpPr/>
                <p:nvPr/>
              </p:nvGrpSpPr>
              <p:grpSpPr>
                <a:xfrm>
                  <a:off x="0" y="-1"/>
                  <a:ext cx="1130264" cy="1153682"/>
                  <a:chOff x="0" y="0"/>
                  <a:chExt cx="1130263" cy="1153680"/>
                </a:xfrm>
              </p:grpSpPr>
              <p:sp>
                <p:nvSpPr>
                  <p:cNvPr id="4314" name="Line"/>
                  <p:cNvSpPr/>
                  <p:nvPr/>
                </p:nvSpPr>
                <p:spPr>
                  <a:xfrm flipV="1">
                    <a:off x="565132" y="-1"/>
                    <a:ext cx="1" cy="1153682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317" name="Group"/>
                  <p:cNvGrpSpPr/>
                  <p:nvPr/>
                </p:nvGrpSpPr>
                <p:grpSpPr>
                  <a:xfrm>
                    <a:off x="0" y="405075"/>
                    <a:ext cx="1130264" cy="343530"/>
                    <a:chOff x="0" y="0"/>
                    <a:chExt cx="1130263" cy="343528"/>
                  </a:xfrm>
                </p:grpSpPr>
                <p:sp>
                  <p:nvSpPr>
                    <p:cNvPr id="4315" name="Rounded Rectangle"/>
                    <p:cNvSpPr/>
                    <p:nvPr/>
                  </p:nvSpPr>
                  <p:spPr>
                    <a:xfrm>
                      <a:off x="0" y="0"/>
                      <a:ext cx="1130264" cy="343529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316" name="texttt_relu.pdf" descr="texttt_relu.pd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283564" y="77908"/>
                      <a:ext cx="563135" cy="17269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  <p:grpSp>
              <p:nvGrpSpPr>
                <p:cNvPr id="4323" name="Group"/>
                <p:cNvGrpSpPr/>
                <p:nvPr/>
              </p:nvGrpSpPr>
              <p:grpSpPr>
                <a:xfrm>
                  <a:off x="3940" y="1348709"/>
                  <a:ext cx="1122381" cy="1151989"/>
                  <a:chOff x="0" y="0"/>
                  <a:chExt cx="1122379" cy="1151988"/>
                </a:xfrm>
              </p:grpSpPr>
              <p:sp>
                <p:nvSpPr>
                  <p:cNvPr id="4319" name="Line"/>
                  <p:cNvSpPr/>
                  <p:nvPr/>
                </p:nvSpPr>
                <p:spPr>
                  <a:xfrm flipV="1">
                    <a:off x="561192" y="-1"/>
                    <a:ext cx="1" cy="115199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b="0" sz="320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grpSp>
                <p:nvGrpSpPr>
                  <p:cNvPr id="4322" name="Group"/>
                  <p:cNvGrpSpPr/>
                  <p:nvPr/>
                </p:nvGrpSpPr>
                <p:grpSpPr>
                  <a:xfrm>
                    <a:off x="0" y="405427"/>
                    <a:ext cx="1122380" cy="341134"/>
                    <a:chOff x="0" y="0"/>
                    <a:chExt cx="1122379" cy="341132"/>
                  </a:xfrm>
                </p:grpSpPr>
                <p:sp>
                  <p:nvSpPr>
                    <p:cNvPr id="4320" name="Rounded Rectangle"/>
                    <p:cNvSpPr/>
                    <p:nvPr/>
                  </p:nvSpPr>
                  <p:spPr>
                    <a:xfrm>
                      <a:off x="0" y="0"/>
                      <a:ext cx="1122380" cy="341133"/>
                    </a:xfrm>
                    <a:prstGeom prst="roundRect">
                      <a:avLst>
                        <a:gd name="adj" fmla="val 32785"/>
                      </a:avLst>
                    </a:prstGeom>
                    <a:solidFill>
                      <a:srgbClr val="FFFFFF"/>
                    </a:solidFill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>
                        <a:defRPr b="0" sz="3200">
                          <a:solidFill>
                            <a:srgbClr val="FFFFFF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</a:p>
                  </p:txBody>
                </p:sp>
                <p:pic>
                  <p:nvPicPr>
                    <p:cNvPr id="4321" name="texttt_linear.pdf" descr="texttt_linear.pdf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147377" y="84821"/>
                      <a:ext cx="827625" cy="17149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</p:grpSp>
          </p:grpSp>
        </p:grpSp>
      </p:grpSp>
      <p:grpSp>
        <p:nvGrpSpPr>
          <p:cNvPr id="4329" name="Group"/>
          <p:cNvGrpSpPr/>
          <p:nvPr/>
        </p:nvGrpSpPr>
        <p:grpSpPr>
          <a:xfrm>
            <a:off x="4575713" y="12604762"/>
            <a:ext cx="16063108" cy="622301"/>
            <a:chOff x="0" y="0"/>
            <a:chExt cx="16063108" cy="622300"/>
          </a:xfrm>
        </p:grpSpPr>
        <p:sp>
          <p:nvSpPr>
            <p:cNvPr id="4327" name="Line"/>
            <p:cNvSpPr/>
            <p:nvPr/>
          </p:nvSpPr>
          <p:spPr>
            <a:xfrm>
              <a:off x="168698" y="323850"/>
              <a:ext cx="15894411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328" name="Training iteration"/>
            <p:cNvSpPr txBox="1"/>
            <p:nvPr/>
          </p:nvSpPr>
          <p:spPr>
            <a:xfrm>
              <a:off x="-1" y="-1"/>
              <a:ext cx="4041346" cy="622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Training iteration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" name="out.mp4" descr="out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281395" y="-3500744"/>
            <a:ext cx="20305710" cy="203057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36" name="Group"/>
          <p:cNvGrpSpPr/>
          <p:nvPr/>
        </p:nvGrpSpPr>
        <p:grpSpPr>
          <a:xfrm>
            <a:off x="15334617" y="2884101"/>
            <a:ext cx="1416559" cy="1453927"/>
            <a:chOff x="0" y="0"/>
            <a:chExt cx="1416558" cy="1453925"/>
          </a:xfrm>
        </p:grpSpPr>
        <p:sp>
          <p:nvSpPr>
            <p:cNvPr id="4332" name="Line"/>
            <p:cNvSpPr/>
            <p:nvPr/>
          </p:nvSpPr>
          <p:spPr>
            <a:xfrm flipV="1">
              <a:off x="708278" y="-1"/>
              <a:ext cx="1" cy="145392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4335" name="Group"/>
            <p:cNvGrpSpPr/>
            <p:nvPr/>
          </p:nvGrpSpPr>
          <p:grpSpPr>
            <a:xfrm>
              <a:off x="0" y="511690"/>
              <a:ext cx="1416559" cy="430545"/>
              <a:chOff x="0" y="0"/>
              <a:chExt cx="1416558" cy="430544"/>
            </a:xfrm>
          </p:grpSpPr>
          <p:sp>
            <p:nvSpPr>
              <p:cNvPr id="4333" name="Rounded Rectangle"/>
              <p:cNvSpPr/>
              <p:nvPr/>
            </p:nvSpPr>
            <p:spPr>
              <a:xfrm>
                <a:off x="0" y="0"/>
                <a:ext cx="1416559" cy="430545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34" name="texttt_softmax.pdf" descr="texttt_softmax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1312" y="97643"/>
                <a:ext cx="1213934" cy="2164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347" name="Group"/>
          <p:cNvGrpSpPr/>
          <p:nvPr/>
        </p:nvGrpSpPr>
        <p:grpSpPr>
          <a:xfrm>
            <a:off x="15329644" y="5183445"/>
            <a:ext cx="1426509" cy="2961651"/>
            <a:chOff x="0" y="0"/>
            <a:chExt cx="1426508" cy="2961649"/>
          </a:xfrm>
        </p:grpSpPr>
        <p:sp>
          <p:nvSpPr>
            <p:cNvPr id="4337" name="Line"/>
            <p:cNvSpPr/>
            <p:nvPr/>
          </p:nvSpPr>
          <p:spPr>
            <a:xfrm flipV="1">
              <a:off x="713254" y="0"/>
              <a:ext cx="1" cy="29616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4340" name="Group"/>
            <p:cNvGrpSpPr/>
            <p:nvPr/>
          </p:nvGrpSpPr>
          <p:grpSpPr>
            <a:xfrm>
              <a:off x="4973" y="511691"/>
              <a:ext cx="1416559" cy="430545"/>
              <a:chOff x="0" y="0"/>
              <a:chExt cx="1416558" cy="430544"/>
            </a:xfrm>
          </p:grpSpPr>
          <p:sp>
            <p:nvSpPr>
              <p:cNvPr id="4338" name="Rounded Rectangle"/>
              <p:cNvSpPr/>
              <p:nvPr/>
            </p:nvSpPr>
            <p:spPr>
              <a:xfrm>
                <a:off x="0" y="0"/>
                <a:ext cx="1416559" cy="430545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39" name="texttt_linear.pdf" descr="texttt_linear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86005" y="107053"/>
                <a:ext cx="1044548" cy="216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43" name="Group"/>
            <p:cNvGrpSpPr/>
            <p:nvPr/>
          </p:nvGrpSpPr>
          <p:grpSpPr>
            <a:xfrm>
              <a:off x="0" y="1264042"/>
              <a:ext cx="1426509" cy="433569"/>
              <a:chOff x="0" y="0"/>
              <a:chExt cx="1426508" cy="433568"/>
            </a:xfrm>
          </p:grpSpPr>
          <p:sp>
            <p:nvSpPr>
              <p:cNvPr id="4341" name="Rounded Rectangle"/>
              <p:cNvSpPr/>
              <p:nvPr/>
            </p:nvSpPr>
            <p:spPr>
              <a:xfrm>
                <a:off x="0" y="0"/>
                <a:ext cx="1426509" cy="433569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42" name="texttt_relu.pdf" descr="texttt_relu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57887" y="98328"/>
                <a:ext cx="710733" cy="2179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46" name="Group"/>
            <p:cNvGrpSpPr/>
            <p:nvPr/>
          </p:nvGrpSpPr>
          <p:grpSpPr>
            <a:xfrm>
              <a:off x="4973" y="2019415"/>
              <a:ext cx="1416559" cy="430545"/>
              <a:chOff x="0" y="0"/>
              <a:chExt cx="1416558" cy="430544"/>
            </a:xfrm>
          </p:grpSpPr>
          <p:sp>
            <p:nvSpPr>
              <p:cNvPr id="4344" name="Rounded Rectangle"/>
              <p:cNvSpPr/>
              <p:nvPr/>
            </p:nvSpPr>
            <p:spPr>
              <a:xfrm>
                <a:off x="0" y="0"/>
                <a:ext cx="1416559" cy="430545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45" name="texttt_linear.pdf" descr="texttt_linear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86005" y="107053"/>
                <a:ext cx="1044548" cy="216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358" name="Group"/>
          <p:cNvGrpSpPr/>
          <p:nvPr/>
        </p:nvGrpSpPr>
        <p:grpSpPr>
          <a:xfrm>
            <a:off x="15329644" y="8584115"/>
            <a:ext cx="1426509" cy="2961651"/>
            <a:chOff x="0" y="0"/>
            <a:chExt cx="1426508" cy="2961649"/>
          </a:xfrm>
        </p:grpSpPr>
        <p:sp>
          <p:nvSpPr>
            <p:cNvPr id="4348" name="Line"/>
            <p:cNvSpPr/>
            <p:nvPr/>
          </p:nvSpPr>
          <p:spPr>
            <a:xfrm flipV="1">
              <a:off x="713254" y="0"/>
              <a:ext cx="1" cy="29616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4351" name="Group"/>
            <p:cNvGrpSpPr/>
            <p:nvPr/>
          </p:nvGrpSpPr>
          <p:grpSpPr>
            <a:xfrm>
              <a:off x="4973" y="511690"/>
              <a:ext cx="1416559" cy="430545"/>
              <a:chOff x="0" y="0"/>
              <a:chExt cx="1416558" cy="430544"/>
            </a:xfrm>
          </p:grpSpPr>
          <p:sp>
            <p:nvSpPr>
              <p:cNvPr id="4349" name="Rounded Rectangle"/>
              <p:cNvSpPr/>
              <p:nvPr/>
            </p:nvSpPr>
            <p:spPr>
              <a:xfrm>
                <a:off x="0" y="0"/>
                <a:ext cx="1416559" cy="430545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50" name="texttt_linear.pdf" descr="texttt_linear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86005" y="107053"/>
                <a:ext cx="1044548" cy="216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54" name="Group"/>
            <p:cNvGrpSpPr/>
            <p:nvPr/>
          </p:nvGrpSpPr>
          <p:grpSpPr>
            <a:xfrm>
              <a:off x="0" y="1264041"/>
              <a:ext cx="1426509" cy="433569"/>
              <a:chOff x="0" y="0"/>
              <a:chExt cx="1426508" cy="433568"/>
            </a:xfrm>
          </p:grpSpPr>
          <p:sp>
            <p:nvSpPr>
              <p:cNvPr id="4352" name="Rounded Rectangle"/>
              <p:cNvSpPr/>
              <p:nvPr/>
            </p:nvSpPr>
            <p:spPr>
              <a:xfrm>
                <a:off x="0" y="0"/>
                <a:ext cx="1426509" cy="433569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53" name="texttt_relu.pdf" descr="texttt_relu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57887" y="98328"/>
                <a:ext cx="710733" cy="2179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57" name="Group"/>
            <p:cNvGrpSpPr/>
            <p:nvPr/>
          </p:nvGrpSpPr>
          <p:grpSpPr>
            <a:xfrm>
              <a:off x="4973" y="2019415"/>
              <a:ext cx="1416559" cy="430545"/>
              <a:chOff x="0" y="0"/>
              <a:chExt cx="1416558" cy="430544"/>
            </a:xfrm>
          </p:grpSpPr>
          <p:sp>
            <p:nvSpPr>
              <p:cNvPr id="4355" name="Rounded Rectangle"/>
              <p:cNvSpPr/>
              <p:nvPr/>
            </p:nvSpPr>
            <p:spPr>
              <a:xfrm>
                <a:off x="0" y="0"/>
                <a:ext cx="1416559" cy="430545"/>
              </a:xfrm>
              <a:prstGeom prst="roundRect">
                <a:avLst>
                  <a:gd name="adj" fmla="val 32785"/>
                </a:avLst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356" name="texttt_linear.pdf" descr="texttt_linear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86005" y="107053"/>
                <a:ext cx="1044548" cy="216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4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33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3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331"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1791" y="3085660"/>
            <a:ext cx="9309833" cy="6493897"/>
          </a:xfrm>
          <a:prstGeom prst="rect">
            <a:avLst/>
          </a:prstGeom>
          <a:ln w="12700">
            <a:miter lim="400000"/>
          </a:ln>
        </p:spPr>
      </p:pic>
      <p:sp>
        <p:nvSpPr>
          <p:cNvPr id="4361" name="Layer 1 representation"/>
          <p:cNvSpPr txBox="1"/>
          <p:nvPr/>
        </p:nvSpPr>
        <p:spPr>
          <a:xfrm>
            <a:off x="3785985" y="2327212"/>
            <a:ext cx="648144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Layer 1 representation</a:t>
            </a:r>
          </a:p>
        </p:txBody>
      </p:sp>
      <p:pic>
        <p:nvPicPr>
          <p:cNvPr id="436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545" b="0"/>
          <a:stretch>
            <a:fillRect/>
          </a:stretch>
        </p:blipFill>
        <p:spPr>
          <a:xfrm>
            <a:off x="665370" y="9162818"/>
            <a:ext cx="7383067" cy="40931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363" name="[DeCAF, Donahue, Jia, et al. 2013]"/>
          <p:cNvSpPr txBox="1"/>
          <p:nvPr/>
        </p:nvSpPr>
        <p:spPr>
          <a:xfrm>
            <a:off x="15646571" y="11364830"/>
            <a:ext cx="8329931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[DeCAF, Donahue, Jia, et al. 2013]</a:t>
            </a:r>
          </a:p>
        </p:txBody>
      </p:sp>
      <p:sp>
        <p:nvSpPr>
          <p:cNvPr id="4364" name="[Visualization technique : t-sne, van der Maaten &amp; Hinton, 2008]"/>
          <p:cNvSpPr txBox="1"/>
          <p:nvPr/>
        </p:nvSpPr>
        <p:spPr>
          <a:xfrm>
            <a:off x="8742036" y="12321189"/>
            <a:ext cx="15284400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[Visualization technique : t-sne, van der Maaten &amp; Hinton, 2008]</a:t>
            </a:r>
          </a:p>
        </p:txBody>
      </p:sp>
      <p:pic>
        <p:nvPicPr>
          <p:cNvPr id="436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4023" y="1236587"/>
            <a:ext cx="424716" cy="193729"/>
          </a:xfrm>
          <a:prstGeom prst="rect">
            <a:avLst/>
          </a:prstGeom>
        </p:spPr>
      </p:pic>
      <p:pic>
        <p:nvPicPr>
          <p:cNvPr id="4367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8419" t="0" r="4416" b="0"/>
          <a:stretch>
            <a:fillRect/>
          </a:stretch>
        </p:blipFill>
        <p:spPr>
          <a:xfrm>
            <a:off x="4676174" y="648630"/>
            <a:ext cx="1355726" cy="137965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4368" name="Rectangle"/>
          <p:cNvSpPr/>
          <p:nvPr/>
        </p:nvSpPr>
        <p:spPr>
          <a:xfrm>
            <a:off x="6546700" y="435551"/>
            <a:ext cx="197024" cy="1805872"/>
          </a:xfrm>
          <a:prstGeom prst="rect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369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70042" y="1236587"/>
            <a:ext cx="289443" cy="193729"/>
          </a:xfrm>
          <a:prstGeom prst="rect">
            <a:avLst/>
          </a:prstGeom>
        </p:spPr>
      </p:pic>
      <p:sp>
        <p:nvSpPr>
          <p:cNvPr id="4371" name="Rectangle"/>
          <p:cNvSpPr/>
          <p:nvPr/>
        </p:nvSpPr>
        <p:spPr>
          <a:xfrm>
            <a:off x="7058644" y="430564"/>
            <a:ext cx="197024" cy="180587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37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62584" y="1231600"/>
            <a:ext cx="289443" cy="193729"/>
          </a:xfrm>
          <a:prstGeom prst="rect">
            <a:avLst/>
          </a:prstGeom>
        </p:spPr>
      </p:pic>
      <p:sp>
        <p:nvSpPr>
          <p:cNvPr id="4374" name="Rectangle"/>
          <p:cNvSpPr/>
          <p:nvPr/>
        </p:nvSpPr>
        <p:spPr>
          <a:xfrm>
            <a:off x="7577054" y="425577"/>
            <a:ext cx="197024" cy="180587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37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93928" y="1226612"/>
            <a:ext cx="289443" cy="193730"/>
          </a:xfrm>
          <a:prstGeom prst="rect">
            <a:avLst/>
          </a:prstGeom>
        </p:spPr>
      </p:pic>
      <p:sp>
        <p:nvSpPr>
          <p:cNvPr id="4377" name="Rectangle"/>
          <p:cNvSpPr/>
          <p:nvPr/>
        </p:nvSpPr>
        <p:spPr>
          <a:xfrm>
            <a:off x="8098243" y="425577"/>
            <a:ext cx="197024" cy="180587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37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15118" y="1226612"/>
            <a:ext cx="289443" cy="193730"/>
          </a:xfrm>
          <a:prstGeom prst="rect">
            <a:avLst/>
          </a:prstGeom>
        </p:spPr>
      </p:pic>
      <p:sp>
        <p:nvSpPr>
          <p:cNvPr id="4380" name="Rectangle"/>
          <p:cNvSpPr/>
          <p:nvPr/>
        </p:nvSpPr>
        <p:spPr>
          <a:xfrm>
            <a:off x="8636055" y="425577"/>
            <a:ext cx="197025" cy="180587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38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65864" y="1226612"/>
            <a:ext cx="289442" cy="193730"/>
          </a:xfrm>
          <a:prstGeom prst="rect">
            <a:avLst/>
          </a:prstGeom>
        </p:spPr>
      </p:pic>
      <p:sp>
        <p:nvSpPr>
          <p:cNvPr id="4383" name="Rectangle"/>
          <p:cNvSpPr/>
          <p:nvPr/>
        </p:nvSpPr>
        <p:spPr>
          <a:xfrm>
            <a:off x="9173867" y="425577"/>
            <a:ext cx="197024" cy="180587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4407" name="Group"/>
          <p:cNvGrpSpPr/>
          <p:nvPr/>
        </p:nvGrpSpPr>
        <p:grpSpPr>
          <a:xfrm>
            <a:off x="11835712" y="415554"/>
            <a:ext cx="9859047" cy="9661777"/>
            <a:chOff x="0" y="0"/>
            <a:chExt cx="9859046" cy="9661775"/>
          </a:xfrm>
        </p:grpSpPr>
        <p:grpSp>
          <p:nvGrpSpPr>
            <p:cNvPr id="4387" name="Group"/>
            <p:cNvGrpSpPr/>
            <p:nvPr/>
          </p:nvGrpSpPr>
          <p:grpSpPr>
            <a:xfrm>
              <a:off x="-1" y="2414894"/>
              <a:ext cx="9859048" cy="7246882"/>
              <a:chOff x="0" y="503237"/>
              <a:chExt cx="9859046" cy="7246880"/>
            </a:xfrm>
          </p:grpSpPr>
          <p:pic>
            <p:nvPicPr>
              <p:cNvPr id="4384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849873" y="869755"/>
                <a:ext cx="8009174" cy="68803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85" name="Layer 6 representation"/>
              <p:cNvSpPr/>
              <p:nvPr/>
            </p:nvSpPr>
            <p:spPr>
              <a:xfrm>
                <a:off x="6120179" y="50323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b="0" sz="500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/>
                <a:r>
                  <a:t>Layer 6 representation</a:t>
                </a:r>
              </a:p>
            </p:txBody>
          </p:sp>
          <p:sp>
            <p:nvSpPr>
              <p:cNvPr id="4386" name="Line"/>
              <p:cNvSpPr/>
              <p:nvPr/>
            </p:nvSpPr>
            <p:spPr>
              <a:xfrm flipV="1">
                <a:off x="-1" y="4560363"/>
                <a:ext cx="1270001" cy="1"/>
              </a:xfrm>
              <a:prstGeom prst="line">
                <a:avLst/>
              </a:prstGeom>
              <a:noFill/>
              <a:ln w="1016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4388" name="Line Line" descr="Line 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55148" y="811009"/>
              <a:ext cx="424715" cy="193729"/>
            </a:xfrm>
            <a:prstGeom prst="rect">
              <a:avLst/>
            </a:prstGeom>
            <a:effectLst/>
          </p:spPr>
        </p:pic>
        <p:pic>
          <p:nvPicPr>
            <p:cNvPr id="439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8419" t="0" r="4416" b="0"/>
            <a:stretch>
              <a:fillRect/>
            </a:stretch>
          </p:blipFill>
          <p:spPr>
            <a:xfrm>
              <a:off x="3647299" y="223053"/>
              <a:ext cx="1355725" cy="1379651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4391" name="Rectangle"/>
            <p:cNvSpPr/>
            <p:nvPr/>
          </p:nvSpPr>
          <p:spPr>
            <a:xfrm>
              <a:off x="5517825" y="9974"/>
              <a:ext cx="197024" cy="180587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392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41166" y="811009"/>
              <a:ext cx="289443" cy="193729"/>
            </a:xfrm>
            <a:prstGeom prst="rect">
              <a:avLst/>
            </a:prstGeom>
            <a:effectLst/>
          </p:spPr>
        </p:pic>
        <p:sp>
          <p:nvSpPr>
            <p:cNvPr id="4394" name="Rectangle"/>
            <p:cNvSpPr/>
            <p:nvPr/>
          </p:nvSpPr>
          <p:spPr>
            <a:xfrm>
              <a:off x="6029769" y="4987"/>
              <a:ext cx="197024" cy="180587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395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233708" y="806022"/>
              <a:ext cx="289443" cy="193729"/>
            </a:xfrm>
            <a:prstGeom prst="rect">
              <a:avLst/>
            </a:prstGeom>
            <a:effectLst/>
          </p:spPr>
        </p:pic>
        <p:sp>
          <p:nvSpPr>
            <p:cNvPr id="4397" name="Rectangle"/>
            <p:cNvSpPr/>
            <p:nvPr/>
          </p:nvSpPr>
          <p:spPr>
            <a:xfrm>
              <a:off x="6548179" y="0"/>
              <a:ext cx="197024" cy="180587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398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65052" y="801035"/>
              <a:ext cx="289443" cy="193729"/>
            </a:xfrm>
            <a:prstGeom prst="rect">
              <a:avLst/>
            </a:prstGeom>
            <a:effectLst/>
          </p:spPr>
        </p:pic>
        <p:sp>
          <p:nvSpPr>
            <p:cNvPr id="4400" name="Rectangle"/>
            <p:cNvSpPr/>
            <p:nvPr/>
          </p:nvSpPr>
          <p:spPr>
            <a:xfrm>
              <a:off x="7069367" y="0"/>
              <a:ext cx="197025" cy="180587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401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286242" y="801035"/>
              <a:ext cx="289443" cy="193729"/>
            </a:xfrm>
            <a:prstGeom prst="rect">
              <a:avLst/>
            </a:prstGeom>
            <a:effectLst/>
          </p:spPr>
        </p:pic>
        <p:sp>
          <p:nvSpPr>
            <p:cNvPr id="4403" name="Rectangle"/>
            <p:cNvSpPr/>
            <p:nvPr/>
          </p:nvSpPr>
          <p:spPr>
            <a:xfrm>
              <a:off x="7607179" y="0"/>
              <a:ext cx="197025" cy="1805871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404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836989" y="801035"/>
              <a:ext cx="289442" cy="193729"/>
            </a:xfrm>
            <a:prstGeom prst="rect">
              <a:avLst/>
            </a:prstGeom>
            <a:effectLst/>
          </p:spPr>
        </p:pic>
        <p:sp>
          <p:nvSpPr>
            <p:cNvPr id="4406" name="Rectangle"/>
            <p:cNvSpPr/>
            <p:nvPr/>
          </p:nvSpPr>
          <p:spPr>
            <a:xfrm>
              <a:off x="8144991" y="0"/>
              <a:ext cx="197025" cy="1805871"/>
            </a:xfrm>
            <a:prstGeom prst="rect">
              <a:avLst/>
            </a:pr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07" grpId="2"/>
      <p:bldP build="whole" bldLvl="1" animBg="1" rev="0" advAuto="0" spid="4362" grpId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7. Introduction to Deep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7. Introduction to Deep Learning</a:t>
            </a:r>
          </a:p>
        </p:txBody>
      </p:sp>
      <p:sp>
        <p:nvSpPr>
          <p:cNvPr id="4410" name="Brief history…"/>
          <p:cNvSpPr txBox="1"/>
          <p:nvPr>
            <p:ph type="body" idx="1"/>
          </p:nvPr>
        </p:nvSpPr>
        <p:spPr>
          <a:xfrm>
            <a:off x="1705225" y="2607493"/>
            <a:ext cx="20973550" cy="10279014"/>
          </a:xfrm>
          <a:prstGeom prst="rect">
            <a:avLst/>
          </a:prstGeom>
        </p:spPr>
        <p:txBody>
          <a:bodyPr/>
          <a:lstStyle/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Brief history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Basic formulation </a:t>
            </a:r>
            <a:r>
              <a:rPr sz="4200">
                <a:latin typeface="Avenir Book Oblique"/>
                <a:ea typeface="Avenir Book Oblique"/>
                <a:cs typeface="Avenir Book Oblique"/>
                <a:sym typeface="Avenir Book Oblique"/>
              </a:rPr>
              <a:t>(hierarchical processing)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Optimization via gradient descent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Layer types </a:t>
            </a:r>
            <a:r>
              <a:rPr sz="4200">
                <a:latin typeface="Avenir Book Oblique"/>
                <a:ea typeface="Avenir Book Oblique"/>
                <a:cs typeface="Avenir Book Oblique"/>
                <a:sym typeface="Avenir Book Oblique"/>
              </a:rPr>
              <a:t>(Linear, Pointwise non-linearity)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Everything is a tensor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Deep nets as data transformers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287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285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286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90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288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289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292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  <p:sp>
        <p:nvSpPr>
          <p:cNvPr id="293" name="Rectangle 5"/>
          <p:cNvSpPr txBox="1"/>
          <p:nvPr/>
        </p:nvSpPr>
        <p:spPr>
          <a:xfrm>
            <a:off x="5527005" y="8497978"/>
            <a:ext cx="4684943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Minsky and Papert,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1972</a:t>
            </a:r>
          </a:p>
        </p:txBody>
      </p:sp>
      <p:pic>
        <p:nvPicPr>
          <p:cNvPr id="29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70040" b="0"/>
          <a:stretch>
            <a:fillRect/>
          </a:stretch>
        </p:blipFill>
        <p:spPr>
          <a:xfrm>
            <a:off x="4728634" y="4932756"/>
            <a:ext cx="4298339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Rectangle 6"/>
          <p:cNvSpPr txBox="1"/>
          <p:nvPr/>
        </p:nvSpPr>
        <p:spPr>
          <a:xfrm>
            <a:off x="8892934" y="3342867"/>
            <a:ext cx="2755635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PDP book,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1986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 1"/>
          <p:cNvSpPr txBox="1"/>
          <p:nvPr>
            <p:ph type="title"/>
          </p:nvPr>
        </p:nvSpPr>
        <p:spPr>
          <a:xfrm>
            <a:off x="3962400" y="32293"/>
            <a:ext cx="16459200" cy="3016251"/>
          </a:xfrm>
          <a:prstGeom prst="rect">
            <a:avLst/>
          </a:prstGeom>
        </p:spPr>
        <p:txBody>
          <a:bodyPr/>
          <a:lstStyle>
            <a:lvl1pPr>
              <a:defRPr sz="7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LeCun conv nets, 1998</a:t>
            </a:r>
          </a:p>
        </p:txBody>
      </p:sp>
      <p:sp>
        <p:nvSpPr>
          <p:cNvPr id="298" name="Rectangle 3"/>
          <p:cNvSpPr txBox="1"/>
          <p:nvPr/>
        </p:nvSpPr>
        <p:spPr>
          <a:xfrm>
            <a:off x="5384800" y="11938000"/>
            <a:ext cx="11894072" cy="90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 invalidUrl="" action="" tgtFrame="" tooltip="" history="1" highlightClick="0" endSnd="0"/>
              </a:rPr>
              <a:t>http://yann.lecun.com/exdb/lenet/index.html</a:t>
            </a:r>
          </a:p>
        </p:txBody>
      </p:sp>
      <p:pic>
        <p:nvPicPr>
          <p:cNvPr id="29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6694" y="2613167"/>
            <a:ext cx="20790612" cy="796482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Rectangle 5"/>
          <p:cNvSpPr txBox="1"/>
          <p:nvPr/>
        </p:nvSpPr>
        <p:spPr>
          <a:xfrm>
            <a:off x="5334000" y="11176000"/>
            <a:ext cx="2298968" cy="90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Demos: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Rectangle 2"/>
          <p:cNvSpPr txBox="1"/>
          <p:nvPr>
            <p:ph type="sldNum" sz="quarter" idx="4294967295"/>
          </p:nvPr>
        </p:nvSpPr>
        <p:spPr>
          <a:xfrm>
            <a:off x="17973676" y="12490450"/>
            <a:ext cx="453083" cy="5979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/>
          <a:lstStyle>
            <a:lvl1pPr algn="l" defTabSz="1168400"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0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-787400"/>
            <a:ext cx="18288000" cy="1427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3733" y="426065"/>
            <a:ext cx="9982201" cy="11963401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Rectangle 3"/>
          <p:cNvSpPr txBox="1"/>
          <p:nvPr/>
        </p:nvSpPr>
        <p:spPr>
          <a:xfrm>
            <a:off x="4129547" y="12650837"/>
            <a:ext cx="7923735" cy="71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>
            <a:lvl1pPr indent="39687" algn="l" defTabSz="1828800">
              <a:defRPr b="0" sz="3600"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http://pub.clement.farabet.net/ecvw09.pdf</a:t>
            </a:r>
          </a:p>
        </p:txBody>
      </p:sp>
      <p:sp>
        <p:nvSpPr>
          <p:cNvPr id="308" name="Rectangle 6"/>
          <p:cNvSpPr txBox="1"/>
          <p:nvPr/>
        </p:nvSpPr>
        <p:spPr>
          <a:xfrm>
            <a:off x="15519400" y="1752600"/>
            <a:ext cx="5816600" cy="6268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spcBef>
                <a:spcPts val="8000"/>
              </a:spcBef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Neural networks to recognize handwritten digits? 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yes</a:t>
            </a:r>
          </a:p>
          <a:p>
            <a:pPr indent="39687" algn="l" defTabSz="1828800">
              <a:spcBef>
                <a:spcPts val="8000"/>
              </a:spcBef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Neural networks for tougher problems? 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not really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 1"/>
          <p:cNvSpPr txBox="1"/>
          <p:nvPr>
            <p:ph type="title"/>
          </p:nvPr>
        </p:nvSpPr>
        <p:spPr>
          <a:xfrm>
            <a:off x="2747019" y="-552450"/>
            <a:ext cx="18889962" cy="301625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Neural Information Processing Systems 2000</a:t>
            </a:r>
          </a:p>
        </p:txBody>
      </p:sp>
      <p:sp>
        <p:nvSpPr>
          <p:cNvPr id="311" name="Rectangle 2"/>
          <p:cNvSpPr txBox="1"/>
          <p:nvPr>
            <p:ph type="body" idx="1"/>
          </p:nvPr>
        </p:nvSpPr>
        <p:spPr>
          <a:xfrm>
            <a:off x="2446434" y="2281043"/>
            <a:ext cx="19491132" cy="10515601"/>
          </a:xfrm>
          <a:prstGeom prst="rect">
            <a:avLst/>
          </a:prstGeom>
        </p:spPr>
        <p:txBody>
          <a:bodyPr/>
          <a:lstStyle/>
          <a:p>
            <a:pPr marL="1150937" indent="-654050">
              <a:spcBef>
                <a:spcPts val="4000"/>
              </a:spcBef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Neural Information Processing Systems, is the premier conference on machine learning.  Evolved from an interdisciplinary conference to a machine learning conference.</a:t>
            </a:r>
          </a:p>
          <a:p>
            <a:pPr marL="1150937" indent="-654050">
              <a:spcBef>
                <a:spcPts val="4000"/>
              </a:spcBef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For the 2000 conference: </a:t>
            </a:r>
          </a:p>
          <a:p>
            <a:pPr lvl="1" marL="1487487" indent="-533400">
              <a:spcBef>
                <a:spcPts val="4000"/>
              </a:spcBef>
              <a:buChar char="–"/>
              <a:defRPr sz="5600" u="sng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title words predictive of paper acceptance</a:t>
            </a:r>
            <a:r>
              <a:rPr u="none"/>
              <a:t>:  “Belief Propagation” and “Gaussian”.</a:t>
            </a:r>
            <a:endParaRPr u="none"/>
          </a:p>
          <a:p>
            <a:pPr lvl="1" marL="1487487" indent="-533400">
              <a:spcBef>
                <a:spcPts val="4000"/>
              </a:spcBef>
              <a:buChar char="–"/>
              <a:defRPr sz="5600" u="sng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title words predictive of paper rejection</a:t>
            </a:r>
            <a:r>
              <a:rPr u="none"/>
              <a:t>:  “Neural” and “Network”.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315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313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314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18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316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317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20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  <p:sp>
        <p:nvSpPr>
          <p:cNvPr id="321" name="Rectangle 5"/>
          <p:cNvSpPr txBox="1"/>
          <p:nvPr/>
        </p:nvSpPr>
        <p:spPr>
          <a:xfrm>
            <a:off x="5527005" y="8497978"/>
            <a:ext cx="4684943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Minsky and Papert,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1972</a:t>
            </a:r>
          </a:p>
        </p:txBody>
      </p:sp>
      <p:sp>
        <p:nvSpPr>
          <p:cNvPr id="322" name="Rectangle 6"/>
          <p:cNvSpPr txBox="1"/>
          <p:nvPr/>
        </p:nvSpPr>
        <p:spPr>
          <a:xfrm>
            <a:off x="8892934" y="3342867"/>
            <a:ext cx="2755635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PDP book,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1986</a:t>
            </a:r>
          </a:p>
        </p:txBody>
      </p:sp>
      <p:pic>
        <p:nvPicPr>
          <p:cNvPr id="32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57567" b="0"/>
          <a:stretch>
            <a:fillRect/>
          </a:stretch>
        </p:blipFill>
        <p:spPr>
          <a:xfrm>
            <a:off x="4753416" y="4932756"/>
            <a:ext cx="6087809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Rectangle 7"/>
          <p:cNvSpPr txBox="1"/>
          <p:nvPr/>
        </p:nvSpPr>
        <p:spPr>
          <a:xfrm>
            <a:off x="10947533" y="8497978"/>
            <a:ext cx="2340649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AI winter,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2000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729" y="3755898"/>
            <a:ext cx="22544542" cy="7396425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Rectangle 7"/>
          <p:cNvSpPr txBox="1"/>
          <p:nvPr/>
        </p:nvSpPr>
        <p:spPr>
          <a:xfrm>
            <a:off x="3962400" y="409770"/>
            <a:ext cx="16459200" cy="110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>
            <a:lvl1pPr indent="39687" defTabSz="1828800">
              <a:defRPr b="0" sz="6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Krizhevsky, Sutskever, and Hinton, NeurIPS 2012</a:t>
            </a:r>
          </a:p>
        </p:txBody>
      </p:sp>
      <p:sp>
        <p:nvSpPr>
          <p:cNvPr id="328" name="“Alexnet”"/>
          <p:cNvSpPr txBox="1"/>
          <p:nvPr/>
        </p:nvSpPr>
        <p:spPr>
          <a:xfrm>
            <a:off x="10605801" y="1858997"/>
            <a:ext cx="3172398" cy="1047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indent="39687" defTabSz="1828800">
              <a:defRPr b="0" sz="6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“Alexnet”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511276"/>
            <a:ext cx="18288000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3" name="Group 2"/>
          <p:cNvGrpSpPr/>
          <p:nvPr/>
        </p:nvGrpSpPr>
        <p:grpSpPr>
          <a:xfrm>
            <a:off x="3200400" y="88900"/>
            <a:ext cx="3860800" cy="520700"/>
            <a:chOff x="0" y="0"/>
            <a:chExt cx="3860800" cy="520700"/>
          </a:xfrm>
        </p:grpSpPr>
        <p:sp>
          <p:nvSpPr>
            <p:cNvPr id="331" name="Rectangle 3"/>
            <p:cNvSpPr/>
            <p:nvPr/>
          </p:nvSpPr>
          <p:spPr>
            <a:xfrm>
              <a:off x="0" y="12700"/>
              <a:ext cx="3860800" cy="508000"/>
            </a:xfrm>
            <a:prstGeom prst="rect">
              <a:avLst/>
            </a:prstGeom>
            <a:solidFill>
              <a:srgbClr val="D9CAFE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4800">
                  <a:solidFill>
                    <a:srgbClr val="FFFFFF"/>
                  </a:solidFill>
                  <a:effectLst>
                    <a:outerShdw sx="100000" sy="100000" kx="0" ky="0" algn="b" rotWithShape="0" blurRad="38100" dist="38100" dir="270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32" name="Rectangle 4"/>
            <p:cNvSpPr txBox="1"/>
            <p:nvPr/>
          </p:nvSpPr>
          <p:spPr>
            <a:xfrm>
              <a:off x="99208" y="0"/>
              <a:ext cx="3657602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ctr">
              <a:spAutoFit/>
            </a:bodyPr>
            <a:lstStyle>
              <a:lvl1pPr algn="l" defTabSz="1828800">
                <a:defRPr b="0" sz="1800">
                  <a:solidFill>
                    <a:srgbClr val="E32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Slide from Rob Fergus, NYU</a:t>
              </a:r>
            </a:p>
          </p:txBody>
        </p:sp>
      </p:grpSp>
      <p:sp>
        <p:nvSpPr>
          <p:cNvPr id="334" name="Rectangle 2"/>
          <p:cNvSpPr/>
          <p:nvPr/>
        </p:nvSpPr>
        <p:spPr>
          <a:xfrm>
            <a:off x="7924800" y="9910915"/>
            <a:ext cx="884905" cy="3008673"/>
          </a:xfrm>
          <a:prstGeom prst="rect">
            <a:avLst/>
          </a:prstGeom>
          <a:solidFill>
            <a:srgbClr val="C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24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7. Introduction to Deep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7. Introduction to Deep Learning</a:t>
            </a:r>
          </a:p>
        </p:txBody>
      </p:sp>
      <p:sp>
        <p:nvSpPr>
          <p:cNvPr id="218" name="Brief history…"/>
          <p:cNvSpPr txBox="1"/>
          <p:nvPr>
            <p:ph type="body" idx="1"/>
          </p:nvPr>
        </p:nvSpPr>
        <p:spPr>
          <a:xfrm>
            <a:off x="1705225" y="2607493"/>
            <a:ext cx="20973550" cy="10279014"/>
          </a:xfrm>
          <a:prstGeom prst="rect">
            <a:avLst/>
          </a:prstGeom>
        </p:spPr>
        <p:txBody>
          <a:bodyPr/>
          <a:lstStyle/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Brief history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Basic formulation </a:t>
            </a:r>
            <a:r>
              <a:rPr sz="4200">
                <a:latin typeface="Avenir Book Oblique"/>
                <a:ea typeface="Avenir Book Oblique"/>
                <a:cs typeface="Avenir Book Oblique"/>
                <a:sym typeface="Avenir Book Oblique"/>
              </a:rPr>
              <a:t>(hierarchical processing)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Optimization via gradient descent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Layer types </a:t>
            </a:r>
            <a:r>
              <a:rPr sz="4200">
                <a:latin typeface="Avenir Book Oblique"/>
                <a:ea typeface="Avenir Book Oblique"/>
                <a:cs typeface="Avenir Book Oblique"/>
                <a:sym typeface="Avenir Book Oblique"/>
              </a:rPr>
              <a:t>(Linear, Pointwise non-linearity)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Everything is a tensor</a:t>
            </a:r>
          </a:p>
          <a:p>
            <a:pPr>
              <a:buSzPct val="10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Deep nets as data transformers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ctangle 1"/>
          <p:cNvSpPr txBox="1"/>
          <p:nvPr>
            <p:ph type="title"/>
          </p:nvPr>
        </p:nvSpPr>
        <p:spPr>
          <a:xfrm>
            <a:off x="3962400" y="-1085850"/>
            <a:ext cx="16459200" cy="3016250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Krizhevsky, Sutskever, and Hinton, NeurIPS 2012</a:t>
            </a:r>
          </a:p>
        </p:txBody>
      </p:sp>
      <p:pic>
        <p:nvPicPr>
          <p:cNvPr id="33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52613" y="915639"/>
            <a:ext cx="15078774" cy="12358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341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339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340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44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342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343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46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  <p:sp>
        <p:nvSpPr>
          <p:cNvPr id="347" name="Rectangle 5"/>
          <p:cNvSpPr txBox="1"/>
          <p:nvPr/>
        </p:nvSpPr>
        <p:spPr>
          <a:xfrm>
            <a:off x="5527005" y="8497978"/>
            <a:ext cx="4684943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Minsky and Papert,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1972</a:t>
            </a:r>
          </a:p>
        </p:txBody>
      </p:sp>
      <p:sp>
        <p:nvSpPr>
          <p:cNvPr id="348" name="Rectangle 6"/>
          <p:cNvSpPr txBox="1"/>
          <p:nvPr/>
        </p:nvSpPr>
        <p:spPr>
          <a:xfrm>
            <a:off x="8892934" y="3342867"/>
            <a:ext cx="2755635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PDP book,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1986</a:t>
            </a:r>
          </a:p>
        </p:txBody>
      </p:sp>
      <p:sp>
        <p:nvSpPr>
          <p:cNvPr id="349" name="Rectangle 7"/>
          <p:cNvSpPr txBox="1"/>
          <p:nvPr/>
        </p:nvSpPr>
        <p:spPr>
          <a:xfrm>
            <a:off x="10947533" y="8497978"/>
            <a:ext cx="2340649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AI winter,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2000</a:t>
            </a:r>
          </a:p>
        </p:txBody>
      </p:sp>
      <p:pic>
        <p:nvPicPr>
          <p:cNvPr id="35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44957" b="0"/>
          <a:stretch>
            <a:fillRect/>
          </a:stretch>
        </p:blipFill>
        <p:spPr>
          <a:xfrm>
            <a:off x="4827758" y="4883195"/>
            <a:ext cx="7896945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Rectangle 8"/>
          <p:cNvSpPr txBox="1"/>
          <p:nvPr/>
        </p:nvSpPr>
        <p:spPr>
          <a:xfrm>
            <a:off x="12165739" y="2714423"/>
            <a:ext cx="3657601" cy="2130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Krizhevsky, Sutskever,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Hinton, 2012</a:t>
            </a:r>
          </a:p>
        </p:txBody>
      </p:sp>
      <p:grpSp>
        <p:nvGrpSpPr>
          <p:cNvPr id="354" name="Group"/>
          <p:cNvGrpSpPr/>
          <p:nvPr/>
        </p:nvGrpSpPr>
        <p:grpSpPr>
          <a:xfrm>
            <a:off x="5548925" y="897859"/>
            <a:ext cx="3302001" cy="1054101"/>
            <a:chOff x="0" y="0"/>
            <a:chExt cx="3302000" cy="1054100"/>
          </a:xfrm>
        </p:grpSpPr>
        <p:sp>
          <p:nvSpPr>
            <p:cNvPr id="352" name="Line 16"/>
            <p:cNvSpPr/>
            <p:nvPr/>
          </p:nvSpPr>
          <p:spPr>
            <a:xfrm>
              <a:off x="0" y="1054100"/>
              <a:ext cx="3302000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Rectangle 17"/>
            <p:cNvSpPr txBox="1"/>
            <p:nvPr/>
          </p:nvSpPr>
          <p:spPr>
            <a:xfrm>
              <a:off x="399408" y="0"/>
              <a:ext cx="2503184" cy="909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  <p:grpSp>
        <p:nvGrpSpPr>
          <p:cNvPr id="357" name="Group"/>
          <p:cNvGrpSpPr/>
          <p:nvPr/>
        </p:nvGrpSpPr>
        <p:grpSpPr>
          <a:xfrm>
            <a:off x="9389901" y="897858"/>
            <a:ext cx="3302001" cy="1054102"/>
            <a:chOff x="0" y="0"/>
            <a:chExt cx="3302000" cy="1054100"/>
          </a:xfrm>
        </p:grpSpPr>
        <p:sp>
          <p:nvSpPr>
            <p:cNvPr id="355" name="Line 16"/>
            <p:cNvSpPr/>
            <p:nvPr/>
          </p:nvSpPr>
          <p:spPr>
            <a:xfrm>
              <a:off x="0" y="1054100"/>
              <a:ext cx="3302000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6" name="Rectangle 17"/>
            <p:cNvSpPr txBox="1"/>
            <p:nvPr/>
          </p:nvSpPr>
          <p:spPr>
            <a:xfrm>
              <a:off x="399408" y="0"/>
              <a:ext cx="2503184" cy="909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roup 9"/>
          <p:cNvGrpSpPr/>
          <p:nvPr/>
        </p:nvGrpSpPr>
        <p:grpSpPr>
          <a:xfrm>
            <a:off x="12594866" y="-966965"/>
            <a:ext cx="2270763" cy="6125745"/>
            <a:chOff x="0" y="0"/>
            <a:chExt cx="2270762" cy="6125744"/>
          </a:xfrm>
        </p:grpSpPr>
        <p:pic>
          <p:nvPicPr>
            <p:cNvPr id="359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8858" t="0" r="71422" b="0"/>
            <a:stretch>
              <a:fillRect/>
            </a:stretch>
          </p:blipFill>
          <p:spPr>
            <a:xfrm>
              <a:off x="-1" y="2487808"/>
              <a:ext cx="1394463" cy="36379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0239" t="0" r="71422" b="0"/>
            <a:stretch>
              <a:fillRect/>
            </a:stretch>
          </p:blipFill>
          <p:spPr>
            <a:xfrm>
              <a:off x="1074421" y="-1"/>
              <a:ext cx="1196341" cy="36379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2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rcRect l="5262" t="0" r="69562" b="0"/>
          <a:stretch>
            <a:fillRect/>
          </a:stretch>
        </p:blipFill>
        <p:spPr>
          <a:xfrm>
            <a:off x="12686307" y="4888883"/>
            <a:ext cx="3611879" cy="36379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365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363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364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68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366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367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70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  <p:sp>
        <p:nvSpPr>
          <p:cNvPr id="371" name="Rectangle 5"/>
          <p:cNvSpPr txBox="1"/>
          <p:nvPr/>
        </p:nvSpPr>
        <p:spPr>
          <a:xfrm>
            <a:off x="5527005" y="8497978"/>
            <a:ext cx="4684943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Minsky and Papert,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1972</a:t>
            </a:r>
          </a:p>
        </p:txBody>
      </p:sp>
      <p:sp>
        <p:nvSpPr>
          <p:cNvPr id="372" name="Rectangle 6"/>
          <p:cNvSpPr txBox="1"/>
          <p:nvPr/>
        </p:nvSpPr>
        <p:spPr>
          <a:xfrm>
            <a:off x="8892934" y="3342867"/>
            <a:ext cx="2755635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PDP book,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1986</a:t>
            </a:r>
          </a:p>
        </p:txBody>
      </p:sp>
      <p:sp>
        <p:nvSpPr>
          <p:cNvPr id="373" name="Rectangle 7"/>
          <p:cNvSpPr txBox="1"/>
          <p:nvPr/>
        </p:nvSpPr>
        <p:spPr>
          <a:xfrm>
            <a:off x="10947533" y="8497978"/>
            <a:ext cx="2340649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AI winter,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2000</a:t>
            </a:r>
          </a:p>
        </p:txBody>
      </p:sp>
      <p:pic>
        <p:nvPicPr>
          <p:cNvPr id="374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rcRect l="0" t="0" r="44957" b="0"/>
          <a:stretch>
            <a:fillRect/>
          </a:stretch>
        </p:blipFill>
        <p:spPr>
          <a:xfrm>
            <a:off x="4827758" y="4883195"/>
            <a:ext cx="7896945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Rectangle 8"/>
          <p:cNvSpPr txBox="1"/>
          <p:nvPr/>
        </p:nvSpPr>
        <p:spPr>
          <a:xfrm>
            <a:off x="12165739" y="2714423"/>
            <a:ext cx="3657601" cy="2130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Krizhevsky, Sutskever,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Hinton, 2012</a:t>
            </a:r>
          </a:p>
        </p:txBody>
      </p:sp>
      <p:grpSp>
        <p:nvGrpSpPr>
          <p:cNvPr id="378" name="Group"/>
          <p:cNvGrpSpPr/>
          <p:nvPr/>
        </p:nvGrpSpPr>
        <p:grpSpPr>
          <a:xfrm>
            <a:off x="5672828" y="10165761"/>
            <a:ext cx="3302001" cy="1054101"/>
            <a:chOff x="0" y="0"/>
            <a:chExt cx="3302000" cy="1054100"/>
          </a:xfrm>
        </p:grpSpPr>
        <p:sp>
          <p:nvSpPr>
            <p:cNvPr id="376" name="Line 16"/>
            <p:cNvSpPr/>
            <p:nvPr/>
          </p:nvSpPr>
          <p:spPr>
            <a:xfrm>
              <a:off x="0" y="1054100"/>
              <a:ext cx="3302000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7" name="Rectangle 17"/>
            <p:cNvSpPr txBox="1"/>
            <p:nvPr/>
          </p:nvSpPr>
          <p:spPr>
            <a:xfrm>
              <a:off x="399408" y="0"/>
              <a:ext cx="2503184" cy="909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  <p:grpSp>
        <p:nvGrpSpPr>
          <p:cNvPr id="381" name="Group"/>
          <p:cNvGrpSpPr/>
          <p:nvPr/>
        </p:nvGrpSpPr>
        <p:grpSpPr>
          <a:xfrm>
            <a:off x="9513803" y="10165761"/>
            <a:ext cx="3302001" cy="1054101"/>
            <a:chOff x="0" y="0"/>
            <a:chExt cx="3302000" cy="1054100"/>
          </a:xfrm>
        </p:grpSpPr>
        <p:sp>
          <p:nvSpPr>
            <p:cNvPr id="379" name="Line 16"/>
            <p:cNvSpPr/>
            <p:nvPr/>
          </p:nvSpPr>
          <p:spPr>
            <a:xfrm>
              <a:off x="0" y="1054100"/>
              <a:ext cx="3302000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0" name="Rectangle 17"/>
            <p:cNvSpPr txBox="1"/>
            <p:nvPr/>
          </p:nvSpPr>
          <p:spPr>
            <a:xfrm>
              <a:off x="399408" y="0"/>
              <a:ext cx="2503184" cy="909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  <p:sp>
        <p:nvSpPr>
          <p:cNvPr id="382" name="Title 1"/>
          <p:cNvSpPr txBox="1"/>
          <p:nvPr>
            <p:ph type="title"/>
          </p:nvPr>
        </p:nvSpPr>
        <p:spPr>
          <a:xfrm>
            <a:off x="-210330" y="-228647"/>
            <a:ext cx="13726162" cy="3019427"/>
          </a:xfrm>
          <a:prstGeom prst="rect">
            <a:avLst/>
          </a:prstGeom>
        </p:spPr>
        <p:txBody>
          <a:bodyPr/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What comes next?</a:t>
            </a:r>
          </a:p>
        </p:txBody>
      </p:sp>
      <p:sp>
        <p:nvSpPr>
          <p:cNvPr id="383" name="Rectangle 10"/>
          <p:cNvSpPr txBox="1"/>
          <p:nvPr/>
        </p:nvSpPr>
        <p:spPr>
          <a:xfrm>
            <a:off x="13983447" y="10210077"/>
            <a:ext cx="2111445" cy="96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380">
              <a:defRPr b="0" sz="5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2028 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" grpId="1"/>
      <p:bldP build="whole" bldLvl="1" animBg="1" rev="0" advAuto="0" spid="361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21674" t="0" r="28452" b="0"/>
          <a:stretch>
            <a:fillRect/>
          </a:stretch>
        </p:blipFill>
        <p:spPr>
          <a:xfrm>
            <a:off x="14180819" y="1316539"/>
            <a:ext cx="7155181" cy="3637938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Rectangle 1"/>
          <p:cNvSpPr txBox="1"/>
          <p:nvPr>
            <p:ph type="title"/>
          </p:nvPr>
        </p:nvSpPr>
        <p:spPr>
          <a:xfrm>
            <a:off x="2717799" y="-22226"/>
            <a:ext cx="13726162" cy="3019426"/>
          </a:xfrm>
          <a:prstGeom prst="rect">
            <a:avLst/>
          </a:prstGeom>
        </p:spPr>
        <p:txBody>
          <a:bodyPr/>
          <a:lstStyle/>
          <a:p>
            <a:pPr/>
            <a:r>
              <a:t>What comes next?</a:t>
            </a:r>
          </a:p>
        </p:txBody>
      </p:sp>
      <p:pic>
        <p:nvPicPr>
          <p:cNvPr id="38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0" t="0" r="44957" b="0"/>
          <a:stretch>
            <a:fillRect/>
          </a:stretch>
        </p:blipFill>
        <p:spPr>
          <a:xfrm>
            <a:off x="6438489" y="4090220"/>
            <a:ext cx="7896946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Rectangle 4"/>
          <p:cNvSpPr txBox="1"/>
          <p:nvPr/>
        </p:nvSpPr>
        <p:spPr>
          <a:xfrm>
            <a:off x="6589560" y="2847257"/>
            <a:ext cx="3327401" cy="125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Perceptrons,</a:t>
            </a:r>
          </a:p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1958</a:t>
            </a:r>
          </a:p>
        </p:txBody>
      </p:sp>
      <p:sp>
        <p:nvSpPr>
          <p:cNvPr id="389" name="Rectangle 5"/>
          <p:cNvSpPr txBox="1"/>
          <p:nvPr/>
        </p:nvSpPr>
        <p:spPr>
          <a:xfrm>
            <a:off x="7286420" y="8099321"/>
            <a:ext cx="3823892" cy="125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Minsky and Papert,</a:t>
            </a:r>
          </a:p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1972</a:t>
            </a:r>
          </a:p>
        </p:txBody>
      </p:sp>
      <p:sp>
        <p:nvSpPr>
          <p:cNvPr id="390" name="Rectangle 6"/>
          <p:cNvSpPr txBox="1"/>
          <p:nvPr/>
        </p:nvSpPr>
        <p:spPr>
          <a:xfrm>
            <a:off x="9735471" y="2807929"/>
            <a:ext cx="2220344" cy="125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PDP book,</a:t>
            </a:r>
          </a:p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1986</a:t>
            </a:r>
          </a:p>
        </p:txBody>
      </p:sp>
      <p:sp>
        <p:nvSpPr>
          <p:cNvPr id="391" name="Rectangle 7"/>
          <p:cNvSpPr txBox="1"/>
          <p:nvPr/>
        </p:nvSpPr>
        <p:spPr>
          <a:xfrm>
            <a:off x="11691784" y="8118985"/>
            <a:ext cx="2116312" cy="1250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AI winter,</a:t>
            </a:r>
          </a:p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2000</a:t>
            </a:r>
          </a:p>
        </p:txBody>
      </p:sp>
      <p:grpSp>
        <p:nvGrpSpPr>
          <p:cNvPr id="394" name="Group 9"/>
          <p:cNvGrpSpPr/>
          <p:nvPr/>
        </p:nvGrpSpPr>
        <p:grpSpPr>
          <a:xfrm>
            <a:off x="5997676" y="8115737"/>
            <a:ext cx="13135895" cy="1082253"/>
            <a:chOff x="0" y="0"/>
            <a:chExt cx="13135894" cy="1082251"/>
          </a:xfrm>
        </p:grpSpPr>
        <p:sp>
          <p:nvSpPr>
            <p:cNvPr id="392" name="Rectangle 10"/>
            <p:cNvSpPr txBox="1"/>
            <p:nvPr/>
          </p:nvSpPr>
          <p:spPr>
            <a:xfrm>
              <a:off x="11683288" y="206447"/>
              <a:ext cx="1339058" cy="875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time</a:t>
              </a:r>
            </a:p>
          </p:txBody>
        </p:sp>
        <p:sp>
          <p:nvSpPr>
            <p:cNvPr id="393" name="Line 11"/>
            <p:cNvSpPr/>
            <p:nvPr/>
          </p:nvSpPr>
          <p:spPr>
            <a:xfrm flipH="1" flipV="1">
              <a:off x="0" y="0"/>
              <a:ext cx="13135895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97" name="Group 12"/>
          <p:cNvGrpSpPr/>
          <p:nvPr/>
        </p:nvGrpSpPr>
        <p:grpSpPr>
          <a:xfrm>
            <a:off x="3047999" y="3811246"/>
            <a:ext cx="3337492" cy="4900136"/>
            <a:chOff x="0" y="0"/>
            <a:chExt cx="3337490" cy="4900134"/>
          </a:xfrm>
        </p:grpSpPr>
        <p:sp>
          <p:nvSpPr>
            <p:cNvPr id="395" name="Rectangle 13"/>
            <p:cNvSpPr txBox="1"/>
            <p:nvPr/>
          </p:nvSpPr>
          <p:spPr>
            <a:xfrm>
              <a:off x="-1" y="0"/>
              <a:ext cx="2998492" cy="8758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enthusiasm</a:t>
              </a:r>
            </a:p>
          </p:txBody>
        </p:sp>
        <p:sp>
          <p:nvSpPr>
            <p:cNvPr id="396" name="Line 14"/>
            <p:cNvSpPr/>
            <p:nvPr/>
          </p:nvSpPr>
          <p:spPr>
            <a:xfrm flipH="1">
              <a:off x="3337490" y="3673"/>
              <a:ext cx="1" cy="4896463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00" name="Group 12"/>
          <p:cNvGrpSpPr/>
          <p:nvPr/>
        </p:nvGrpSpPr>
        <p:grpSpPr>
          <a:xfrm>
            <a:off x="5311140" y="9497059"/>
            <a:ext cx="3706495" cy="972821"/>
            <a:chOff x="0" y="0"/>
            <a:chExt cx="3706493" cy="972819"/>
          </a:xfrm>
        </p:grpSpPr>
        <p:sp>
          <p:nvSpPr>
            <p:cNvPr id="398" name="Line 16"/>
            <p:cNvSpPr/>
            <p:nvPr/>
          </p:nvSpPr>
          <p:spPr>
            <a:xfrm flipV="1">
              <a:off x="0" y="962659"/>
              <a:ext cx="3706494" cy="1016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9" name="Rectangle 17"/>
            <p:cNvSpPr txBox="1"/>
            <p:nvPr/>
          </p:nvSpPr>
          <p:spPr>
            <a:xfrm>
              <a:off x="617219" y="-1"/>
              <a:ext cx="2303762" cy="875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  <p:grpSp>
        <p:nvGrpSpPr>
          <p:cNvPr id="403" name="Group 11"/>
          <p:cNvGrpSpPr/>
          <p:nvPr/>
        </p:nvGrpSpPr>
        <p:grpSpPr>
          <a:xfrm>
            <a:off x="9220199" y="9504680"/>
            <a:ext cx="3554096" cy="965201"/>
            <a:chOff x="0" y="0"/>
            <a:chExt cx="3554094" cy="965200"/>
          </a:xfrm>
        </p:grpSpPr>
        <p:sp>
          <p:nvSpPr>
            <p:cNvPr id="401" name="Line 16"/>
            <p:cNvSpPr/>
            <p:nvPr/>
          </p:nvSpPr>
          <p:spPr>
            <a:xfrm flipV="1">
              <a:off x="0" y="962660"/>
              <a:ext cx="3554095" cy="254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2" name="Rectangle 17"/>
            <p:cNvSpPr txBox="1"/>
            <p:nvPr/>
          </p:nvSpPr>
          <p:spPr>
            <a:xfrm>
              <a:off x="556259" y="-1"/>
              <a:ext cx="2303762" cy="875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28 years</a:t>
              </a:r>
            </a:p>
          </p:txBody>
        </p:sp>
      </p:grpSp>
      <p:sp>
        <p:nvSpPr>
          <p:cNvPr id="404" name="Rectangle 8"/>
          <p:cNvSpPr txBox="1"/>
          <p:nvPr/>
        </p:nvSpPr>
        <p:spPr>
          <a:xfrm>
            <a:off x="12983495" y="2218813"/>
            <a:ext cx="3657601" cy="178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Krizhevsky, Sutskever,</a:t>
            </a:r>
          </a:p>
          <a:p>
            <a:pPr indent="39687" algn="l" defTabSz="1828800">
              <a:defRPr b="0" sz="3600">
                <a:solidFill>
                  <a:srgbClr val="0042A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Hinton, 2012</a:t>
            </a:r>
          </a:p>
        </p:txBody>
      </p:sp>
      <p:sp>
        <p:nvSpPr>
          <p:cNvPr id="405" name="Rectangle 10"/>
          <p:cNvSpPr txBox="1"/>
          <p:nvPr/>
        </p:nvSpPr>
        <p:spPr>
          <a:xfrm>
            <a:off x="14974667" y="8180307"/>
            <a:ext cx="2111445" cy="96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380">
              <a:defRPr b="0" sz="5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2028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roup"/>
          <p:cNvGrpSpPr/>
          <p:nvPr/>
        </p:nvGrpSpPr>
        <p:grpSpPr>
          <a:xfrm>
            <a:off x="4497616" y="202580"/>
            <a:ext cx="15388768" cy="12248618"/>
            <a:chOff x="0" y="0"/>
            <a:chExt cx="15388766" cy="12248616"/>
          </a:xfrm>
        </p:grpSpPr>
        <p:pic>
          <p:nvPicPr>
            <p:cNvPr id="40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640978" y="0"/>
              <a:ext cx="7872959" cy="5918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204693"/>
              <a:ext cx="5793046" cy="7719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92218" y="6497448"/>
              <a:ext cx="8696549" cy="5751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[“Mask RCNN”, He et al. 2017]"/>
          <p:cNvSpPr txBox="1"/>
          <p:nvPr/>
        </p:nvSpPr>
        <p:spPr>
          <a:xfrm>
            <a:off x="16676151" y="12743485"/>
            <a:ext cx="7214591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[“Mask RCNN”, He et al. 2017]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8072" y="459678"/>
            <a:ext cx="15707856" cy="11809723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[“Neural module networks”, Andreas et al. 2017]"/>
          <p:cNvSpPr txBox="1"/>
          <p:nvPr/>
        </p:nvSpPr>
        <p:spPr>
          <a:xfrm>
            <a:off x="12983858" y="12669144"/>
            <a:ext cx="11183088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[“Neural module networks”, Andreas et al. 2017]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roup"/>
          <p:cNvGrpSpPr/>
          <p:nvPr/>
        </p:nvGrpSpPr>
        <p:grpSpPr>
          <a:xfrm>
            <a:off x="5293372" y="7362"/>
            <a:ext cx="13797255" cy="7697446"/>
            <a:chOff x="0" y="0"/>
            <a:chExt cx="13797253" cy="7697445"/>
          </a:xfrm>
        </p:grpSpPr>
        <p:pic>
          <p:nvPicPr>
            <p:cNvPr id="41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797254" cy="6510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7" name="Ivy Tasi @ivymyt"/>
            <p:cNvSpPr txBox="1"/>
            <p:nvPr/>
          </p:nvSpPr>
          <p:spPr>
            <a:xfrm>
              <a:off x="3020900" y="6562474"/>
              <a:ext cx="7755454" cy="1134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defTabSz="2172271">
                <a:defRPr b="0" sz="4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Ivy Tasi @ivymyt</a:t>
              </a:r>
            </a:p>
          </p:txBody>
        </p:sp>
      </p:grpSp>
      <p:grpSp>
        <p:nvGrpSpPr>
          <p:cNvPr id="421" name="Group"/>
          <p:cNvGrpSpPr/>
          <p:nvPr/>
        </p:nvGrpSpPr>
        <p:grpSpPr>
          <a:xfrm>
            <a:off x="1633319" y="7793004"/>
            <a:ext cx="21117362" cy="6560554"/>
            <a:chOff x="0" y="0"/>
            <a:chExt cx="21117360" cy="6560553"/>
          </a:xfrm>
        </p:grpSpPr>
        <p:pic>
          <p:nvPicPr>
            <p:cNvPr id="41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117361" cy="4809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0" name="Vitaly Vidmirov @vvid"/>
            <p:cNvSpPr txBox="1"/>
            <p:nvPr/>
          </p:nvSpPr>
          <p:spPr>
            <a:xfrm>
              <a:off x="4349169" y="4825546"/>
              <a:ext cx="12419022" cy="1735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2172271">
                <a:defRPr b="0" sz="4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Vitaly Vidmirov @vvid</a:t>
              </a:r>
            </a:p>
          </p:txBody>
        </p:sp>
      </p:grpSp>
      <p:sp>
        <p:nvSpPr>
          <p:cNvPr id="422" name="[“pix2pix”, Isola et al. 2017]"/>
          <p:cNvSpPr txBox="1"/>
          <p:nvPr/>
        </p:nvSpPr>
        <p:spPr>
          <a:xfrm>
            <a:off x="17568248" y="12619583"/>
            <a:ext cx="6360085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[“pix2pix”, Isola et al. 2017]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8" grpId="1"/>
      <p:bldP build="whole" bldLvl="1" animBg="1" rev="0" advAuto="0" spid="421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roup"/>
          <p:cNvGrpSpPr/>
          <p:nvPr/>
        </p:nvGrpSpPr>
        <p:grpSpPr>
          <a:xfrm>
            <a:off x="11151334" y="-251414"/>
            <a:ext cx="9826487" cy="13795871"/>
            <a:chOff x="0" y="0"/>
            <a:chExt cx="9826485" cy="13795869"/>
          </a:xfrm>
        </p:grpSpPr>
        <p:pic>
          <p:nvPicPr>
            <p:cNvPr id="424" name="Screen Shot 2015-06-16 at 5.11.30 PM.png" descr="Screen Shot 2015-06-16 at 5.11.30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21338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5" name="Serre, 2014"/>
            <p:cNvSpPr txBox="1"/>
            <p:nvPr/>
          </p:nvSpPr>
          <p:spPr>
            <a:xfrm>
              <a:off x="7708379" y="13195794"/>
              <a:ext cx="2118107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Serre, 2014</a:t>
              </a:r>
            </a:p>
          </p:txBody>
        </p:sp>
      </p:grpSp>
      <p:pic>
        <p:nvPicPr>
          <p:cNvPr id="4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57644" y="4000500"/>
            <a:ext cx="5715001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Image classification"/>
          <p:cNvSpPr txBox="1"/>
          <p:nvPr/>
        </p:nvSpPr>
        <p:spPr>
          <a:xfrm>
            <a:off x="8161718" y="261371"/>
            <a:ext cx="8060564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Image classification</a:t>
            </a:r>
          </a:p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1504348" y="3930223"/>
            <a:ext cx="4538758" cy="461885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442" name="Group"/>
          <p:cNvGrpSpPr/>
          <p:nvPr/>
        </p:nvGrpSpPr>
        <p:grpSpPr>
          <a:xfrm>
            <a:off x="6281388" y="2990003"/>
            <a:ext cx="4544268" cy="6333208"/>
            <a:chOff x="0" y="0"/>
            <a:chExt cx="4544267" cy="6333206"/>
          </a:xfrm>
        </p:grpSpPr>
        <p:sp>
          <p:nvSpPr>
            <p:cNvPr id="433" name="Line"/>
            <p:cNvSpPr/>
            <p:nvPr/>
          </p:nvSpPr>
          <p:spPr>
            <a:xfrm>
              <a:off x="0" y="3233355"/>
              <a:ext cx="129432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34" name="Rectangle"/>
            <p:cNvSpPr/>
            <p:nvPr/>
          </p:nvSpPr>
          <p:spPr>
            <a:xfrm>
              <a:off x="1497539" y="0"/>
              <a:ext cx="3024532" cy="1865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35" name="Edges"/>
            <p:cNvSpPr txBox="1"/>
            <p:nvPr/>
          </p:nvSpPr>
          <p:spPr>
            <a:xfrm>
              <a:off x="2082508" y="492183"/>
              <a:ext cx="1878822" cy="881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4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Edges</a:t>
              </a:r>
            </a:p>
          </p:txBody>
        </p:sp>
        <p:sp>
          <p:nvSpPr>
            <p:cNvPr id="436" name="Texture"/>
            <p:cNvSpPr txBox="1"/>
            <p:nvPr/>
          </p:nvSpPr>
          <p:spPr>
            <a:xfrm>
              <a:off x="1933818" y="2714838"/>
              <a:ext cx="2064283" cy="881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4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Texture</a:t>
              </a:r>
            </a:p>
          </p:txBody>
        </p:sp>
        <p:sp>
          <p:nvSpPr>
            <p:cNvPr id="437" name="Rectangle"/>
            <p:cNvSpPr/>
            <p:nvPr/>
          </p:nvSpPr>
          <p:spPr>
            <a:xfrm>
              <a:off x="1497539" y="2222655"/>
              <a:ext cx="3024532" cy="1865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38" name="Colors"/>
            <p:cNvSpPr txBox="1"/>
            <p:nvPr/>
          </p:nvSpPr>
          <p:spPr>
            <a:xfrm>
              <a:off x="2092591" y="4959594"/>
              <a:ext cx="1878821" cy="881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4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Colors</a:t>
              </a:r>
            </a:p>
          </p:txBody>
        </p:sp>
        <p:sp>
          <p:nvSpPr>
            <p:cNvPr id="439" name="Rectangle"/>
            <p:cNvSpPr/>
            <p:nvPr/>
          </p:nvSpPr>
          <p:spPr>
            <a:xfrm>
              <a:off x="1519736" y="4467411"/>
              <a:ext cx="3024532" cy="1865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0" name="Line"/>
            <p:cNvSpPr/>
            <p:nvPr/>
          </p:nvSpPr>
          <p:spPr>
            <a:xfrm flipV="1">
              <a:off x="56401" y="1116848"/>
              <a:ext cx="1224947" cy="194146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1" name="Line"/>
            <p:cNvSpPr/>
            <p:nvPr/>
          </p:nvSpPr>
          <p:spPr>
            <a:xfrm>
              <a:off x="56401" y="3433484"/>
              <a:ext cx="1224947" cy="194146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453" name="Group"/>
          <p:cNvGrpSpPr/>
          <p:nvPr/>
        </p:nvGrpSpPr>
        <p:grpSpPr>
          <a:xfrm>
            <a:off x="10998002" y="3818976"/>
            <a:ext cx="4947719" cy="4751769"/>
            <a:chOff x="0" y="0"/>
            <a:chExt cx="4947718" cy="4751767"/>
          </a:xfrm>
        </p:grpSpPr>
        <p:sp>
          <p:nvSpPr>
            <p:cNvPr id="443" name="Line"/>
            <p:cNvSpPr/>
            <p:nvPr/>
          </p:nvSpPr>
          <p:spPr>
            <a:xfrm>
              <a:off x="0" y="103923"/>
              <a:ext cx="1738394" cy="88103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4" name="Line"/>
            <p:cNvSpPr/>
            <p:nvPr/>
          </p:nvSpPr>
          <p:spPr>
            <a:xfrm flipV="1">
              <a:off x="0" y="1252264"/>
              <a:ext cx="1739339" cy="108536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5" name="Line"/>
            <p:cNvSpPr/>
            <p:nvPr/>
          </p:nvSpPr>
          <p:spPr>
            <a:xfrm flipV="1">
              <a:off x="-1" y="1656623"/>
              <a:ext cx="1747607" cy="291471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6" name="Rectangle"/>
            <p:cNvSpPr/>
            <p:nvPr/>
          </p:nvSpPr>
          <p:spPr>
            <a:xfrm>
              <a:off x="1923187" y="0"/>
              <a:ext cx="3024532" cy="1865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7" name="Segments"/>
            <p:cNvSpPr txBox="1"/>
            <p:nvPr/>
          </p:nvSpPr>
          <p:spPr>
            <a:xfrm>
              <a:off x="2014952" y="492183"/>
              <a:ext cx="2821927" cy="881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4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Segments</a:t>
              </a:r>
            </a:p>
          </p:txBody>
        </p:sp>
        <p:sp>
          <p:nvSpPr>
            <p:cNvPr id="448" name="Rectangle"/>
            <p:cNvSpPr/>
            <p:nvPr/>
          </p:nvSpPr>
          <p:spPr>
            <a:xfrm>
              <a:off x="1923187" y="2186649"/>
              <a:ext cx="3024532" cy="1865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9" name="Parts"/>
            <p:cNvSpPr txBox="1"/>
            <p:nvPr/>
          </p:nvSpPr>
          <p:spPr>
            <a:xfrm>
              <a:off x="2659973" y="2678832"/>
              <a:ext cx="1531885" cy="8814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4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Parts</a:t>
              </a:r>
            </a:p>
          </p:txBody>
        </p:sp>
        <p:sp>
          <p:nvSpPr>
            <p:cNvPr id="450" name="Line"/>
            <p:cNvSpPr/>
            <p:nvPr/>
          </p:nvSpPr>
          <p:spPr>
            <a:xfrm>
              <a:off x="31438" y="2339641"/>
              <a:ext cx="1738393" cy="88103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1" name="Line"/>
            <p:cNvSpPr/>
            <p:nvPr/>
          </p:nvSpPr>
          <p:spPr>
            <a:xfrm>
              <a:off x="43302" y="320432"/>
              <a:ext cx="1697492" cy="268709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2" name="Line"/>
            <p:cNvSpPr/>
            <p:nvPr/>
          </p:nvSpPr>
          <p:spPr>
            <a:xfrm flipV="1">
              <a:off x="4511" y="3391019"/>
              <a:ext cx="1752606" cy="136074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457" name="Group"/>
          <p:cNvGrpSpPr/>
          <p:nvPr/>
        </p:nvGrpSpPr>
        <p:grpSpPr>
          <a:xfrm>
            <a:off x="16109040" y="4751874"/>
            <a:ext cx="6770611" cy="2447389"/>
            <a:chOff x="0" y="0"/>
            <a:chExt cx="6770611" cy="2447387"/>
          </a:xfrm>
        </p:grpSpPr>
        <p:sp>
          <p:nvSpPr>
            <p:cNvPr id="454" name="“clown fish”"/>
            <p:cNvSpPr txBox="1"/>
            <p:nvPr/>
          </p:nvSpPr>
          <p:spPr>
            <a:xfrm>
              <a:off x="1219970" y="66188"/>
              <a:ext cx="5550642" cy="2377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“clown fish”</a:t>
              </a:r>
            </a:p>
          </p:txBody>
        </p:sp>
        <p:sp>
          <p:nvSpPr>
            <p:cNvPr id="455" name="Line"/>
            <p:cNvSpPr/>
            <p:nvPr/>
          </p:nvSpPr>
          <p:spPr>
            <a:xfrm>
              <a:off x="0" y="0"/>
              <a:ext cx="2051756" cy="107487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6" name="Line"/>
            <p:cNvSpPr/>
            <p:nvPr/>
          </p:nvSpPr>
          <p:spPr>
            <a:xfrm flipV="1">
              <a:off x="0" y="1372509"/>
              <a:ext cx="2051756" cy="107487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3" grpId="2"/>
      <p:bldP build="whole" bldLvl="1" animBg="1" rev="0" advAuto="0" spid="457" grpId="3"/>
      <p:bldP build="whole" bldLvl="1" animBg="1" rev="0" advAuto="0" spid="44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Line"/>
          <p:cNvSpPr/>
          <p:nvPr/>
        </p:nvSpPr>
        <p:spPr>
          <a:xfrm>
            <a:off x="6281388" y="6223358"/>
            <a:ext cx="1294325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2" name="“clown fish”"/>
          <p:cNvSpPr txBox="1"/>
          <p:nvPr/>
        </p:nvSpPr>
        <p:spPr>
          <a:xfrm>
            <a:off x="17329010" y="4818062"/>
            <a:ext cx="5550642" cy="237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46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73862">
            <a:off x="16003731" y="5282083"/>
            <a:ext cx="1930860" cy="405070"/>
          </a:xfrm>
          <a:prstGeom prst="rect">
            <a:avLst/>
          </a:prstGeom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8419" t="0" r="4416" b="0"/>
          <a:stretch>
            <a:fillRect/>
          </a:stretch>
        </p:blipFill>
        <p:spPr>
          <a:xfrm>
            <a:off x="1504348" y="3930223"/>
            <a:ext cx="4538758" cy="461885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466" name="Line"/>
          <p:cNvSpPr/>
          <p:nvPr/>
        </p:nvSpPr>
        <p:spPr>
          <a:xfrm>
            <a:off x="10998002" y="3922900"/>
            <a:ext cx="1738394" cy="88103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7" name="Rectangle"/>
          <p:cNvSpPr/>
          <p:nvPr/>
        </p:nvSpPr>
        <p:spPr>
          <a:xfrm>
            <a:off x="7778928" y="2990003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8" name="Edges"/>
          <p:cNvSpPr txBox="1"/>
          <p:nvPr/>
        </p:nvSpPr>
        <p:spPr>
          <a:xfrm>
            <a:off x="8363897" y="3482187"/>
            <a:ext cx="1878821" cy="88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Edges</a:t>
            </a:r>
          </a:p>
        </p:txBody>
      </p:sp>
      <p:sp>
        <p:nvSpPr>
          <p:cNvPr id="469" name="Texture"/>
          <p:cNvSpPr txBox="1"/>
          <p:nvPr/>
        </p:nvSpPr>
        <p:spPr>
          <a:xfrm>
            <a:off x="8215206" y="5704842"/>
            <a:ext cx="2064283" cy="88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Texture</a:t>
            </a:r>
          </a:p>
        </p:txBody>
      </p:sp>
      <p:sp>
        <p:nvSpPr>
          <p:cNvPr id="470" name="Rectangle"/>
          <p:cNvSpPr/>
          <p:nvPr/>
        </p:nvSpPr>
        <p:spPr>
          <a:xfrm>
            <a:off x="7778928" y="5212659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1" name="Colors"/>
          <p:cNvSpPr txBox="1"/>
          <p:nvPr/>
        </p:nvSpPr>
        <p:spPr>
          <a:xfrm>
            <a:off x="8373979" y="7949598"/>
            <a:ext cx="1878821" cy="88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Colors</a:t>
            </a:r>
          </a:p>
        </p:txBody>
      </p:sp>
      <p:sp>
        <p:nvSpPr>
          <p:cNvPr id="472" name="Rectangle"/>
          <p:cNvSpPr/>
          <p:nvPr/>
        </p:nvSpPr>
        <p:spPr>
          <a:xfrm>
            <a:off x="7801124" y="7457415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3" name="Line"/>
          <p:cNvSpPr/>
          <p:nvPr/>
        </p:nvSpPr>
        <p:spPr>
          <a:xfrm flipV="1">
            <a:off x="6337790" y="4106852"/>
            <a:ext cx="1224946" cy="194146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4" name="Line"/>
          <p:cNvSpPr/>
          <p:nvPr/>
        </p:nvSpPr>
        <p:spPr>
          <a:xfrm>
            <a:off x="6337789" y="6423488"/>
            <a:ext cx="1224948" cy="1941464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5" name="Line"/>
          <p:cNvSpPr/>
          <p:nvPr/>
        </p:nvSpPr>
        <p:spPr>
          <a:xfrm flipV="1">
            <a:off x="10998002" y="5071241"/>
            <a:ext cx="1739340" cy="108536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6" name="Line"/>
          <p:cNvSpPr/>
          <p:nvPr/>
        </p:nvSpPr>
        <p:spPr>
          <a:xfrm flipV="1">
            <a:off x="10998002" y="5475600"/>
            <a:ext cx="1747606" cy="291471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7" name="Rectangle"/>
          <p:cNvSpPr/>
          <p:nvPr/>
        </p:nvSpPr>
        <p:spPr>
          <a:xfrm>
            <a:off x="12921189" y="3818976"/>
            <a:ext cx="3024532" cy="1865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8" name="Segments"/>
          <p:cNvSpPr txBox="1"/>
          <p:nvPr/>
        </p:nvSpPr>
        <p:spPr>
          <a:xfrm>
            <a:off x="13012954" y="4311160"/>
            <a:ext cx="2821927" cy="88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Segments</a:t>
            </a:r>
          </a:p>
        </p:txBody>
      </p:sp>
      <p:sp>
        <p:nvSpPr>
          <p:cNvPr id="479" name="Rectangle"/>
          <p:cNvSpPr/>
          <p:nvPr/>
        </p:nvSpPr>
        <p:spPr>
          <a:xfrm>
            <a:off x="12921189" y="6005626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0" name="Parts"/>
          <p:cNvSpPr txBox="1"/>
          <p:nvPr/>
        </p:nvSpPr>
        <p:spPr>
          <a:xfrm>
            <a:off x="13657975" y="6497809"/>
            <a:ext cx="1531885" cy="88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Parts</a:t>
            </a:r>
          </a:p>
        </p:txBody>
      </p:sp>
      <p:sp>
        <p:nvSpPr>
          <p:cNvPr id="481" name="Line"/>
          <p:cNvSpPr/>
          <p:nvPr/>
        </p:nvSpPr>
        <p:spPr>
          <a:xfrm>
            <a:off x="11029440" y="6158618"/>
            <a:ext cx="1738393" cy="88103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2" name="Line"/>
          <p:cNvSpPr/>
          <p:nvPr/>
        </p:nvSpPr>
        <p:spPr>
          <a:xfrm>
            <a:off x="11041304" y="4139409"/>
            <a:ext cx="1697492" cy="268709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3" name="Line"/>
          <p:cNvSpPr/>
          <p:nvPr/>
        </p:nvSpPr>
        <p:spPr>
          <a:xfrm flipV="1">
            <a:off x="11002514" y="7209996"/>
            <a:ext cx="1752605" cy="1360749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8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936862">
            <a:off x="15999080" y="6401313"/>
            <a:ext cx="1900516" cy="405069"/>
          </a:xfrm>
          <a:prstGeom prst="rect">
            <a:avLst/>
          </a:prstGeom>
        </p:spPr>
      </p:pic>
      <p:grpSp>
        <p:nvGrpSpPr>
          <p:cNvPr id="488" name="Learned"/>
          <p:cNvGrpSpPr/>
          <p:nvPr/>
        </p:nvGrpSpPr>
        <p:grpSpPr>
          <a:xfrm>
            <a:off x="17184522" y="2590789"/>
            <a:ext cx="2734946" cy="1108076"/>
            <a:chOff x="0" y="0"/>
            <a:chExt cx="2734945" cy="1108075"/>
          </a:xfrm>
        </p:grpSpPr>
        <p:sp>
          <p:nvSpPr>
            <p:cNvPr id="487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486" name="Learned Learned" descr="Learned Learned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489" name="“clown fish”"/>
          <p:cNvSpPr txBox="1"/>
          <p:nvPr/>
        </p:nvSpPr>
        <p:spPr>
          <a:xfrm>
            <a:off x="17329010" y="4818062"/>
            <a:ext cx="5550642" cy="237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sp>
        <p:nvSpPr>
          <p:cNvPr id="490" name="Line"/>
          <p:cNvSpPr/>
          <p:nvPr/>
        </p:nvSpPr>
        <p:spPr>
          <a:xfrm flipH="1">
            <a:off x="16497489" y="7249584"/>
            <a:ext cx="757408" cy="374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44" h="21600" fill="norm" stroke="1" extrusionOk="0">
                <a:moveTo>
                  <a:pt x="6326" y="0"/>
                </a:moveTo>
                <a:cubicBezTo>
                  <a:pt x="-816" y="4351"/>
                  <a:pt x="-1956" y="9320"/>
                  <a:pt x="3135" y="13903"/>
                </a:cubicBezTo>
                <a:cubicBezTo>
                  <a:pt x="6372" y="16818"/>
                  <a:pt x="12041" y="19461"/>
                  <a:pt x="19644" y="21600"/>
                </a:cubicBezTo>
              </a:path>
            </a:pathLst>
          </a:cu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1" name="Classifier"/>
          <p:cNvSpPr txBox="1"/>
          <p:nvPr/>
        </p:nvSpPr>
        <p:spPr>
          <a:xfrm>
            <a:off x="14677443" y="10988636"/>
            <a:ext cx="3353278" cy="109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Classifier</a:t>
            </a:r>
          </a:p>
        </p:txBody>
      </p:sp>
      <p:sp>
        <p:nvSpPr>
          <p:cNvPr id="492" name="Image classification"/>
          <p:cNvSpPr txBox="1"/>
          <p:nvPr/>
        </p:nvSpPr>
        <p:spPr>
          <a:xfrm>
            <a:off x="8161718" y="261371"/>
            <a:ext cx="8060564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Image classification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Deep learning"/>
          <p:cNvSpPr txBox="1"/>
          <p:nvPr>
            <p:ph type="title"/>
          </p:nvPr>
        </p:nvSpPr>
        <p:spPr>
          <a:xfrm>
            <a:off x="4387453" y="67400"/>
            <a:ext cx="15609094" cy="3036095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Deep learning</a:t>
            </a:r>
          </a:p>
        </p:txBody>
      </p:sp>
      <p:sp>
        <p:nvSpPr>
          <p:cNvPr id="221" name="In the past, we didn’t have enough data to fit these models. But now we do!"/>
          <p:cNvSpPr txBox="1"/>
          <p:nvPr/>
        </p:nvSpPr>
        <p:spPr>
          <a:xfrm>
            <a:off x="1645778" y="6251858"/>
            <a:ext cx="20880706" cy="886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In the past, we didn’t have enough data to fit these models. But now we do!</a:t>
            </a:r>
          </a:p>
        </p:txBody>
      </p:sp>
      <p:sp>
        <p:nvSpPr>
          <p:cNvPr id="222" name="Modeling the visual world is incredibly complicated. We need high capacity models."/>
          <p:cNvSpPr txBox="1"/>
          <p:nvPr/>
        </p:nvSpPr>
        <p:spPr>
          <a:xfrm>
            <a:off x="1645779" y="3297838"/>
            <a:ext cx="18300203" cy="1648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Modeling the visual world is incredibly complicated. We need high capacity models.</a:t>
            </a:r>
          </a:p>
        </p:txBody>
      </p:sp>
      <p:sp>
        <p:nvSpPr>
          <p:cNvPr id="223" name="We want a class of high capacity models that are easy to optimize."/>
          <p:cNvSpPr txBox="1"/>
          <p:nvPr/>
        </p:nvSpPr>
        <p:spPr>
          <a:xfrm>
            <a:off x="1645779" y="8727944"/>
            <a:ext cx="19498311" cy="89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We want a class of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high capacity models</a:t>
            </a:r>
            <a:r>
              <a:t> that are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easy to optimize</a:t>
            </a:r>
            <a:r>
              <a:t>.</a:t>
            </a:r>
          </a:p>
        </p:txBody>
      </p:sp>
      <p:sp>
        <p:nvSpPr>
          <p:cNvPr id="224" name="Deep neural networks!"/>
          <p:cNvSpPr txBox="1"/>
          <p:nvPr/>
        </p:nvSpPr>
        <p:spPr>
          <a:xfrm>
            <a:off x="8698230" y="10540679"/>
            <a:ext cx="6987541" cy="89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/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Deep neural networks!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3"/>
      <p:bldP build="whole" bldLvl="1" animBg="1" rev="0" advAuto="0" spid="222" grpId="1"/>
      <p:bldP build="whole" bldLvl="1" animBg="1" rev="0" advAuto="0" spid="224" grpId="4"/>
      <p:bldP build="whole" bldLvl="1" animBg="1" rev="0" advAuto="0" spid="221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6938" y="6020536"/>
            <a:ext cx="1383225" cy="405070"/>
          </a:xfrm>
          <a:prstGeom prst="rect">
            <a:avLst/>
          </a:prstGeom>
        </p:spPr>
      </p:pic>
      <p:sp>
        <p:nvSpPr>
          <p:cNvPr id="498" name="“clown fish”"/>
          <p:cNvSpPr txBox="1"/>
          <p:nvPr/>
        </p:nvSpPr>
        <p:spPr>
          <a:xfrm>
            <a:off x="17329010" y="4818062"/>
            <a:ext cx="5550642" cy="237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49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73862">
            <a:off x="16003731" y="5282083"/>
            <a:ext cx="1930860" cy="405070"/>
          </a:xfrm>
          <a:prstGeom prst="rect">
            <a:avLst/>
          </a:prstGeom>
        </p:spPr>
      </p:pic>
      <p:pic>
        <p:nvPicPr>
          <p:cNvPr id="501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8419" t="0" r="4416" b="0"/>
          <a:stretch>
            <a:fillRect/>
          </a:stretch>
        </p:blipFill>
        <p:spPr>
          <a:xfrm>
            <a:off x="1504348" y="3930223"/>
            <a:ext cx="4538758" cy="461885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50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12581">
            <a:off x="10848426" y="4160627"/>
            <a:ext cx="2037806" cy="405069"/>
          </a:xfrm>
          <a:prstGeom prst="rect">
            <a:avLst/>
          </a:prstGeom>
        </p:spPr>
      </p:pic>
      <p:sp>
        <p:nvSpPr>
          <p:cNvPr id="504" name="Rectangle"/>
          <p:cNvSpPr/>
          <p:nvPr/>
        </p:nvSpPr>
        <p:spPr>
          <a:xfrm>
            <a:off x="7778928" y="2990003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5" name="Rectangle"/>
          <p:cNvSpPr/>
          <p:nvPr/>
        </p:nvSpPr>
        <p:spPr>
          <a:xfrm>
            <a:off x="7778928" y="5212659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6" name="Rectangle"/>
          <p:cNvSpPr/>
          <p:nvPr/>
        </p:nvSpPr>
        <p:spPr>
          <a:xfrm>
            <a:off x="7801124" y="7457415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07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134967">
            <a:off x="5757770" y="4874896"/>
            <a:ext cx="2384499" cy="405069"/>
          </a:xfrm>
          <a:prstGeom prst="rect">
            <a:avLst/>
          </a:prstGeom>
        </p:spPr>
      </p:pic>
      <p:pic>
        <p:nvPicPr>
          <p:cNvPr id="509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3465033">
            <a:off x="5758257" y="7191532"/>
            <a:ext cx="2384499" cy="405069"/>
          </a:xfrm>
          <a:prstGeom prst="rect">
            <a:avLst/>
          </a:prstGeom>
        </p:spPr>
      </p:pic>
      <p:pic>
        <p:nvPicPr>
          <p:cNvPr id="511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9682124">
            <a:off x="10797969" y="5411145"/>
            <a:ext cx="2139101" cy="405070"/>
          </a:xfrm>
          <a:prstGeom prst="rect">
            <a:avLst/>
          </a:prstGeom>
        </p:spPr>
      </p:pic>
      <p:pic>
        <p:nvPicPr>
          <p:cNvPr id="513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8056765">
            <a:off x="10127867" y="6730274"/>
            <a:ext cx="3487382" cy="405069"/>
          </a:xfrm>
          <a:prstGeom prst="rect">
            <a:avLst/>
          </a:prstGeom>
        </p:spPr>
      </p:pic>
      <p:sp>
        <p:nvSpPr>
          <p:cNvPr id="515" name="Rectangle"/>
          <p:cNvSpPr/>
          <p:nvPr/>
        </p:nvSpPr>
        <p:spPr>
          <a:xfrm>
            <a:off x="12921189" y="3818976"/>
            <a:ext cx="3024532" cy="1865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6" name="Rectangle"/>
          <p:cNvSpPr/>
          <p:nvPr/>
        </p:nvSpPr>
        <p:spPr>
          <a:xfrm>
            <a:off x="12921189" y="6005626"/>
            <a:ext cx="3024532" cy="18657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17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12581">
            <a:off x="10879864" y="6396344"/>
            <a:ext cx="2037806" cy="405070"/>
          </a:xfrm>
          <a:prstGeom prst="rect">
            <a:avLst/>
          </a:prstGeom>
        </p:spPr>
      </p:pic>
      <p:pic>
        <p:nvPicPr>
          <p:cNvPr id="51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3463112">
            <a:off x="10256666" y="5280266"/>
            <a:ext cx="3267254" cy="405070"/>
          </a:xfrm>
          <a:prstGeom prst="rect">
            <a:avLst/>
          </a:prstGeom>
        </p:spPr>
      </p:pic>
      <p:pic>
        <p:nvPicPr>
          <p:cNvPr id="52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9330422">
            <a:off x="10724768" y="7687608"/>
            <a:ext cx="2307743" cy="405070"/>
          </a:xfrm>
          <a:prstGeom prst="rect">
            <a:avLst/>
          </a:prstGeom>
        </p:spPr>
      </p:pic>
      <p:pic>
        <p:nvPicPr>
          <p:cNvPr id="52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9936862">
            <a:off x="15999080" y="6401313"/>
            <a:ext cx="1900516" cy="405069"/>
          </a:xfrm>
          <a:prstGeom prst="rect">
            <a:avLst/>
          </a:prstGeom>
        </p:spPr>
      </p:pic>
      <p:grpSp>
        <p:nvGrpSpPr>
          <p:cNvPr id="527" name="Learned"/>
          <p:cNvGrpSpPr/>
          <p:nvPr/>
        </p:nvGrpSpPr>
        <p:grpSpPr>
          <a:xfrm>
            <a:off x="17184522" y="2590789"/>
            <a:ext cx="2734946" cy="1108076"/>
            <a:chOff x="0" y="0"/>
            <a:chExt cx="2734945" cy="1108075"/>
          </a:xfrm>
        </p:grpSpPr>
        <p:sp>
          <p:nvSpPr>
            <p:cNvPr id="526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525" name="Learned Learned" descr="Learned Learned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528" name="Image classification"/>
          <p:cNvSpPr txBox="1"/>
          <p:nvPr/>
        </p:nvSpPr>
        <p:spPr>
          <a:xfrm>
            <a:off x="8161718" y="261371"/>
            <a:ext cx="8060564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Image classification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“clown fish”"/>
          <p:cNvSpPr txBox="1"/>
          <p:nvPr/>
        </p:nvSpPr>
        <p:spPr>
          <a:xfrm>
            <a:off x="17329010" y="5079601"/>
            <a:ext cx="5550642" cy="237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53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1504348" y="3930223"/>
            <a:ext cx="4538758" cy="461885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536" name="Learned"/>
          <p:cNvGrpSpPr/>
          <p:nvPr/>
        </p:nvGrpSpPr>
        <p:grpSpPr>
          <a:xfrm>
            <a:off x="17184522" y="2590789"/>
            <a:ext cx="2734946" cy="1108076"/>
            <a:chOff x="0" y="0"/>
            <a:chExt cx="2734945" cy="1108075"/>
          </a:xfrm>
        </p:grpSpPr>
        <p:sp>
          <p:nvSpPr>
            <p:cNvPr id="535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534" name="Learned Learned" descr="Learned Learned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pic>
        <p:nvPicPr>
          <p:cNvPr id="53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1166" y="6030177"/>
            <a:ext cx="3970611" cy="405070"/>
          </a:xfrm>
          <a:prstGeom prst="rect">
            <a:avLst/>
          </a:prstGeom>
        </p:spPr>
      </p:pic>
      <p:sp>
        <p:nvSpPr>
          <p:cNvPr id="539" name="Rectangle"/>
          <p:cNvSpPr/>
          <p:nvPr/>
        </p:nvSpPr>
        <p:spPr>
          <a:xfrm>
            <a:off x="10924771" y="3752998"/>
            <a:ext cx="544096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4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49705" y="6030177"/>
            <a:ext cx="783001" cy="405070"/>
          </a:xfrm>
          <a:prstGeom prst="rect">
            <a:avLst/>
          </a:prstGeom>
        </p:spPr>
      </p:pic>
      <p:sp>
        <p:nvSpPr>
          <p:cNvPr id="542" name="Rectangle"/>
          <p:cNvSpPr/>
          <p:nvPr/>
        </p:nvSpPr>
        <p:spPr>
          <a:xfrm>
            <a:off x="12338543" y="3739226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4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981337" y="6065895"/>
            <a:ext cx="4624290" cy="405070"/>
          </a:xfrm>
          <a:prstGeom prst="rect">
            <a:avLst/>
          </a:prstGeom>
        </p:spPr>
      </p:pic>
      <p:sp>
        <p:nvSpPr>
          <p:cNvPr id="545" name="Neural net"/>
          <p:cNvSpPr txBox="1"/>
          <p:nvPr/>
        </p:nvSpPr>
        <p:spPr>
          <a:xfrm>
            <a:off x="9627585" y="9173368"/>
            <a:ext cx="4578629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Neural net</a:t>
            </a:r>
          </a:p>
        </p:txBody>
      </p:sp>
      <p:sp>
        <p:nvSpPr>
          <p:cNvPr id="546" name="Image classification"/>
          <p:cNvSpPr txBox="1"/>
          <p:nvPr/>
        </p:nvSpPr>
        <p:spPr>
          <a:xfrm>
            <a:off x="8161718" y="261371"/>
            <a:ext cx="8060564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Image classification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“clown fish”"/>
          <p:cNvSpPr txBox="1"/>
          <p:nvPr/>
        </p:nvSpPr>
        <p:spPr>
          <a:xfrm>
            <a:off x="17329010" y="5079601"/>
            <a:ext cx="5550642" cy="237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55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1504348" y="3930223"/>
            <a:ext cx="4538758" cy="461885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554" name="Learned"/>
          <p:cNvGrpSpPr/>
          <p:nvPr/>
        </p:nvGrpSpPr>
        <p:grpSpPr>
          <a:xfrm>
            <a:off x="17184522" y="2590789"/>
            <a:ext cx="2734946" cy="1108076"/>
            <a:chOff x="0" y="0"/>
            <a:chExt cx="2734945" cy="1108075"/>
          </a:xfrm>
        </p:grpSpPr>
        <p:sp>
          <p:nvSpPr>
            <p:cNvPr id="553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552" name="Learned Learned" descr="Learned Learned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pic>
        <p:nvPicPr>
          <p:cNvPr id="555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1166" y="6030177"/>
            <a:ext cx="964739" cy="405070"/>
          </a:xfrm>
          <a:prstGeom prst="rect">
            <a:avLst/>
          </a:prstGeom>
        </p:spPr>
      </p:pic>
      <p:sp>
        <p:nvSpPr>
          <p:cNvPr id="557" name="Rectangle"/>
          <p:cNvSpPr/>
          <p:nvPr/>
        </p:nvSpPr>
        <p:spPr>
          <a:xfrm>
            <a:off x="10924771" y="3752998"/>
            <a:ext cx="544096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5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49705" y="6030177"/>
            <a:ext cx="783001" cy="405070"/>
          </a:xfrm>
          <a:prstGeom prst="rect">
            <a:avLst/>
          </a:prstGeom>
        </p:spPr>
      </p:pic>
      <p:sp>
        <p:nvSpPr>
          <p:cNvPr id="560" name="Rectangle"/>
          <p:cNvSpPr/>
          <p:nvPr/>
        </p:nvSpPr>
        <p:spPr>
          <a:xfrm>
            <a:off x="12338543" y="3739226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61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67396" y="6065895"/>
            <a:ext cx="1338230" cy="405070"/>
          </a:xfrm>
          <a:prstGeom prst="rect">
            <a:avLst/>
          </a:prstGeom>
        </p:spPr>
      </p:pic>
      <p:sp>
        <p:nvSpPr>
          <p:cNvPr id="563" name="Deep neural net"/>
          <p:cNvSpPr txBox="1"/>
          <p:nvPr/>
        </p:nvSpPr>
        <p:spPr>
          <a:xfrm>
            <a:off x="8994685" y="9173368"/>
            <a:ext cx="5844428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Deep neural net</a:t>
            </a:r>
          </a:p>
        </p:txBody>
      </p:sp>
      <p:grpSp>
        <p:nvGrpSpPr>
          <p:cNvPr id="568" name="Group"/>
          <p:cNvGrpSpPr/>
          <p:nvPr/>
        </p:nvGrpSpPr>
        <p:grpSpPr>
          <a:xfrm>
            <a:off x="8065475" y="3739226"/>
            <a:ext cx="1957870" cy="5000827"/>
            <a:chOff x="0" y="0"/>
            <a:chExt cx="1957868" cy="5000826"/>
          </a:xfrm>
        </p:grpSpPr>
        <p:sp>
          <p:nvSpPr>
            <p:cNvPr id="564" name="Rectangle"/>
            <p:cNvSpPr/>
            <p:nvPr/>
          </p:nvSpPr>
          <p:spPr>
            <a:xfrm>
              <a:off x="0" y="13772"/>
              <a:ext cx="544096" cy="498705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565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24933" y="2290951"/>
              <a:ext cx="783001" cy="405070"/>
            </a:xfrm>
            <a:prstGeom prst="rect">
              <a:avLst/>
            </a:prstGeom>
            <a:effectLst/>
          </p:spPr>
        </p:pic>
        <p:sp>
          <p:nvSpPr>
            <p:cNvPr id="567" name="Rectangle"/>
            <p:cNvSpPr/>
            <p:nvPr/>
          </p:nvSpPr>
          <p:spPr>
            <a:xfrm>
              <a:off x="1413772" y="0"/>
              <a:ext cx="544097" cy="498705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573" name="Group"/>
          <p:cNvGrpSpPr/>
          <p:nvPr/>
        </p:nvGrpSpPr>
        <p:grpSpPr>
          <a:xfrm>
            <a:off x="13861645" y="3739226"/>
            <a:ext cx="1957869" cy="5000827"/>
            <a:chOff x="0" y="0"/>
            <a:chExt cx="1957868" cy="5000826"/>
          </a:xfrm>
        </p:grpSpPr>
        <p:sp>
          <p:nvSpPr>
            <p:cNvPr id="569" name="Rectangle"/>
            <p:cNvSpPr/>
            <p:nvPr/>
          </p:nvSpPr>
          <p:spPr>
            <a:xfrm>
              <a:off x="0" y="13772"/>
              <a:ext cx="544096" cy="498705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570" name="Line Line" descr="Line 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24933" y="2290951"/>
              <a:ext cx="783001" cy="405070"/>
            </a:xfrm>
            <a:prstGeom prst="rect">
              <a:avLst/>
            </a:prstGeom>
            <a:effectLst/>
          </p:spPr>
        </p:pic>
        <p:sp>
          <p:nvSpPr>
            <p:cNvPr id="572" name="Rectangle"/>
            <p:cNvSpPr/>
            <p:nvPr/>
          </p:nvSpPr>
          <p:spPr>
            <a:xfrm>
              <a:off x="1413772" y="0"/>
              <a:ext cx="544097" cy="498705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pic>
        <p:nvPicPr>
          <p:cNvPr id="57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64921" y="6043991"/>
            <a:ext cx="783001" cy="405070"/>
          </a:xfrm>
          <a:prstGeom prst="rect">
            <a:avLst/>
          </a:prstGeom>
        </p:spPr>
      </p:pic>
      <p:pic>
        <p:nvPicPr>
          <p:cNvPr id="57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97337" y="6065970"/>
            <a:ext cx="783001" cy="405070"/>
          </a:xfrm>
          <a:prstGeom prst="rect">
            <a:avLst/>
          </a:prstGeom>
        </p:spPr>
      </p:pic>
      <p:sp>
        <p:nvSpPr>
          <p:cNvPr id="578" name="Image classification"/>
          <p:cNvSpPr txBox="1"/>
          <p:nvPr/>
        </p:nvSpPr>
        <p:spPr>
          <a:xfrm>
            <a:off x="8161718" y="261371"/>
            <a:ext cx="8060564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Image classification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3629" y="6054259"/>
            <a:ext cx="1143867" cy="352234"/>
          </a:xfrm>
          <a:prstGeom prst="rect">
            <a:avLst/>
          </a:prstGeom>
        </p:spPr>
      </p:pic>
      <p:sp>
        <p:nvSpPr>
          <p:cNvPr id="584" name="“clown fish”"/>
          <p:cNvSpPr txBox="1"/>
          <p:nvPr/>
        </p:nvSpPr>
        <p:spPr>
          <a:xfrm>
            <a:off x="2783804" y="1723558"/>
            <a:ext cx="4578629" cy="196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58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8419" t="0" r="4416" b="0"/>
          <a:stretch>
            <a:fillRect/>
          </a:stretch>
        </p:blipFill>
        <p:spPr>
          <a:xfrm>
            <a:off x="3201232" y="4339059"/>
            <a:ext cx="3743943" cy="38100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586" name="Rectangle"/>
          <p:cNvSpPr/>
          <p:nvPr/>
        </p:nvSpPr>
        <p:spPr>
          <a:xfrm>
            <a:off x="8366840" y="3750625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8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98124" y="6054259"/>
            <a:ext cx="770301" cy="352234"/>
          </a:xfrm>
          <a:prstGeom prst="rect">
            <a:avLst/>
          </a:prstGeom>
        </p:spPr>
      </p:pic>
      <p:sp>
        <p:nvSpPr>
          <p:cNvPr id="589" name="Rectangle"/>
          <p:cNvSpPr/>
          <p:nvPr/>
        </p:nvSpPr>
        <p:spPr>
          <a:xfrm>
            <a:off x="9780613" y="3736852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9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58318" y="6040487"/>
            <a:ext cx="770301" cy="352234"/>
          </a:xfrm>
          <a:prstGeom prst="rect">
            <a:avLst/>
          </a:prstGeom>
        </p:spPr>
      </p:pic>
      <p:sp>
        <p:nvSpPr>
          <p:cNvPr id="592" name="Rectangle"/>
          <p:cNvSpPr/>
          <p:nvPr/>
        </p:nvSpPr>
        <p:spPr>
          <a:xfrm>
            <a:off x="11212245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9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25668" y="6026714"/>
            <a:ext cx="770301" cy="352234"/>
          </a:xfrm>
          <a:prstGeom prst="rect">
            <a:avLst/>
          </a:prstGeom>
        </p:spPr>
      </p:pic>
      <p:sp>
        <p:nvSpPr>
          <p:cNvPr id="595" name="Rectangle"/>
          <p:cNvSpPr/>
          <p:nvPr/>
        </p:nvSpPr>
        <p:spPr>
          <a:xfrm>
            <a:off x="12651551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9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64976" y="6026714"/>
            <a:ext cx="770301" cy="352234"/>
          </a:xfrm>
          <a:prstGeom prst="rect">
            <a:avLst/>
          </a:prstGeom>
        </p:spPr>
      </p:pic>
      <p:sp>
        <p:nvSpPr>
          <p:cNvPr id="598" name="Rectangle"/>
          <p:cNvSpPr/>
          <p:nvPr/>
        </p:nvSpPr>
        <p:spPr>
          <a:xfrm>
            <a:off x="14136760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9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85903" y="6026714"/>
            <a:ext cx="770301" cy="352234"/>
          </a:xfrm>
          <a:prstGeom prst="rect">
            <a:avLst/>
          </a:prstGeom>
        </p:spPr>
      </p:pic>
      <p:sp>
        <p:nvSpPr>
          <p:cNvPr id="601" name="Rectangle"/>
          <p:cNvSpPr/>
          <p:nvPr/>
        </p:nvSpPr>
        <p:spPr>
          <a:xfrm>
            <a:off x="15621970" y="3723080"/>
            <a:ext cx="544097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02" name="Line"/>
          <p:cNvSpPr/>
          <p:nvPr/>
        </p:nvSpPr>
        <p:spPr>
          <a:xfrm>
            <a:off x="16309213" y="6203081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605" name="Group"/>
          <p:cNvGrpSpPr/>
          <p:nvPr/>
        </p:nvGrpSpPr>
        <p:grpSpPr>
          <a:xfrm>
            <a:off x="7112293" y="2776233"/>
            <a:ext cx="10906905" cy="2627993"/>
            <a:chOff x="0" y="0"/>
            <a:chExt cx="10906904" cy="2627992"/>
          </a:xfrm>
        </p:grpSpPr>
        <p:sp>
          <p:nvSpPr>
            <p:cNvPr id="603" name="Line"/>
            <p:cNvSpPr/>
            <p:nvPr/>
          </p:nvSpPr>
          <p:spPr>
            <a:xfrm flipH="1">
              <a:off x="10873962" y="0"/>
              <a:ext cx="23400" cy="262799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04" name="Line"/>
            <p:cNvSpPr/>
            <p:nvPr/>
          </p:nvSpPr>
          <p:spPr>
            <a:xfrm>
              <a:off x="0" y="13245"/>
              <a:ext cx="1090690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606" name="Rectangle"/>
          <p:cNvSpPr/>
          <p:nvPr/>
        </p:nvSpPr>
        <p:spPr>
          <a:xfrm>
            <a:off x="17132994" y="5637995"/>
            <a:ext cx="1706525" cy="12123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07" name="Loss"/>
          <p:cNvSpPr txBox="1"/>
          <p:nvPr/>
        </p:nvSpPr>
        <p:spPr>
          <a:xfrm>
            <a:off x="17167428" y="5791714"/>
            <a:ext cx="163765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608" name="Line"/>
          <p:cNvSpPr/>
          <p:nvPr/>
        </p:nvSpPr>
        <p:spPr>
          <a:xfrm flipV="1">
            <a:off x="7669808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09" name="Line"/>
          <p:cNvSpPr/>
          <p:nvPr/>
        </p:nvSpPr>
        <p:spPr>
          <a:xfrm flipV="1">
            <a:off x="9345774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0" name="Line"/>
          <p:cNvSpPr/>
          <p:nvPr/>
        </p:nvSpPr>
        <p:spPr>
          <a:xfrm flipV="1">
            <a:off x="10741687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1" name="Line"/>
          <p:cNvSpPr/>
          <p:nvPr/>
        </p:nvSpPr>
        <p:spPr>
          <a:xfrm flipV="1">
            <a:off x="12137601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2" name="Line"/>
          <p:cNvSpPr/>
          <p:nvPr/>
        </p:nvSpPr>
        <p:spPr>
          <a:xfrm flipV="1">
            <a:off x="13650125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3" name="Line"/>
          <p:cNvSpPr/>
          <p:nvPr/>
        </p:nvSpPr>
        <p:spPr>
          <a:xfrm flipV="1">
            <a:off x="15065576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616" name="Learned"/>
          <p:cNvGrpSpPr/>
          <p:nvPr/>
        </p:nvGrpSpPr>
        <p:grpSpPr>
          <a:xfrm>
            <a:off x="17955509" y="1138634"/>
            <a:ext cx="2734946" cy="1108076"/>
            <a:chOff x="0" y="0"/>
            <a:chExt cx="2734945" cy="1108075"/>
          </a:xfrm>
        </p:grpSpPr>
        <p:sp>
          <p:nvSpPr>
            <p:cNvPr id="615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614" name="Learned Learned" descr="Learned Learned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617" name="Deep learning"/>
          <p:cNvSpPr txBox="1"/>
          <p:nvPr/>
        </p:nvSpPr>
        <p:spPr>
          <a:xfrm>
            <a:off x="9290303" y="261371"/>
            <a:ext cx="580339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Deep learning</a:t>
            </a:r>
          </a:p>
        </p:txBody>
      </p:sp>
      <p:grpSp>
        <p:nvGrpSpPr>
          <p:cNvPr id="621" name="Group"/>
          <p:cNvGrpSpPr/>
          <p:nvPr/>
        </p:nvGrpSpPr>
        <p:grpSpPr>
          <a:xfrm>
            <a:off x="7851717" y="11010815"/>
            <a:ext cx="8514994" cy="2416303"/>
            <a:chOff x="-50800" y="-50800"/>
            <a:chExt cx="8514992" cy="2416302"/>
          </a:xfrm>
        </p:grpSpPr>
        <p:pic>
          <p:nvPicPr>
            <p:cNvPr id="618" name="Group" descr="Group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620" name="mathbf_theta^*_=.pdf" descr="mathbf_theta^*_=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22" name="theta_1.pdf" descr="theta_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3423" y="10027277"/>
            <a:ext cx="525170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theta_2.pdf" descr="theta_2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153952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theta_3.pdf" descr="theta_3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520525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theta_4.pdf" descr="theta_4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957861" y="10027277"/>
            <a:ext cx="562682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theta_5.pdf" descr="theta_5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3418526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theta_6.pdf" descr="theta_6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878231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mathbf_y^(i).pdf" descr="mathbf_y^(i)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657697" y="1536652"/>
            <a:ext cx="946113" cy="764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mathbf_x^(i).pdf" descr="mathbf_x^(i)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657697" y="3558308"/>
            <a:ext cx="946113" cy="636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mathcal_L_(f_the.pdf" descr="mathcal_L_(f_the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322981" y="5877104"/>
            <a:ext cx="4198914" cy="755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1" name="Group"/>
          <p:cNvGrpSpPr/>
          <p:nvPr/>
        </p:nvGrpSpPr>
        <p:grpSpPr>
          <a:xfrm>
            <a:off x="629940" y="3255183"/>
            <a:ext cx="6842881" cy="10341554"/>
            <a:chOff x="0" y="0"/>
            <a:chExt cx="6842879" cy="10341552"/>
          </a:xfrm>
        </p:grpSpPr>
        <p:sp>
          <p:nvSpPr>
            <p:cNvPr id="631" name="Rectangle"/>
            <p:cNvSpPr/>
            <p:nvPr/>
          </p:nvSpPr>
          <p:spPr>
            <a:xfrm>
              <a:off x="0" y="153614"/>
              <a:ext cx="6842880" cy="1003706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114300" dist="52297" dir="2531122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1463039">
                <a:defRPr b="0" sz="29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2" name="Training data"/>
            <p:cNvSpPr txBox="1"/>
            <p:nvPr/>
          </p:nvSpPr>
          <p:spPr>
            <a:xfrm>
              <a:off x="466206" y="0"/>
              <a:ext cx="5910469" cy="16011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i="1" sz="4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Training data</a:t>
              </a:r>
            </a:p>
          </p:txBody>
        </p:sp>
        <p:pic>
          <p:nvPicPr>
            <p:cNvPr id="633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74465" y="2240771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4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5985707" y="2240771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997021" y="3545914"/>
              <a:ext cx="190534" cy="419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74465" y="6837947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5985707" y="6837947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997021" y="8143090"/>
              <a:ext cx="190534" cy="419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Image" descr="Image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74465" y="4476064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Image" descr="Image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5985707" y="4476064"/>
              <a:ext cx="400404" cy="1554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Image" descr="Image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997021" y="5781207"/>
              <a:ext cx="190534" cy="419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2" name="…"/>
            <p:cNvSpPr txBox="1"/>
            <p:nvPr/>
          </p:nvSpPr>
          <p:spPr>
            <a:xfrm rot="5400000">
              <a:off x="2241913" y="8611005"/>
              <a:ext cx="1928862" cy="1532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0458" tIns="100458" rIns="100458" bIns="100458" numCol="1" anchor="ctr">
              <a:noAutofit/>
            </a:bodyPr>
            <a:lstStyle>
              <a:lvl1pPr defTabSz="1155278">
                <a:defRPr sz="4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  <p:pic>
          <p:nvPicPr>
            <p:cNvPr id="643" name="Image" descr="Image"/>
            <p:cNvPicPr>
              <a:picLocks noChangeAspect="1"/>
            </p:cNvPicPr>
            <p:nvPr/>
          </p:nvPicPr>
          <p:blipFill>
            <a:blip r:embed="rId21">
              <a:extLst/>
            </a:blip>
            <a:srcRect l="0" t="0" r="0" b="0"/>
            <a:stretch>
              <a:fillRect/>
            </a:stretch>
          </p:blipFill>
          <p:spPr>
            <a:xfrm>
              <a:off x="1611597" y="1592210"/>
              <a:ext cx="454991" cy="351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8419" t="0" r="4416" b="0"/>
            <a:stretch>
              <a:fillRect/>
            </a:stretch>
          </p:blipFill>
          <p:spPr>
            <a:xfrm>
              <a:off x="1064703" y="2251958"/>
              <a:ext cx="1548537" cy="157586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645" name="“Fish”"/>
            <p:cNvSpPr txBox="1"/>
            <p:nvPr/>
          </p:nvSpPr>
          <p:spPr>
            <a:xfrm>
              <a:off x="3940523" y="2673536"/>
              <a:ext cx="1349782" cy="68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“Fish”</a:t>
              </a:r>
            </a:p>
          </p:txBody>
        </p:sp>
        <p:pic>
          <p:nvPicPr>
            <p:cNvPr id="646" name="Screen Shot 2015-06-17 at 12.27.26 AM.png" descr="Screen Shot 2015-06-17 at 12.27.26 AM.png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962677" y="4491505"/>
              <a:ext cx="1752659" cy="152910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647" name="“Grizzly”"/>
            <p:cNvSpPr txBox="1"/>
            <p:nvPr/>
          </p:nvSpPr>
          <p:spPr>
            <a:xfrm>
              <a:off x="3661402" y="4908829"/>
              <a:ext cx="1908024" cy="68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“Grizzly”</a:t>
              </a:r>
            </a:p>
          </p:txBody>
        </p:sp>
        <p:pic>
          <p:nvPicPr>
            <p:cNvPr id="648" name="Screen Shot 2015-06-17 at 12.27.39 AM.png" descr="Screen Shot 2015-06-17 at 12.27.39 AM.pn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962677" y="6802439"/>
              <a:ext cx="1752659" cy="162552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649" name="“Chameleon”"/>
            <p:cNvSpPr txBox="1"/>
            <p:nvPr/>
          </p:nvSpPr>
          <p:spPr>
            <a:xfrm>
              <a:off x="3190943" y="7270712"/>
              <a:ext cx="2848941" cy="68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“Chameleon”</a:t>
              </a:r>
            </a:p>
          </p:txBody>
        </p:sp>
        <p:pic>
          <p:nvPicPr>
            <p:cNvPr id="650" name="y.pdf" descr="y.pdf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4413426" y="1554585"/>
              <a:ext cx="397021" cy="560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1" grpId="1"/>
      <p:bldP build="whole" bldLvl="1" animBg="1" rev="0" advAuto="0" spid="651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radient descent"/>
          <p:cNvSpPr txBox="1"/>
          <p:nvPr/>
        </p:nvSpPr>
        <p:spPr>
          <a:xfrm>
            <a:off x="8655557" y="261371"/>
            <a:ext cx="7072885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Gradient descent</a:t>
            </a:r>
          </a:p>
        </p:txBody>
      </p:sp>
      <p:pic>
        <p:nvPicPr>
          <p:cNvPr id="656" name="J(_theta).pdf" descr="J(_theta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5208" y="5265932"/>
            <a:ext cx="1285012" cy="742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Bigg.pdf" descr="Bigg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3720936" y="2765018"/>
            <a:ext cx="233557" cy="44518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1" name="Group"/>
          <p:cNvGrpSpPr/>
          <p:nvPr/>
        </p:nvGrpSpPr>
        <p:grpSpPr>
          <a:xfrm>
            <a:off x="7934504" y="2350455"/>
            <a:ext cx="8514993" cy="2416303"/>
            <a:chOff x="-50800" y="-50800"/>
            <a:chExt cx="8514992" cy="2416302"/>
          </a:xfrm>
        </p:grpSpPr>
        <p:pic>
          <p:nvPicPr>
            <p:cNvPr id="658" name="Group" descr="Group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660" name="mathbf_theta^*_=.pdf" descr="mathbf_theta^*_=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Image" descr="Image"/>
          <p:cNvPicPr>
            <a:picLocks noChangeAspect="1"/>
          </p:cNvPicPr>
          <p:nvPr/>
        </p:nvPicPr>
        <p:blipFill>
          <a:blip r:embed="rId2">
            <a:alphaModFix amt="68613"/>
            <a:extLst/>
          </a:blip>
          <a:stretch>
            <a:fillRect/>
          </a:stretch>
        </p:blipFill>
        <p:spPr>
          <a:xfrm>
            <a:off x="7022277" y="1629751"/>
            <a:ext cx="10803522" cy="9186498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Line"/>
          <p:cNvSpPr/>
          <p:nvPr/>
        </p:nvSpPr>
        <p:spPr>
          <a:xfrm flipV="1">
            <a:off x="11765674" y="4277402"/>
            <a:ext cx="1" cy="660798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7" name="Line"/>
          <p:cNvSpPr/>
          <p:nvPr/>
        </p:nvSpPr>
        <p:spPr>
          <a:xfrm flipH="1" flipV="1">
            <a:off x="11796317" y="4986531"/>
            <a:ext cx="333454" cy="629175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8" name="Line"/>
          <p:cNvSpPr/>
          <p:nvPr/>
        </p:nvSpPr>
        <p:spPr>
          <a:xfrm flipH="1" flipV="1">
            <a:off x="12245830" y="5617560"/>
            <a:ext cx="602352" cy="32371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9" name="Line"/>
          <p:cNvSpPr/>
          <p:nvPr/>
        </p:nvSpPr>
        <p:spPr>
          <a:xfrm flipH="1" flipV="1">
            <a:off x="13035043" y="6076872"/>
            <a:ext cx="513537" cy="528288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70" name="Line"/>
          <p:cNvSpPr/>
          <p:nvPr/>
        </p:nvSpPr>
        <p:spPr>
          <a:xfrm flipH="1" flipV="1">
            <a:off x="13500986" y="6722409"/>
            <a:ext cx="171749" cy="746886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71" name="Gradient descent"/>
          <p:cNvSpPr txBox="1"/>
          <p:nvPr/>
        </p:nvSpPr>
        <p:spPr>
          <a:xfrm>
            <a:off x="8655557" y="261371"/>
            <a:ext cx="7072885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Gradient descent</a:t>
            </a:r>
          </a:p>
        </p:txBody>
      </p:sp>
      <p:pic>
        <p:nvPicPr>
          <p:cNvPr id="672" name="J(_theta).pdf" descr="J(_theta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9284" y="5393987"/>
            <a:ext cx="1285012" cy="742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theta_1.pdf" descr="theta_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87121" y="9637861"/>
            <a:ext cx="576026" cy="658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theta_2.pdf" descr="theta_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82487" y="9974469"/>
            <a:ext cx="596599" cy="65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theta^*_=_argmin.pdf" descr="theta^*_=_argmin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14745" y="11661009"/>
            <a:ext cx="5418399" cy="1188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Group" descr="Group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51955" y="11315652"/>
            <a:ext cx="6943979" cy="1828337"/>
          </a:xfrm>
          <a:prstGeom prst="rect">
            <a:avLst/>
          </a:prstGeom>
        </p:spPr>
      </p:pic>
      <p:sp>
        <p:nvSpPr>
          <p:cNvPr id="678" name="x"/>
          <p:cNvSpPr txBox="1"/>
          <p:nvPr/>
        </p:nvSpPr>
        <p:spPr>
          <a:xfrm>
            <a:off x="11235345" y="2761600"/>
            <a:ext cx="564770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6000"/>
            </a:lvl1pPr>
          </a:lstStyle>
          <a:p>
            <a:pPr/>
            <a:r>
              <a:t>x</a:t>
            </a:r>
          </a:p>
        </p:txBody>
      </p:sp>
      <p:sp>
        <p:nvSpPr>
          <p:cNvPr id="679" name="Line"/>
          <p:cNvSpPr/>
          <p:nvPr/>
        </p:nvSpPr>
        <p:spPr>
          <a:xfrm flipH="1" flipV="1">
            <a:off x="11525538" y="3576190"/>
            <a:ext cx="277114" cy="657773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6" grpId="3"/>
      <p:bldP build="whole" bldLvl="1" animBg="1" rev="0" advAuto="0" spid="678" grpId="1"/>
      <p:bldP build="whole" bldLvl="1" animBg="1" rev="0" advAuto="0" spid="667" grpId="4"/>
      <p:bldP build="whole" bldLvl="1" animBg="1" rev="0" advAuto="0" spid="679" grpId="2"/>
      <p:bldP build="whole" bldLvl="1" animBg="1" rev="0" advAuto="0" spid="669" grpId="6"/>
      <p:bldP build="whole" bldLvl="1" animBg="1" rev="0" advAuto="0" spid="670" grpId="7"/>
      <p:bldP build="whole" bldLvl="1" animBg="1" rev="0" advAuto="0" spid="668" grpId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roup"/>
          <p:cNvGrpSpPr/>
          <p:nvPr/>
        </p:nvGrpSpPr>
        <p:grpSpPr>
          <a:xfrm>
            <a:off x="12207512" y="9663731"/>
            <a:ext cx="2824500" cy="3140861"/>
            <a:chOff x="124009" y="0"/>
            <a:chExt cx="2824498" cy="3140860"/>
          </a:xfrm>
        </p:grpSpPr>
        <p:sp>
          <p:nvSpPr>
            <p:cNvPr id="681" name="Line"/>
            <p:cNvSpPr/>
            <p:nvPr/>
          </p:nvSpPr>
          <p:spPr>
            <a:xfrm flipH="1">
              <a:off x="124009" y="0"/>
              <a:ext cx="338292" cy="151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1600" fill="norm" stroke="1" extrusionOk="0">
                  <a:moveTo>
                    <a:pt x="13318" y="0"/>
                  </a:moveTo>
                  <a:cubicBezTo>
                    <a:pt x="20460" y="4351"/>
                    <a:pt x="21600" y="9320"/>
                    <a:pt x="16509" y="13903"/>
                  </a:cubicBezTo>
                  <a:cubicBezTo>
                    <a:pt x="13272" y="16818"/>
                    <a:pt x="7603" y="19461"/>
                    <a:pt x="0" y="2160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82" name="learning rate"/>
            <p:cNvSpPr/>
            <p:nvPr/>
          </p:nvSpPr>
          <p:spPr>
            <a:xfrm>
              <a:off x="1678508" y="187086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learning rate</a:t>
              </a:r>
            </a:p>
          </p:txBody>
        </p:sp>
      </p:grpSp>
      <p:sp>
        <p:nvSpPr>
          <p:cNvPr id="684" name="Gradient descent"/>
          <p:cNvSpPr txBox="1"/>
          <p:nvPr/>
        </p:nvSpPr>
        <p:spPr>
          <a:xfrm>
            <a:off x="8655557" y="261371"/>
            <a:ext cx="7072885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Gradient descent</a:t>
            </a:r>
          </a:p>
        </p:txBody>
      </p:sp>
      <p:grpSp>
        <p:nvGrpSpPr>
          <p:cNvPr id="687" name="Group"/>
          <p:cNvGrpSpPr/>
          <p:nvPr/>
        </p:nvGrpSpPr>
        <p:grpSpPr>
          <a:xfrm>
            <a:off x="6992302" y="6659562"/>
            <a:ext cx="9685021" cy="3175776"/>
            <a:chOff x="0" y="0"/>
            <a:chExt cx="9685019" cy="3175775"/>
          </a:xfrm>
        </p:grpSpPr>
        <p:sp>
          <p:nvSpPr>
            <p:cNvPr id="685" name="One iteration of gradient descent:"/>
            <p:cNvSpPr txBox="1"/>
            <p:nvPr/>
          </p:nvSpPr>
          <p:spPr>
            <a:xfrm>
              <a:off x="-1" y="0"/>
              <a:ext cx="9685021" cy="904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One iteration of gradient descent:</a:t>
              </a:r>
            </a:p>
          </p:txBody>
        </p:sp>
        <p:pic>
          <p:nvPicPr>
            <p:cNvPr id="686" name="theta^t+1_=_thet.pdf" descr="theta^t+1_=_thet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19871" y="1453917"/>
              <a:ext cx="7442253" cy="1721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88" name="J(_theta).pdf" descr="J(_theta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95208" y="5265932"/>
            <a:ext cx="1285012" cy="742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Bigg.pdf" descr="Bigg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3720936" y="2765018"/>
            <a:ext cx="233557" cy="44518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3" name="Group"/>
          <p:cNvGrpSpPr/>
          <p:nvPr/>
        </p:nvGrpSpPr>
        <p:grpSpPr>
          <a:xfrm>
            <a:off x="7934504" y="2350455"/>
            <a:ext cx="8514993" cy="2416303"/>
            <a:chOff x="-50800" y="-50800"/>
            <a:chExt cx="8514992" cy="2416302"/>
          </a:xfrm>
        </p:grpSpPr>
        <p:pic>
          <p:nvPicPr>
            <p:cNvPr id="690" name="Group" descr="Group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692" name="mathbf_theta^*_=.pdf" descr="mathbf_theta^*_=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7" grpId="1"/>
      <p:bldP build="whole" bldLvl="1" animBg="1" rev="0" advAuto="0" spid="683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tochastic gradient descent (SG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10640"/>
            </a:lvl1pPr>
          </a:lstStyle>
          <a:p>
            <a:pPr/>
            <a:r>
              <a:t>Stochastic gradient descent (SGD)</a:t>
            </a:r>
          </a:p>
        </p:txBody>
      </p:sp>
      <p:sp>
        <p:nvSpPr>
          <p:cNvPr id="698" name="Want to minimize overall loss function J, which is sum of individual losses over each exampl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101600" tIns="101600" rIns="101600" bIns="101600"/>
          <a:lstStyle/>
          <a:p>
            <a:pPr marL="594900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Want to minimize overall loss function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J</a:t>
            </a:r>
            <a:r>
              <a:t>, which is sum of individual losses over each example.</a:t>
            </a:r>
          </a:p>
          <a:p>
            <a:pPr marL="594900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In Stochastic gradient descent, compute gradient on sub-set (batch) of data.</a:t>
            </a:r>
          </a:p>
          <a:p>
            <a:pPr marL="562355" indent="-529811" defTabSz="1499616">
              <a:spcBef>
                <a:spcPts val="2400"/>
              </a:spcBef>
              <a:buClr>
                <a:srgbClr val="000000"/>
              </a:buClr>
              <a:buSzTx/>
              <a:buFont typeface="Arial"/>
              <a:buNone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		If batchsize=1 then θ is updated after each example.</a:t>
            </a:r>
          </a:p>
          <a:p>
            <a:pPr marL="562355" indent="-529811" defTabSz="1499616">
              <a:spcBef>
                <a:spcPts val="2400"/>
              </a:spcBef>
              <a:buClr>
                <a:srgbClr val="000000"/>
              </a:buClr>
              <a:buSzTx/>
              <a:buFont typeface="Arial"/>
              <a:buNone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		If batchsize=N (full set) then this is standard gradient descent.</a:t>
            </a:r>
          </a:p>
          <a:p>
            <a:pPr marL="594900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Gradient direction is noisy, relative to average over all examples (standard gradient descent).</a:t>
            </a:r>
          </a:p>
          <a:p>
            <a:pPr marL="594900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Advantages</a:t>
            </a:r>
          </a:p>
          <a:p>
            <a:pPr lvl="1" marL="928148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Faster: approximate total gradient with small sample</a:t>
            </a:r>
          </a:p>
          <a:p>
            <a:pPr lvl="1" marL="928148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Implicit regularizer</a:t>
            </a:r>
          </a:p>
          <a:p>
            <a:pPr marL="594900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Disadvantages</a:t>
            </a:r>
          </a:p>
          <a:p>
            <a:pPr lvl="1" marL="928148" indent="-562355" defTabSz="1499616">
              <a:spcBef>
                <a:spcPts val="2400"/>
              </a:spcBef>
              <a:buClr>
                <a:srgbClr val="3366FF"/>
              </a:buClr>
              <a:buSzPct val="100000"/>
              <a:buFont typeface="Arial"/>
              <a:defRPr sz="3936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High variance, unstable updates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57797" y="7828755"/>
            <a:ext cx="3707687" cy="352234"/>
          </a:xfrm>
          <a:prstGeom prst="rect">
            <a:avLst/>
          </a:prstGeom>
        </p:spPr>
      </p:pic>
      <p:sp>
        <p:nvSpPr>
          <p:cNvPr id="702" name="Input representation"/>
          <p:cNvSpPr txBox="1"/>
          <p:nvPr/>
        </p:nvSpPr>
        <p:spPr>
          <a:xfrm>
            <a:off x="6860233" y="3509218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703" name="Output representation"/>
          <p:cNvSpPr txBox="1"/>
          <p:nvPr/>
        </p:nvSpPr>
        <p:spPr>
          <a:xfrm>
            <a:off x="12517038" y="3509218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704" name="Rectangle"/>
          <p:cNvSpPr/>
          <p:nvPr/>
        </p:nvSpPr>
        <p:spPr>
          <a:xfrm>
            <a:off x="9091550" y="5493489"/>
            <a:ext cx="544097" cy="506560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05" name="Rectangle"/>
          <p:cNvSpPr/>
          <p:nvPr/>
        </p:nvSpPr>
        <p:spPr>
          <a:xfrm>
            <a:off x="14748354" y="5350614"/>
            <a:ext cx="544096" cy="506560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06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  <p:grpSp>
        <p:nvGrpSpPr>
          <p:cNvPr id="742" name="Group"/>
          <p:cNvGrpSpPr/>
          <p:nvPr/>
        </p:nvGrpSpPr>
        <p:grpSpPr>
          <a:xfrm>
            <a:off x="1110744" y="2754575"/>
            <a:ext cx="10663533" cy="7763028"/>
            <a:chOff x="0" y="452437"/>
            <a:chExt cx="10663532" cy="7763027"/>
          </a:xfrm>
        </p:grpSpPr>
        <p:grpSp>
          <p:nvGrpSpPr>
            <p:cNvPr id="739" name="Group"/>
            <p:cNvGrpSpPr/>
            <p:nvPr/>
          </p:nvGrpSpPr>
          <p:grpSpPr>
            <a:xfrm>
              <a:off x="0" y="2468503"/>
              <a:ext cx="10663533" cy="5746962"/>
              <a:chOff x="0" y="1214437"/>
              <a:chExt cx="10663532" cy="5746961"/>
            </a:xfrm>
          </p:grpSpPr>
          <p:sp>
            <p:nvSpPr>
              <p:cNvPr id="711" name="Input representation"/>
              <p:cNvSpPr/>
              <p:nvPr/>
            </p:nvSpPr>
            <p:spPr>
              <a:xfrm>
                <a:off x="0" y="1214437"/>
                <a:ext cx="50067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defTabSz="821531">
                  <a:defRPr b="0" sz="500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/>
                <a:r>
                  <a:t>Input representation</a:t>
                </a:r>
              </a:p>
            </p:txBody>
          </p:sp>
          <p:sp>
            <p:nvSpPr>
              <p:cNvPr id="712" name="Output representation"/>
              <p:cNvSpPr/>
              <p:nvPr/>
            </p:nvSpPr>
            <p:spPr>
              <a:xfrm>
                <a:off x="5656804" y="1214437"/>
                <a:ext cx="500672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>
                <a:lvl1pPr defTabSz="821531">
                  <a:defRPr b="0" sz="500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/>
                <a:r>
                  <a:t>Output representation</a:t>
                </a:r>
              </a:p>
            </p:txBody>
          </p:sp>
          <p:sp>
            <p:nvSpPr>
              <p:cNvPr id="713" name="Line"/>
              <p:cNvSpPr/>
              <p:nvPr/>
            </p:nvSpPr>
            <p:spPr>
              <a:xfrm>
                <a:off x="2487714" y="2324999"/>
                <a:ext cx="5688104" cy="2502913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4" name="Line"/>
              <p:cNvSpPr/>
              <p:nvPr/>
            </p:nvSpPr>
            <p:spPr>
              <a:xfrm>
                <a:off x="2490152" y="2981582"/>
                <a:ext cx="5677567" cy="186173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5" name="Line"/>
              <p:cNvSpPr/>
              <p:nvPr/>
            </p:nvSpPr>
            <p:spPr>
              <a:xfrm>
                <a:off x="2504613" y="3581022"/>
                <a:ext cx="5650504" cy="127824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6" name="Line"/>
              <p:cNvSpPr/>
              <p:nvPr/>
            </p:nvSpPr>
            <p:spPr>
              <a:xfrm>
                <a:off x="2520148" y="4219587"/>
                <a:ext cx="5666985" cy="65467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7" name="Line"/>
              <p:cNvSpPr/>
              <p:nvPr/>
            </p:nvSpPr>
            <p:spPr>
              <a:xfrm>
                <a:off x="2517086" y="4848606"/>
                <a:ext cx="5649108" cy="2169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8" name="Line"/>
              <p:cNvSpPr/>
              <p:nvPr/>
            </p:nvSpPr>
            <p:spPr>
              <a:xfrm flipV="1">
                <a:off x="2516636" y="4854221"/>
                <a:ext cx="5626953" cy="61840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19" name="Line"/>
              <p:cNvSpPr/>
              <p:nvPr/>
            </p:nvSpPr>
            <p:spPr>
              <a:xfrm flipV="1">
                <a:off x="2511638" y="4846701"/>
                <a:ext cx="5642984" cy="125940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0" name="Line"/>
              <p:cNvSpPr/>
              <p:nvPr/>
            </p:nvSpPr>
            <p:spPr>
              <a:xfrm flipV="1">
                <a:off x="2504613" y="4824681"/>
                <a:ext cx="5702063" cy="194146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1" name="Circle"/>
              <p:cNvSpPr/>
              <p:nvPr/>
            </p:nvSpPr>
            <p:spPr>
              <a:xfrm>
                <a:off x="2271649" y="2084549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2" name="Circle"/>
              <p:cNvSpPr/>
              <p:nvPr/>
            </p:nvSpPr>
            <p:spPr>
              <a:xfrm>
                <a:off x="2270861" y="2714250"/>
                <a:ext cx="465006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3" name="Circle"/>
              <p:cNvSpPr/>
              <p:nvPr/>
            </p:nvSpPr>
            <p:spPr>
              <a:xfrm>
                <a:off x="2270861" y="3343952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4" name="Circle"/>
              <p:cNvSpPr/>
              <p:nvPr/>
            </p:nvSpPr>
            <p:spPr>
              <a:xfrm>
                <a:off x="2270861" y="3973653"/>
                <a:ext cx="465006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5" name="Circle"/>
              <p:cNvSpPr/>
              <p:nvPr/>
            </p:nvSpPr>
            <p:spPr>
              <a:xfrm>
                <a:off x="2270861" y="4603356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6" name="Circle"/>
              <p:cNvSpPr/>
              <p:nvPr/>
            </p:nvSpPr>
            <p:spPr>
              <a:xfrm>
                <a:off x="2270861" y="5233057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7" name="Circle"/>
              <p:cNvSpPr/>
              <p:nvPr/>
            </p:nvSpPr>
            <p:spPr>
              <a:xfrm>
                <a:off x="2270861" y="5862759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8" name="Circle"/>
              <p:cNvSpPr/>
              <p:nvPr/>
            </p:nvSpPr>
            <p:spPr>
              <a:xfrm>
                <a:off x="2270861" y="6492460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29" name="Circle"/>
              <p:cNvSpPr/>
              <p:nvPr/>
            </p:nvSpPr>
            <p:spPr>
              <a:xfrm>
                <a:off x="7928454" y="2088482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0" name="Circle"/>
              <p:cNvSpPr/>
              <p:nvPr/>
            </p:nvSpPr>
            <p:spPr>
              <a:xfrm>
                <a:off x="7927666" y="2718184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1" name="Circle"/>
              <p:cNvSpPr/>
              <p:nvPr/>
            </p:nvSpPr>
            <p:spPr>
              <a:xfrm>
                <a:off x="7927666" y="3347885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2" name="Circle"/>
              <p:cNvSpPr/>
              <p:nvPr/>
            </p:nvSpPr>
            <p:spPr>
              <a:xfrm>
                <a:off x="7927666" y="3977587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3" name="Circle"/>
              <p:cNvSpPr/>
              <p:nvPr/>
            </p:nvSpPr>
            <p:spPr>
              <a:xfrm>
                <a:off x="7927666" y="4607288"/>
                <a:ext cx="465006" cy="465007"/>
              </a:xfrm>
              <a:prstGeom prst="ellipse">
                <a:avLst/>
              </a:prstGeom>
              <a:solidFill>
                <a:srgbClr val="FFFFFF"/>
              </a:solidFill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4" name="Circle"/>
              <p:cNvSpPr/>
              <p:nvPr/>
            </p:nvSpPr>
            <p:spPr>
              <a:xfrm>
                <a:off x="7927666" y="5236990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5" name="Circle"/>
              <p:cNvSpPr/>
              <p:nvPr/>
            </p:nvSpPr>
            <p:spPr>
              <a:xfrm>
                <a:off x="7927666" y="5866691"/>
                <a:ext cx="465006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736" name="Circle"/>
              <p:cNvSpPr/>
              <p:nvPr/>
            </p:nvSpPr>
            <p:spPr>
              <a:xfrm>
                <a:off x="7927666" y="6496393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pic>
            <p:nvPicPr>
              <p:cNvPr id="737" name="x_i.pdf" descr="x_i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16785" y="2099687"/>
                <a:ext cx="573052" cy="4347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8" name="w_ij.pdf" descr="w_ij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596694" y="2728893"/>
                <a:ext cx="928739" cy="5335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40" name="Linear layer"/>
            <p:cNvSpPr/>
            <p:nvPr/>
          </p:nvSpPr>
          <p:spPr>
            <a:xfrm>
              <a:off x="2828402" y="452437"/>
              <a:ext cx="500672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Linear layer</a:t>
              </a:r>
            </a:p>
          </p:txBody>
        </p:sp>
        <p:pic>
          <p:nvPicPr>
            <p:cNvPr id="741" name="z_j.pdf" descr="z_j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41267" y="5914762"/>
              <a:ext cx="635795" cy="635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43" name="z_j_=_sum_i_w_ij.pdf" descr="z_j_=_sum_i_w_ij.pdf"/>
          <p:cNvPicPr>
            <a:picLocks noChangeAspect="1"/>
          </p:cNvPicPr>
          <p:nvPr/>
        </p:nvPicPr>
        <p:blipFill>
          <a:blip r:embed="rId6">
            <a:extLst/>
          </a:blip>
          <a:srcRect l="0" t="0" r="21424" b="0"/>
          <a:stretch>
            <a:fillRect/>
          </a:stretch>
        </p:blipFill>
        <p:spPr>
          <a:xfrm>
            <a:off x="13763919" y="7607827"/>
            <a:ext cx="5099998" cy="1745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 brief history of Neural Networks</a:t>
            </a:r>
          </a:p>
        </p:txBody>
      </p:sp>
      <p:grpSp>
        <p:nvGrpSpPr>
          <p:cNvPr id="233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229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227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228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32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230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231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Line"/>
          <p:cNvSpPr/>
          <p:nvPr/>
        </p:nvSpPr>
        <p:spPr>
          <a:xfrm flipV="1">
            <a:off x="3788092" y="8386814"/>
            <a:ext cx="5352586" cy="2894211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48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  <p:sp>
        <p:nvSpPr>
          <p:cNvPr id="749" name="Input representation"/>
          <p:cNvSpPr txBox="1"/>
          <p:nvPr/>
        </p:nvSpPr>
        <p:spPr>
          <a:xfrm>
            <a:off x="1110744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750" name="Output representation"/>
          <p:cNvSpPr txBox="1"/>
          <p:nvPr/>
        </p:nvSpPr>
        <p:spPr>
          <a:xfrm>
            <a:off x="6767548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751" name="Line"/>
          <p:cNvSpPr/>
          <p:nvPr/>
        </p:nvSpPr>
        <p:spPr>
          <a:xfrm>
            <a:off x="3598458" y="5881203"/>
            <a:ext cx="5688104" cy="250291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2" name="Line"/>
          <p:cNvSpPr/>
          <p:nvPr/>
        </p:nvSpPr>
        <p:spPr>
          <a:xfrm>
            <a:off x="3600896" y="6537785"/>
            <a:ext cx="5677567" cy="186173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3" name="Line"/>
          <p:cNvSpPr/>
          <p:nvPr/>
        </p:nvSpPr>
        <p:spPr>
          <a:xfrm>
            <a:off x="3615357" y="7137225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4" name="Line"/>
          <p:cNvSpPr/>
          <p:nvPr/>
        </p:nvSpPr>
        <p:spPr>
          <a:xfrm>
            <a:off x="3630892" y="7775791"/>
            <a:ext cx="5666985" cy="65467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5" name="Line"/>
          <p:cNvSpPr/>
          <p:nvPr/>
        </p:nvSpPr>
        <p:spPr>
          <a:xfrm>
            <a:off x="3627830" y="8404809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6" name="Line"/>
          <p:cNvSpPr/>
          <p:nvPr/>
        </p:nvSpPr>
        <p:spPr>
          <a:xfrm flipV="1">
            <a:off x="3627380" y="8410424"/>
            <a:ext cx="5626953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7" name="Line"/>
          <p:cNvSpPr/>
          <p:nvPr/>
        </p:nvSpPr>
        <p:spPr>
          <a:xfrm flipV="1">
            <a:off x="3622382" y="8402904"/>
            <a:ext cx="5642984" cy="125940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8" name="Line"/>
          <p:cNvSpPr/>
          <p:nvPr/>
        </p:nvSpPr>
        <p:spPr>
          <a:xfrm flipV="1">
            <a:off x="3615357" y="8380885"/>
            <a:ext cx="5702063" cy="194146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9" name="Circle"/>
          <p:cNvSpPr/>
          <p:nvPr/>
        </p:nvSpPr>
        <p:spPr>
          <a:xfrm>
            <a:off x="3382393" y="56407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0" name="Circle"/>
          <p:cNvSpPr/>
          <p:nvPr/>
        </p:nvSpPr>
        <p:spPr>
          <a:xfrm>
            <a:off x="3381605" y="62704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1" name="Circle"/>
          <p:cNvSpPr/>
          <p:nvPr/>
        </p:nvSpPr>
        <p:spPr>
          <a:xfrm>
            <a:off x="3381605" y="69001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2" name="Circle"/>
          <p:cNvSpPr/>
          <p:nvPr/>
        </p:nvSpPr>
        <p:spPr>
          <a:xfrm>
            <a:off x="3381605" y="75298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3" name="Circle"/>
          <p:cNvSpPr/>
          <p:nvPr/>
        </p:nvSpPr>
        <p:spPr>
          <a:xfrm>
            <a:off x="3381605" y="81595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4" name="Circle"/>
          <p:cNvSpPr/>
          <p:nvPr/>
        </p:nvSpPr>
        <p:spPr>
          <a:xfrm>
            <a:off x="3381605" y="878926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5" name="Circle"/>
          <p:cNvSpPr/>
          <p:nvPr/>
        </p:nvSpPr>
        <p:spPr>
          <a:xfrm>
            <a:off x="3381605" y="941896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6" name="Circle"/>
          <p:cNvSpPr/>
          <p:nvPr/>
        </p:nvSpPr>
        <p:spPr>
          <a:xfrm>
            <a:off x="3381605" y="1004866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7" name="Circle"/>
          <p:cNvSpPr/>
          <p:nvPr/>
        </p:nvSpPr>
        <p:spPr>
          <a:xfrm>
            <a:off x="9039198" y="564468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8" name="Circle"/>
          <p:cNvSpPr/>
          <p:nvPr/>
        </p:nvSpPr>
        <p:spPr>
          <a:xfrm>
            <a:off x="9038411" y="627438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9" name="Circle"/>
          <p:cNvSpPr/>
          <p:nvPr/>
        </p:nvSpPr>
        <p:spPr>
          <a:xfrm>
            <a:off x="9038411" y="690408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70" name="Circle"/>
          <p:cNvSpPr/>
          <p:nvPr/>
        </p:nvSpPr>
        <p:spPr>
          <a:xfrm>
            <a:off x="9038411" y="753379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71" name="Circle"/>
          <p:cNvSpPr/>
          <p:nvPr/>
        </p:nvSpPr>
        <p:spPr>
          <a:xfrm>
            <a:off x="9038411" y="816349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72" name="Circle"/>
          <p:cNvSpPr/>
          <p:nvPr/>
        </p:nvSpPr>
        <p:spPr>
          <a:xfrm>
            <a:off x="9038411" y="879319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73" name="Circle"/>
          <p:cNvSpPr/>
          <p:nvPr/>
        </p:nvSpPr>
        <p:spPr>
          <a:xfrm>
            <a:off x="9038411" y="942289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74" name="Circle"/>
          <p:cNvSpPr/>
          <p:nvPr/>
        </p:nvSpPr>
        <p:spPr>
          <a:xfrm>
            <a:off x="9038411" y="1005259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775" name="x_i.pdf" descr="x_i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7529" y="5655891"/>
            <a:ext cx="573053" cy="434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w_ij.pdf" descr="w_ij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7438" y="6285096"/>
            <a:ext cx="928740" cy="533532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Linear layer"/>
          <p:cNvSpPr txBox="1"/>
          <p:nvPr/>
        </p:nvSpPr>
        <p:spPr>
          <a:xfrm>
            <a:off x="3939146" y="2302137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Linear layer</a:t>
            </a:r>
          </a:p>
        </p:txBody>
      </p:sp>
      <p:sp>
        <p:nvSpPr>
          <p:cNvPr id="778" name="weights"/>
          <p:cNvSpPr txBox="1"/>
          <p:nvPr/>
        </p:nvSpPr>
        <p:spPr>
          <a:xfrm>
            <a:off x="18618998" y="5944014"/>
            <a:ext cx="2149959" cy="14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weights</a:t>
            </a:r>
          </a:p>
        </p:txBody>
      </p:sp>
      <p:sp>
        <p:nvSpPr>
          <p:cNvPr id="787" name="Connection Line"/>
          <p:cNvSpPr/>
          <p:nvPr/>
        </p:nvSpPr>
        <p:spPr>
          <a:xfrm>
            <a:off x="17194665" y="6429904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09" y="10861"/>
                  <a:pt x="7409" y="3661"/>
                  <a:pt x="21600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788" name="Connection Line"/>
          <p:cNvSpPr/>
          <p:nvPr/>
        </p:nvSpPr>
        <p:spPr>
          <a:xfrm>
            <a:off x="19955374" y="8875136"/>
            <a:ext cx="985894" cy="935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1" h="21600" fill="norm" stroke="1" extrusionOk="0">
                <a:moveTo>
                  <a:pt x="64" y="0"/>
                </a:moveTo>
                <a:cubicBezTo>
                  <a:pt x="-749" y="14018"/>
                  <a:pt x="6180" y="21218"/>
                  <a:pt x="20851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781" name="bias"/>
          <p:cNvSpPr txBox="1"/>
          <p:nvPr/>
        </p:nvSpPr>
        <p:spPr>
          <a:xfrm>
            <a:off x="21043985" y="9371044"/>
            <a:ext cx="1211708" cy="14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bias</a:t>
            </a:r>
          </a:p>
        </p:txBody>
      </p:sp>
      <p:sp>
        <p:nvSpPr>
          <p:cNvPr id="782" name="Circle"/>
          <p:cNvSpPr/>
          <p:nvPr/>
        </p:nvSpPr>
        <p:spPr>
          <a:xfrm>
            <a:off x="3381605" y="11096141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783" name="b_j.pdf" descr="b_j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32203" y="9880675"/>
            <a:ext cx="541206" cy="800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1.pdf" descr="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85508" y="11061879"/>
            <a:ext cx="256096" cy="53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z_j.pdf" descr="z_j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52012" y="8216900"/>
            <a:ext cx="635795" cy="63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z_j_=_sum_i_w_ij.pdf" descr="z_j_=_sum_i_w_ij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763919" y="7607827"/>
            <a:ext cx="6490548" cy="1745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z_j_=_mathbf_x^T.pdf" descr="z_j_=_mathbf_x^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47087" y="6314182"/>
            <a:ext cx="5992476" cy="1078145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Line"/>
          <p:cNvSpPr/>
          <p:nvPr/>
        </p:nvSpPr>
        <p:spPr>
          <a:xfrm flipV="1">
            <a:off x="3788092" y="8386814"/>
            <a:ext cx="5352586" cy="2894211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94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  <p:sp>
        <p:nvSpPr>
          <p:cNvPr id="795" name="Input representation"/>
          <p:cNvSpPr txBox="1"/>
          <p:nvPr/>
        </p:nvSpPr>
        <p:spPr>
          <a:xfrm>
            <a:off x="1110744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796" name="Output representation"/>
          <p:cNvSpPr txBox="1"/>
          <p:nvPr/>
        </p:nvSpPr>
        <p:spPr>
          <a:xfrm>
            <a:off x="6767548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797" name="Line"/>
          <p:cNvSpPr/>
          <p:nvPr/>
        </p:nvSpPr>
        <p:spPr>
          <a:xfrm>
            <a:off x="3598458" y="5881203"/>
            <a:ext cx="5688104" cy="2502913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98" name="Line"/>
          <p:cNvSpPr/>
          <p:nvPr/>
        </p:nvSpPr>
        <p:spPr>
          <a:xfrm>
            <a:off x="3600896" y="6537785"/>
            <a:ext cx="5677567" cy="1861737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99" name="Line"/>
          <p:cNvSpPr/>
          <p:nvPr/>
        </p:nvSpPr>
        <p:spPr>
          <a:xfrm>
            <a:off x="3615357" y="7137225"/>
            <a:ext cx="5650504" cy="1278244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0" name="Line"/>
          <p:cNvSpPr/>
          <p:nvPr/>
        </p:nvSpPr>
        <p:spPr>
          <a:xfrm>
            <a:off x="3630892" y="7775791"/>
            <a:ext cx="5666985" cy="654672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1" name="Line"/>
          <p:cNvSpPr/>
          <p:nvPr/>
        </p:nvSpPr>
        <p:spPr>
          <a:xfrm>
            <a:off x="3627830" y="8404809"/>
            <a:ext cx="5649108" cy="21692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2" name="Line"/>
          <p:cNvSpPr/>
          <p:nvPr/>
        </p:nvSpPr>
        <p:spPr>
          <a:xfrm flipV="1">
            <a:off x="3627380" y="8410424"/>
            <a:ext cx="5626953" cy="618407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3" name="Line"/>
          <p:cNvSpPr/>
          <p:nvPr/>
        </p:nvSpPr>
        <p:spPr>
          <a:xfrm flipV="1">
            <a:off x="3622382" y="8402904"/>
            <a:ext cx="5642984" cy="1259404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4" name="Line"/>
          <p:cNvSpPr/>
          <p:nvPr/>
        </p:nvSpPr>
        <p:spPr>
          <a:xfrm flipV="1">
            <a:off x="3615357" y="8380885"/>
            <a:ext cx="5702063" cy="1941467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5" name="Circle"/>
          <p:cNvSpPr/>
          <p:nvPr/>
        </p:nvSpPr>
        <p:spPr>
          <a:xfrm>
            <a:off x="3382393" y="5640752"/>
            <a:ext cx="465007" cy="465007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6" name="Circle"/>
          <p:cNvSpPr/>
          <p:nvPr/>
        </p:nvSpPr>
        <p:spPr>
          <a:xfrm>
            <a:off x="3381605" y="6270454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7" name="Circle"/>
          <p:cNvSpPr/>
          <p:nvPr/>
        </p:nvSpPr>
        <p:spPr>
          <a:xfrm>
            <a:off x="3381605" y="6900155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8" name="Circle"/>
          <p:cNvSpPr/>
          <p:nvPr/>
        </p:nvSpPr>
        <p:spPr>
          <a:xfrm>
            <a:off x="3381605" y="7529857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9" name="Circle"/>
          <p:cNvSpPr/>
          <p:nvPr/>
        </p:nvSpPr>
        <p:spPr>
          <a:xfrm>
            <a:off x="3381605" y="8159560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0" name="Circle"/>
          <p:cNvSpPr/>
          <p:nvPr/>
        </p:nvSpPr>
        <p:spPr>
          <a:xfrm>
            <a:off x="3381605" y="8789261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1" name="Circle"/>
          <p:cNvSpPr/>
          <p:nvPr/>
        </p:nvSpPr>
        <p:spPr>
          <a:xfrm>
            <a:off x="3381605" y="9418963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2" name="Circle"/>
          <p:cNvSpPr/>
          <p:nvPr/>
        </p:nvSpPr>
        <p:spPr>
          <a:xfrm>
            <a:off x="3381605" y="10048664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3" name="Circle"/>
          <p:cNvSpPr/>
          <p:nvPr/>
        </p:nvSpPr>
        <p:spPr>
          <a:xfrm>
            <a:off x="9039198" y="564468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4" name="Circle"/>
          <p:cNvSpPr/>
          <p:nvPr/>
        </p:nvSpPr>
        <p:spPr>
          <a:xfrm>
            <a:off x="9038411" y="627438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5" name="Circle"/>
          <p:cNvSpPr/>
          <p:nvPr/>
        </p:nvSpPr>
        <p:spPr>
          <a:xfrm>
            <a:off x="9038411" y="690408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6" name="Circle"/>
          <p:cNvSpPr/>
          <p:nvPr/>
        </p:nvSpPr>
        <p:spPr>
          <a:xfrm>
            <a:off x="9038411" y="753379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7" name="Circle"/>
          <p:cNvSpPr/>
          <p:nvPr/>
        </p:nvSpPr>
        <p:spPr>
          <a:xfrm>
            <a:off x="9038411" y="8163492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8" name="Circle"/>
          <p:cNvSpPr/>
          <p:nvPr/>
        </p:nvSpPr>
        <p:spPr>
          <a:xfrm>
            <a:off x="9038411" y="879319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19" name="Circle"/>
          <p:cNvSpPr/>
          <p:nvPr/>
        </p:nvSpPr>
        <p:spPr>
          <a:xfrm>
            <a:off x="9038411" y="942289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20" name="Circle"/>
          <p:cNvSpPr/>
          <p:nvPr/>
        </p:nvSpPr>
        <p:spPr>
          <a:xfrm>
            <a:off x="9038411" y="1005259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21" name="Linear layer"/>
          <p:cNvSpPr txBox="1"/>
          <p:nvPr/>
        </p:nvSpPr>
        <p:spPr>
          <a:xfrm>
            <a:off x="3939146" y="2302137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Linear layer</a:t>
            </a:r>
          </a:p>
        </p:txBody>
      </p:sp>
      <p:sp>
        <p:nvSpPr>
          <p:cNvPr id="822" name="weights"/>
          <p:cNvSpPr txBox="1"/>
          <p:nvPr/>
        </p:nvSpPr>
        <p:spPr>
          <a:xfrm>
            <a:off x="18532823" y="4587839"/>
            <a:ext cx="2149959" cy="14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weights</a:t>
            </a:r>
          </a:p>
        </p:txBody>
      </p:sp>
      <p:sp>
        <p:nvSpPr>
          <p:cNvPr id="839" name="Connection Line"/>
          <p:cNvSpPr/>
          <p:nvPr/>
        </p:nvSpPr>
        <p:spPr>
          <a:xfrm>
            <a:off x="17108490" y="507372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09" y="10861"/>
                  <a:pt x="7409" y="3661"/>
                  <a:pt x="21600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840" name="Connection Line"/>
          <p:cNvSpPr/>
          <p:nvPr/>
        </p:nvSpPr>
        <p:spPr>
          <a:xfrm>
            <a:off x="19352152" y="7535564"/>
            <a:ext cx="985894" cy="935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1" h="21600" fill="norm" stroke="1" extrusionOk="0">
                <a:moveTo>
                  <a:pt x="64" y="0"/>
                </a:moveTo>
                <a:cubicBezTo>
                  <a:pt x="-749" y="14018"/>
                  <a:pt x="6180" y="21218"/>
                  <a:pt x="20851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825" name="bias"/>
          <p:cNvSpPr txBox="1"/>
          <p:nvPr/>
        </p:nvSpPr>
        <p:spPr>
          <a:xfrm>
            <a:off x="20440763" y="8031472"/>
            <a:ext cx="1211708" cy="14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bias</a:t>
            </a:r>
          </a:p>
        </p:txBody>
      </p:sp>
      <p:pic>
        <p:nvPicPr>
          <p:cNvPr id="826" name="theta_=_mathbf_W.pdf" descr="theta_=_mathbf_W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32652" y="9390471"/>
            <a:ext cx="4393594" cy="8981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0" name="Group"/>
          <p:cNvGrpSpPr/>
          <p:nvPr/>
        </p:nvGrpSpPr>
        <p:grpSpPr>
          <a:xfrm>
            <a:off x="5206698" y="7713936"/>
            <a:ext cx="2079998" cy="3009337"/>
            <a:chOff x="0" y="0"/>
            <a:chExt cx="2079997" cy="3009335"/>
          </a:xfrm>
        </p:grpSpPr>
        <p:sp>
          <p:nvSpPr>
            <p:cNvPr id="827" name="Rectangle"/>
            <p:cNvSpPr/>
            <p:nvPr/>
          </p:nvSpPr>
          <p:spPr>
            <a:xfrm>
              <a:off x="0" y="0"/>
              <a:ext cx="1084636" cy="1102252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828" name="mathbf_w_j.pdf" descr="mathbf_w_j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42862" y="368563"/>
              <a:ext cx="824464" cy="542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9" name="Rectangle"/>
            <p:cNvSpPr/>
            <p:nvPr/>
          </p:nvSpPr>
          <p:spPr>
            <a:xfrm>
              <a:off x="1264443" y="2114351"/>
              <a:ext cx="815555" cy="894985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831" name="mathbf_x.pdf" descr="mathbf_x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23039" y="7931677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Circle"/>
          <p:cNvSpPr/>
          <p:nvPr/>
        </p:nvSpPr>
        <p:spPr>
          <a:xfrm>
            <a:off x="3381605" y="11096141"/>
            <a:ext cx="465006" cy="465006"/>
          </a:xfrm>
          <a:prstGeom prst="ellipse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33" name="b_j.pdf" descr="b_j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32203" y="9880675"/>
            <a:ext cx="541206" cy="800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1.pdf" descr="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85508" y="11061879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Line"/>
          <p:cNvSpPr/>
          <p:nvPr/>
        </p:nvSpPr>
        <p:spPr>
          <a:xfrm flipV="1">
            <a:off x="3192449" y="5714999"/>
            <a:ext cx="1" cy="4597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41" name="Connection Line"/>
          <p:cNvSpPr/>
          <p:nvPr/>
        </p:nvSpPr>
        <p:spPr>
          <a:xfrm>
            <a:off x="14481030" y="10374417"/>
            <a:ext cx="985894" cy="935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1" h="21600" fill="norm" stroke="1" extrusionOk="0">
                <a:moveTo>
                  <a:pt x="64" y="0"/>
                </a:moveTo>
                <a:cubicBezTo>
                  <a:pt x="-749" y="14018"/>
                  <a:pt x="6180" y="21218"/>
                  <a:pt x="20851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pPr/>
          </a:p>
        </p:txBody>
      </p:sp>
      <p:sp>
        <p:nvSpPr>
          <p:cNvPr id="837" name="parameters of the model"/>
          <p:cNvSpPr txBox="1"/>
          <p:nvPr/>
        </p:nvSpPr>
        <p:spPr>
          <a:xfrm>
            <a:off x="15569641" y="10870326"/>
            <a:ext cx="6416092" cy="14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parameters of the model</a:t>
            </a:r>
          </a:p>
        </p:txBody>
      </p:sp>
      <p:pic>
        <p:nvPicPr>
          <p:cNvPr id="838" name="z_j.pdf" descr="z_j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52012" y="8216900"/>
            <a:ext cx="635795" cy="635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Line"/>
          <p:cNvSpPr/>
          <p:nvPr/>
        </p:nvSpPr>
        <p:spPr>
          <a:xfrm flipV="1">
            <a:off x="3788092" y="8386814"/>
            <a:ext cx="5352586" cy="28942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46" name="Input representation"/>
          <p:cNvSpPr txBox="1"/>
          <p:nvPr/>
        </p:nvSpPr>
        <p:spPr>
          <a:xfrm>
            <a:off x="1110744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847" name="Output representation"/>
          <p:cNvSpPr txBox="1"/>
          <p:nvPr/>
        </p:nvSpPr>
        <p:spPr>
          <a:xfrm>
            <a:off x="8168043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848" name="Line"/>
          <p:cNvSpPr/>
          <p:nvPr/>
        </p:nvSpPr>
        <p:spPr>
          <a:xfrm>
            <a:off x="3598458" y="5881203"/>
            <a:ext cx="5688104" cy="250291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49" name="Line"/>
          <p:cNvSpPr/>
          <p:nvPr/>
        </p:nvSpPr>
        <p:spPr>
          <a:xfrm>
            <a:off x="3600896" y="6537785"/>
            <a:ext cx="5677567" cy="186173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0" name="Line"/>
          <p:cNvSpPr/>
          <p:nvPr/>
        </p:nvSpPr>
        <p:spPr>
          <a:xfrm>
            <a:off x="3615357" y="7137225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1" name="Line"/>
          <p:cNvSpPr/>
          <p:nvPr/>
        </p:nvSpPr>
        <p:spPr>
          <a:xfrm>
            <a:off x="3630892" y="7775791"/>
            <a:ext cx="5666985" cy="65467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2" name="Line"/>
          <p:cNvSpPr/>
          <p:nvPr/>
        </p:nvSpPr>
        <p:spPr>
          <a:xfrm>
            <a:off x="3627830" y="8404809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3" name="Line"/>
          <p:cNvSpPr/>
          <p:nvPr/>
        </p:nvSpPr>
        <p:spPr>
          <a:xfrm flipV="1">
            <a:off x="3627380" y="8410424"/>
            <a:ext cx="5626953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4" name="Line"/>
          <p:cNvSpPr/>
          <p:nvPr/>
        </p:nvSpPr>
        <p:spPr>
          <a:xfrm flipV="1">
            <a:off x="3622382" y="8402904"/>
            <a:ext cx="5642984" cy="125940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5" name="Line"/>
          <p:cNvSpPr/>
          <p:nvPr/>
        </p:nvSpPr>
        <p:spPr>
          <a:xfrm flipV="1">
            <a:off x="3615357" y="8380885"/>
            <a:ext cx="5702063" cy="194146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6" name="Circle"/>
          <p:cNvSpPr/>
          <p:nvPr/>
        </p:nvSpPr>
        <p:spPr>
          <a:xfrm>
            <a:off x="3382393" y="56407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7" name="Circle"/>
          <p:cNvSpPr/>
          <p:nvPr/>
        </p:nvSpPr>
        <p:spPr>
          <a:xfrm>
            <a:off x="3381605" y="62704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8" name="Circle"/>
          <p:cNvSpPr/>
          <p:nvPr/>
        </p:nvSpPr>
        <p:spPr>
          <a:xfrm>
            <a:off x="3381605" y="69001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59" name="Circle"/>
          <p:cNvSpPr/>
          <p:nvPr/>
        </p:nvSpPr>
        <p:spPr>
          <a:xfrm>
            <a:off x="3381605" y="75298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0" name="Circle"/>
          <p:cNvSpPr/>
          <p:nvPr/>
        </p:nvSpPr>
        <p:spPr>
          <a:xfrm>
            <a:off x="3381605" y="81595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1" name="Circle"/>
          <p:cNvSpPr/>
          <p:nvPr/>
        </p:nvSpPr>
        <p:spPr>
          <a:xfrm>
            <a:off x="3381605" y="878926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2" name="Circle"/>
          <p:cNvSpPr/>
          <p:nvPr/>
        </p:nvSpPr>
        <p:spPr>
          <a:xfrm>
            <a:off x="3381605" y="941896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3" name="Circle"/>
          <p:cNvSpPr/>
          <p:nvPr/>
        </p:nvSpPr>
        <p:spPr>
          <a:xfrm>
            <a:off x="3381605" y="1004866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64" name="Circle"/>
          <p:cNvSpPr/>
          <p:nvPr/>
        </p:nvSpPr>
        <p:spPr>
          <a:xfrm>
            <a:off x="9038411" y="816349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65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3039" y="7931677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Line"/>
          <p:cNvSpPr/>
          <p:nvPr/>
        </p:nvSpPr>
        <p:spPr>
          <a:xfrm flipV="1">
            <a:off x="3192449" y="5714999"/>
            <a:ext cx="1" cy="4597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870" name="Group"/>
          <p:cNvGrpSpPr/>
          <p:nvPr/>
        </p:nvGrpSpPr>
        <p:grpSpPr>
          <a:xfrm>
            <a:off x="5206698" y="7713936"/>
            <a:ext cx="1456706" cy="3146953"/>
            <a:chOff x="0" y="0"/>
            <a:chExt cx="1456705" cy="3146951"/>
          </a:xfrm>
        </p:grpSpPr>
        <p:sp>
          <p:nvSpPr>
            <p:cNvPr id="867" name="Rectangle"/>
            <p:cNvSpPr/>
            <p:nvPr/>
          </p:nvSpPr>
          <p:spPr>
            <a:xfrm>
              <a:off x="0" y="0"/>
              <a:ext cx="1084636" cy="1102252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868" name="mathbf_w.pdf" descr="mathbf_w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9844" y="417776"/>
              <a:ext cx="584948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9" name="Rectangle"/>
            <p:cNvSpPr/>
            <p:nvPr/>
          </p:nvSpPr>
          <p:spPr>
            <a:xfrm>
              <a:off x="972343" y="2330251"/>
              <a:ext cx="484363" cy="816701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871" name="Line"/>
          <p:cNvSpPr/>
          <p:nvPr/>
        </p:nvSpPr>
        <p:spPr>
          <a:xfrm>
            <a:off x="9478997" y="8415702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72" name="Circle"/>
          <p:cNvSpPr/>
          <p:nvPr/>
        </p:nvSpPr>
        <p:spPr>
          <a:xfrm>
            <a:off x="10438904" y="818315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73" name="Circle"/>
          <p:cNvSpPr/>
          <p:nvPr/>
        </p:nvSpPr>
        <p:spPr>
          <a:xfrm>
            <a:off x="3381605" y="110961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74" name="1.pdf" descr="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5508" y="11061879"/>
            <a:ext cx="256096" cy="53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b.pdf" descr="b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4101" y="10183075"/>
            <a:ext cx="291419" cy="5412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0" name="Group"/>
          <p:cNvGrpSpPr/>
          <p:nvPr/>
        </p:nvGrpSpPr>
        <p:grpSpPr>
          <a:xfrm>
            <a:off x="14082784" y="2854721"/>
            <a:ext cx="9432972" cy="8672435"/>
            <a:chOff x="0" y="0"/>
            <a:chExt cx="9432970" cy="8672433"/>
          </a:xfrm>
        </p:grpSpPr>
        <p:pic>
          <p:nvPicPr>
            <p:cNvPr id="876" name="heaviside.pdf" descr="heavisid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46468" y="2101429"/>
              <a:ext cx="8186503" cy="6157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7" name="g(z).pdf" descr="g(z)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4622974"/>
              <a:ext cx="1229045" cy="733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8" name="z.pdf" descr="z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488380" y="8282347"/>
              <a:ext cx="390086" cy="390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9" name="g(z)=_1,_&amp;_text_.pdf" descr="g(z)=_1,_&amp;_text_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95871" y="0"/>
              <a:ext cx="6567098" cy="2033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83" name="Group"/>
          <p:cNvGrpSpPr/>
          <p:nvPr/>
        </p:nvGrpSpPr>
        <p:grpSpPr>
          <a:xfrm>
            <a:off x="10491372" y="10027709"/>
            <a:ext cx="3772905" cy="2818156"/>
            <a:chOff x="0" y="0"/>
            <a:chExt cx="3772904" cy="2818155"/>
          </a:xfrm>
        </p:grpSpPr>
        <p:sp>
          <p:nvSpPr>
            <p:cNvPr id="888" name="Connection Line"/>
            <p:cNvSpPr/>
            <p:nvPr/>
          </p:nvSpPr>
          <p:spPr>
            <a:xfrm>
              <a:off x="0" y="0"/>
              <a:ext cx="985894" cy="935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64" y="0"/>
                  </a:moveTo>
                  <a:cubicBezTo>
                    <a:pt x="-749" y="14018"/>
                    <a:pt x="6180" y="21218"/>
                    <a:pt x="20851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882" name="Pointwise…"/>
            <p:cNvSpPr/>
            <p:nvPr/>
          </p:nvSpPr>
          <p:spPr>
            <a:xfrm>
              <a:off x="2502904" y="154815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821531">
                <a:defRPr sz="4200"/>
              </a:pPr>
              <a:r>
                <a:t>Pointwise</a:t>
              </a:r>
            </a:p>
            <a:p>
              <a:pPr defTabSz="821531">
                <a:defRPr sz="4200"/>
              </a:pPr>
              <a:r>
                <a:t>Non-linearity</a:t>
              </a:r>
            </a:p>
          </p:txBody>
        </p:sp>
      </p:grpSp>
      <p:sp>
        <p:nvSpPr>
          <p:cNvPr id="884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  <p:sp>
        <p:nvSpPr>
          <p:cNvPr id="885" name="“Perceptron”"/>
          <p:cNvSpPr txBox="1"/>
          <p:nvPr/>
        </p:nvSpPr>
        <p:spPr>
          <a:xfrm>
            <a:off x="4515738" y="2116722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“Perceptron”</a:t>
            </a:r>
          </a:p>
        </p:txBody>
      </p:sp>
      <p:pic>
        <p:nvPicPr>
          <p:cNvPr id="886" name="z.pdf" descr="z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075870" y="9092369"/>
            <a:ext cx="390087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g(z).pdf" descr="g(z)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56884" y="8920681"/>
            <a:ext cx="1229046" cy="733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5" grpId="3"/>
      <p:bldP build="whole" bldLvl="1" animBg="1" rev="0" advAuto="0" spid="883" grpId="1"/>
      <p:bldP build="whole" bldLvl="1" animBg="1" rev="0" advAuto="0" spid="880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2803" y="2062738"/>
            <a:ext cx="7115206" cy="3973250"/>
          </a:xfrm>
          <a:prstGeom prst="rect">
            <a:avLst/>
          </a:prstGeom>
          <a:ln w="12700">
            <a:miter lim="400000"/>
          </a:ln>
        </p:spPr>
      </p:pic>
      <p:sp>
        <p:nvSpPr>
          <p:cNvPr id="893" name="Example: linear classification with a perceptron"/>
          <p:cNvSpPr txBox="1"/>
          <p:nvPr/>
        </p:nvSpPr>
        <p:spPr>
          <a:xfrm>
            <a:off x="2846832" y="185171"/>
            <a:ext cx="18690337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Example: linear classification with a perceptron</a:t>
            </a:r>
          </a:p>
        </p:txBody>
      </p:sp>
      <p:grpSp>
        <p:nvGrpSpPr>
          <p:cNvPr id="896" name="Group"/>
          <p:cNvGrpSpPr/>
          <p:nvPr/>
        </p:nvGrpSpPr>
        <p:grpSpPr>
          <a:xfrm>
            <a:off x="10430585" y="2713597"/>
            <a:ext cx="4632359" cy="2163470"/>
            <a:chOff x="0" y="0"/>
            <a:chExt cx="4632357" cy="2163468"/>
          </a:xfrm>
        </p:grpSpPr>
        <p:pic>
          <p:nvPicPr>
            <p:cNvPr id="894" name="z_=_mathbf_x^T_m.pdf" descr="z_=_mathbf_x^T_m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632358" cy="814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5" name="y_=_g(z).pdf" descr="y_=_g(z)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037" y="1396585"/>
              <a:ext cx="2653002" cy="766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97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57282" b="0"/>
          <a:stretch>
            <a:fillRect/>
          </a:stretch>
        </p:blipFill>
        <p:spPr>
          <a:xfrm>
            <a:off x="1138640" y="5700162"/>
            <a:ext cx="7181370" cy="7953299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One layer neural net (perceptron) can…"/>
          <p:cNvSpPr txBox="1"/>
          <p:nvPr/>
        </p:nvSpPr>
        <p:spPr>
          <a:xfrm>
            <a:off x="18119073" y="5080000"/>
            <a:ext cx="5941329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One layer neural net (perceptron) can </a:t>
            </a:r>
          </a:p>
          <a:p>
            <a:pPr algn="l"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perform linear classification!</a:t>
            </a:r>
          </a:p>
        </p:txBody>
      </p:sp>
      <p:pic>
        <p:nvPicPr>
          <p:cNvPr id="89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42710" t="0" r="0" b="0"/>
          <a:stretch>
            <a:fillRect/>
          </a:stretch>
        </p:blipFill>
        <p:spPr>
          <a:xfrm>
            <a:off x="8404101" y="5700162"/>
            <a:ext cx="9631036" cy="7953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8" grpId="3"/>
      <p:bldP build="whole" bldLvl="1" animBg="1" rev="0" advAuto="0" spid="897" grpId="1"/>
      <p:bldP build="whole" bldLvl="1" animBg="1" rev="0" advAuto="0" spid="899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roup"/>
          <p:cNvGrpSpPr/>
          <p:nvPr/>
        </p:nvGrpSpPr>
        <p:grpSpPr>
          <a:xfrm>
            <a:off x="10134289" y="9262377"/>
            <a:ext cx="10352296" cy="2561317"/>
            <a:chOff x="-50800" y="-50800"/>
            <a:chExt cx="10352295" cy="2561316"/>
          </a:xfrm>
        </p:grpSpPr>
        <p:pic>
          <p:nvPicPr>
            <p:cNvPr id="901" name="Group" descr="Group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50800" y="-50800"/>
              <a:ext cx="10352296" cy="2561317"/>
            </a:xfrm>
            <a:prstGeom prst="rect">
              <a:avLst/>
            </a:prstGeom>
            <a:effectLst/>
          </p:spPr>
        </p:pic>
        <p:pic>
          <p:nvPicPr>
            <p:cNvPr id="903" name="mathbf_w^*,_b^*_.pdf" descr="mathbf_w^*,_b^*_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7965" y="287311"/>
              <a:ext cx="9694765" cy="18850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0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65391" b="0"/>
          <a:stretch>
            <a:fillRect/>
          </a:stretch>
        </p:blipFill>
        <p:spPr>
          <a:xfrm>
            <a:off x="5938609" y="1303791"/>
            <a:ext cx="6434218" cy="69129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1" name="Group"/>
          <p:cNvGrpSpPr/>
          <p:nvPr/>
        </p:nvGrpSpPr>
        <p:grpSpPr>
          <a:xfrm>
            <a:off x="490879" y="2034776"/>
            <a:ext cx="5292776" cy="6090055"/>
            <a:chOff x="0" y="0"/>
            <a:chExt cx="5292774" cy="6090054"/>
          </a:xfrm>
        </p:grpSpPr>
        <p:grpSp>
          <p:nvGrpSpPr>
            <p:cNvPr id="909" name="Group"/>
            <p:cNvGrpSpPr/>
            <p:nvPr/>
          </p:nvGrpSpPr>
          <p:grpSpPr>
            <a:xfrm>
              <a:off x="0" y="918917"/>
              <a:ext cx="5292775" cy="5171138"/>
              <a:chOff x="0" y="0"/>
              <a:chExt cx="5292774" cy="5171137"/>
            </a:xfrm>
          </p:grpSpPr>
          <p:pic>
            <p:nvPicPr>
              <p:cNvPr id="906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440" t="24215" r="69090" b="981"/>
              <a:stretch>
                <a:fillRect/>
              </a:stretch>
            </p:blipFill>
            <p:spPr>
              <a:xfrm>
                <a:off x="0" y="0"/>
                <a:ext cx="5292775" cy="51711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7" name="Rectangle"/>
              <p:cNvSpPr/>
              <p:nvPr/>
            </p:nvSpPr>
            <p:spPr>
              <a:xfrm>
                <a:off x="1201562" y="161547"/>
                <a:ext cx="3760391" cy="377428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908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4466" t="5123" r="14066" b="17402"/>
              <a:stretch>
                <a:fillRect/>
              </a:stretch>
            </p:blipFill>
            <p:spPr>
              <a:xfrm>
                <a:off x="1214262" y="135353"/>
                <a:ext cx="3760538" cy="37741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910" name="Training data"/>
            <p:cNvSpPr txBox="1"/>
            <p:nvPr/>
          </p:nvSpPr>
          <p:spPr>
            <a:xfrm>
              <a:off x="1285457" y="0"/>
              <a:ext cx="3606379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4600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Training data</a:t>
              </a:r>
            </a:p>
          </p:txBody>
        </p:sp>
      </p:grpSp>
      <p:pic>
        <p:nvPicPr>
          <p:cNvPr id="91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3959" t="0" r="33959" b="0"/>
          <a:stretch>
            <a:fillRect/>
          </a:stretch>
        </p:blipFill>
        <p:spPr>
          <a:xfrm>
            <a:off x="12339237" y="1303791"/>
            <a:ext cx="5964252" cy="6912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65645" t="0" r="0" b="0"/>
          <a:stretch>
            <a:fillRect/>
          </a:stretch>
        </p:blipFill>
        <p:spPr>
          <a:xfrm>
            <a:off x="18269965" y="1303791"/>
            <a:ext cx="6386900" cy="6912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5" grpId="2"/>
      <p:bldP build="whole" bldLvl="1" animBg="1" rev="0" advAuto="0" spid="904" grpId="1"/>
      <p:bldP build="whole" bldLvl="1" animBg="1" rev="0" advAuto="0" spid="913" grpId="4"/>
      <p:bldP build="whole" bldLvl="1" animBg="1" rev="0" advAuto="0" spid="912" grpId="3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Computation in a neural net"/>
          <p:cNvSpPr txBox="1"/>
          <p:nvPr/>
        </p:nvSpPr>
        <p:spPr>
          <a:xfrm>
            <a:off x="6629527" y="261371"/>
            <a:ext cx="11124947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</a:t>
            </a:r>
          </a:p>
        </p:txBody>
      </p:sp>
      <p:sp>
        <p:nvSpPr>
          <p:cNvPr id="916" name="Line"/>
          <p:cNvSpPr/>
          <p:nvPr/>
        </p:nvSpPr>
        <p:spPr>
          <a:xfrm flipV="1">
            <a:off x="3788092" y="8386814"/>
            <a:ext cx="5352586" cy="28942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17" name="Input representation"/>
          <p:cNvSpPr txBox="1"/>
          <p:nvPr/>
        </p:nvSpPr>
        <p:spPr>
          <a:xfrm>
            <a:off x="1110744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918" name="Output representation"/>
          <p:cNvSpPr txBox="1"/>
          <p:nvPr/>
        </p:nvSpPr>
        <p:spPr>
          <a:xfrm>
            <a:off x="8168043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919" name="Line"/>
          <p:cNvSpPr/>
          <p:nvPr/>
        </p:nvSpPr>
        <p:spPr>
          <a:xfrm>
            <a:off x="3598458" y="5881203"/>
            <a:ext cx="5688104" cy="250291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0" name="Line"/>
          <p:cNvSpPr/>
          <p:nvPr/>
        </p:nvSpPr>
        <p:spPr>
          <a:xfrm>
            <a:off x="3600896" y="6537785"/>
            <a:ext cx="5677567" cy="186173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1" name="Line"/>
          <p:cNvSpPr/>
          <p:nvPr/>
        </p:nvSpPr>
        <p:spPr>
          <a:xfrm>
            <a:off x="3615357" y="7137225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2" name="Line"/>
          <p:cNvSpPr/>
          <p:nvPr/>
        </p:nvSpPr>
        <p:spPr>
          <a:xfrm>
            <a:off x="3630892" y="7775791"/>
            <a:ext cx="5666985" cy="65467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3" name="Line"/>
          <p:cNvSpPr/>
          <p:nvPr/>
        </p:nvSpPr>
        <p:spPr>
          <a:xfrm>
            <a:off x="3627830" y="8404809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4" name="Line"/>
          <p:cNvSpPr/>
          <p:nvPr/>
        </p:nvSpPr>
        <p:spPr>
          <a:xfrm flipV="1">
            <a:off x="3627380" y="8410424"/>
            <a:ext cx="5626953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5" name="Line"/>
          <p:cNvSpPr/>
          <p:nvPr/>
        </p:nvSpPr>
        <p:spPr>
          <a:xfrm flipV="1">
            <a:off x="3622382" y="8402904"/>
            <a:ext cx="5642984" cy="125940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6" name="Line"/>
          <p:cNvSpPr/>
          <p:nvPr/>
        </p:nvSpPr>
        <p:spPr>
          <a:xfrm flipV="1">
            <a:off x="3615357" y="8380885"/>
            <a:ext cx="5702063" cy="194146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7" name="Circle"/>
          <p:cNvSpPr/>
          <p:nvPr/>
        </p:nvSpPr>
        <p:spPr>
          <a:xfrm>
            <a:off x="3382393" y="56407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8" name="Circle"/>
          <p:cNvSpPr/>
          <p:nvPr/>
        </p:nvSpPr>
        <p:spPr>
          <a:xfrm>
            <a:off x="3381605" y="62704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29" name="Circle"/>
          <p:cNvSpPr/>
          <p:nvPr/>
        </p:nvSpPr>
        <p:spPr>
          <a:xfrm>
            <a:off x="3381605" y="69001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0" name="Circle"/>
          <p:cNvSpPr/>
          <p:nvPr/>
        </p:nvSpPr>
        <p:spPr>
          <a:xfrm>
            <a:off x="3381605" y="75298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1" name="Circle"/>
          <p:cNvSpPr/>
          <p:nvPr/>
        </p:nvSpPr>
        <p:spPr>
          <a:xfrm>
            <a:off x="3381605" y="81595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2" name="Circle"/>
          <p:cNvSpPr/>
          <p:nvPr/>
        </p:nvSpPr>
        <p:spPr>
          <a:xfrm>
            <a:off x="3381605" y="878926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3" name="Circle"/>
          <p:cNvSpPr/>
          <p:nvPr/>
        </p:nvSpPr>
        <p:spPr>
          <a:xfrm>
            <a:off x="3381605" y="941896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4" name="Circle"/>
          <p:cNvSpPr/>
          <p:nvPr/>
        </p:nvSpPr>
        <p:spPr>
          <a:xfrm>
            <a:off x="3381605" y="1004866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35" name="Circle"/>
          <p:cNvSpPr/>
          <p:nvPr/>
        </p:nvSpPr>
        <p:spPr>
          <a:xfrm>
            <a:off x="9038411" y="816349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936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3039" y="7931677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937" name="Line"/>
          <p:cNvSpPr/>
          <p:nvPr/>
        </p:nvSpPr>
        <p:spPr>
          <a:xfrm flipV="1">
            <a:off x="3192449" y="5714999"/>
            <a:ext cx="1" cy="4597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941" name="Group"/>
          <p:cNvGrpSpPr/>
          <p:nvPr/>
        </p:nvGrpSpPr>
        <p:grpSpPr>
          <a:xfrm>
            <a:off x="5206698" y="7713936"/>
            <a:ext cx="1456706" cy="3146953"/>
            <a:chOff x="0" y="0"/>
            <a:chExt cx="1456705" cy="3146951"/>
          </a:xfrm>
        </p:grpSpPr>
        <p:sp>
          <p:nvSpPr>
            <p:cNvPr id="938" name="Rectangle"/>
            <p:cNvSpPr/>
            <p:nvPr/>
          </p:nvSpPr>
          <p:spPr>
            <a:xfrm>
              <a:off x="0" y="0"/>
              <a:ext cx="1084636" cy="1102252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939" name="mathbf_w.pdf" descr="mathbf_w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9844" y="417776"/>
              <a:ext cx="584948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0" name="Rectangle"/>
            <p:cNvSpPr/>
            <p:nvPr/>
          </p:nvSpPr>
          <p:spPr>
            <a:xfrm>
              <a:off x="972343" y="2330251"/>
              <a:ext cx="484363" cy="816701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942" name="Line"/>
          <p:cNvSpPr/>
          <p:nvPr/>
        </p:nvSpPr>
        <p:spPr>
          <a:xfrm>
            <a:off x="9478997" y="8415702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43" name="Circle"/>
          <p:cNvSpPr/>
          <p:nvPr/>
        </p:nvSpPr>
        <p:spPr>
          <a:xfrm>
            <a:off x="10438904" y="818315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44" name="Circle"/>
          <p:cNvSpPr/>
          <p:nvPr/>
        </p:nvSpPr>
        <p:spPr>
          <a:xfrm>
            <a:off x="3381605" y="110961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945" name="1.pdf" descr="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5508" y="11061879"/>
            <a:ext cx="256096" cy="53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6" name="b.pdf" descr="b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4101" y="10183075"/>
            <a:ext cx="291419" cy="541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heaviside.pdf" descr="heavisid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329253" y="4956150"/>
            <a:ext cx="8186503" cy="6157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48" name="g(z).pdf" descr="g(z)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z.pdf" descr="z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g(z)=_1,_&amp;_text_.pdf" descr="g(z)=_1,_&amp;_text_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278655" y="2854721"/>
            <a:ext cx="6567099" cy="2033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z.pdf" descr="z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075870" y="9092369"/>
            <a:ext cx="390087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g(z).pdf" descr="g(z)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56884" y="8920681"/>
            <a:ext cx="1229046" cy="733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Computation in a neural net — nonlinearity"/>
          <p:cNvSpPr txBox="1"/>
          <p:nvPr/>
        </p:nvSpPr>
        <p:spPr>
          <a:xfrm>
            <a:off x="3665156" y="261371"/>
            <a:ext cx="1705368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 — nonlinearity</a:t>
            </a:r>
          </a:p>
        </p:txBody>
      </p:sp>
      <p:sp>
        <p:nvSpPr>
          <p:cNvPr id="957" name="Line"/>
          <p:cNvSpPr/>
          <p:nvPr/>
        </p:nvSpPr>
        <p:spPr>
          <a:xfrm flipV="1">
            <a:off x="3788092" y="8386814"/>
            <a:ext cx="5352586" cy="28942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58" name="Input representation"/>
          <p:cNvSpPr txBox="1"/>
          <p:nvPr/>
        </p:nvSpPr>
        <p:spPr>
          <a:xfrm>
            <a:off x="1110744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959" name="Output representation"/>
          <p:cNvSpPr txBox="1"/>
          <p:nvPr/>
        </p:nvSpPr>
        <p:spPr>
          <a:xfrm>
            <a:off x="8168043" y="35562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960" name="Line"/>
          <p:cNvSpPr/>
          <p:nvPr/>
        </p:nvSpPr>
        <p:spPr>
          <a:xfrm>
            <a:off x="3598458" y="5881203"/>
            <a:ext cx="5688104" cy="250291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1" name="Line"/>
          <p:cNvSpPr/>
          <p:nvPr/>
        </p:nvSpPr>
        <p:spPr>
          <a:xfrm>
            <a:off x="3600896" y="6537785"/>
            <a:ext cx="5677567" cy="186173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2" name="Line"/>
          <p:cNvSpPr/>
          <p:nvPr/>
        </p:nvSpPr>
        <p:spPr>
          <a:xfrm>
            <a:off x="3615357" y="7137225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3" name="Line"/>
          <p:cNvSpPr/>
          <p:nvPr/>
        </p:nvSpPr>
        <p:spPr>
          <a:xfrm>
            <a:off x="3630892" y="7775791"/>
            <a:ext cx="5666985" cy="65467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4" name="Line"/>
          <p:cNvSpPr/>
          <p:nvPr/>
        </p:nvSpPr>
        <p:spPr>
          <a:xfrm>
            <a:off x="3627830" y="8404809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5" name="Line"/>
          <p:cNvSpPr/>
          <p:nvPr/>
        </p:nvSpPr>
        <p:spPr>
          <a:xfrm flipV="1">
            <a:off x="3627380" y="8410424"/>
            <a:ext cx="5626953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6" name="Line"/>
          <p:cNvSpPr/>
          <p:nvPr/>
        </p:nvSpPr>
        <p:spPr>
          <a:xfrm flipV="1">
            <a:off x="3622382" y="8402904"/>
            <a:ext cx="5642984" cy="125940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7" name="Line"/>
          <p:cNvSpPr/>
          <p:nvPr/>
        </p:nvSpPr>
        <p:spPr>
          <a:xfrm flipV="1">
            <a:off x="3615357" y="8380885"/>
            <a:ext cx="5702063" cy="194146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8" name="Circle"/>
          <p:cNvSpPr/>
          <p:nvPr/>
        </p:nvSpPr>
        <p:spPr>
          <a:xfrm>
            <a:off x="3382393" y="56407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69" name="Circle"/>
          <p:cNvSpPr/>
          <p:nvPr/>
        </p:nvSpPr>
        <p:spPr>
          <a:xfrm>
            <a:off x="3381605" y="62704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0" name="Circle"/>
          <p:cNvSpPr/>
          <p:nvPr/>
        </p:nvSpPr>
        <p:spPr>
          <a:xfrm>
            <a:off x="3381605" y="69001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1" name="Circle"/>
          <p:cNvSpPr/>
          <p:nvPr/>
        </p:nvSpPr>
        <p:spPr>
          <a:xfrm>
            <a:off x="3381605" y="75298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2" name="Circle"/>
          <p:cNvSpPr/>
          <p:nvPr/>
        </p:nvSpPr>
        <p:spPr>
          <a:xfrm>
            <a:off x="3381605" y="81595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3" name="Circle"/>
          <p:cNvSpPr/>
          <p:nvPr/>
        </p:nvSpPr>
        <p:spPr>
          <a:xfrm>
            <a:off x="3381605" y="878926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4" name="Circle"/>
          <p:cNvSpPr/>
          <p:nvPr/>
        </p:nvSpPr>
        <p:spPr>
          <a:xfrm>
            <a:off x="3381605" y="941896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5" name="Circle"/>
          <p:cNvSpPr/>
          <p:nvPr/>
        </p:nvSpPr>
        <p:spPr>
          <a:xfrm>
            <a:off x="3381605" y="1004866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76" name="Circle"/>
          <p:cNvSpPr/>
          <p:nvPr/>
        </p:nvSpPr>
        <p:spPr>
          <a:xfrm>
            <a:off x="9038411" y="816349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977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3039" y="7931677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Line"/>
          <p:cNvSpPr/>
          <p:nvPr/>
        </p:nvSpPr>
        <p:spPr>
          <a:xfrm flipV="1">
            <a:off x="3192449" y="5714999"/>
            <a:ext cx="1" cy="4597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982" name="Group"/>
          <p:cNvGrpSpPr/>
          <p:nvPr/>
        </p:nvGrpSpPr>
        <p:grpSpPr>
          <a:xfrm>
            <a:off x="5206698" y="7713936"/>
            <a:ext cx="1456706" cy="3146953"/>
            <a:chOff x="0" y="0"/>
            <a:chExt cx="1456705" cy="3146951"/>
          </a:xfrm>
        </p:grpSpPr>
        <p:sp>
          <p:nvSpPr>
            <p:cNvPr id="979" name="Rectangle"/>
            <p:cNvSpPr/>
            <p:nvPr/>
          </p:nvSpPr>
          <p:spPr>
            <a:xfrm>
              <a:off x="0" y="0"/>
              <a:ext cx="1084636" cy="1102252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980" name="mathbf_w.pdf" descr="mathbf_w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9844" y="417776"/>
              <a:ext cx="584948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1" name="Rectangle"/>
            <p:cNvSpPr/>
            <p:nvPr/>
          </p:nvSpPr>
          <p:spPr>
            <a:xfrm>
              <a:off x="972343" y="2330251"/>
              <a:ext cx="484363" cy="816701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983" name="Line"/>
          <p:cNvSpPr/>
          <p:nvPr/>
        </p:nvSpPr>
        <p:spPr>
          <a:xfrm>
            <a:off x="9478997" y="8415702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84" name="Circle"/>
          <p:cNvSpPr/>
          <p:nvPr/>
        </p:nvSpPr>
        <p:spPr>
          <a:xfrm>
            <a:off x="10438904" y="818315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985" name="Circle"/>
          <p:cNvSpPr/>
          <p:nvPr/>
        </p:nvSpPr>
        <p:spPr>
          <a:xfrm>
            <a:off x="3381605" y="110961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986" name="1.pdf" descr="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5508" y="11061879"/>
            <a:ext cx="256096" cy="53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b.pdf" descr="b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4101" y="10183075"/>
            <a:ext cx="291419" cy="541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z.pdf" descr="z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75870" y="9092369"/>
            <a:ext cx="390087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g(z).pdf" descr="g(z)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56884" y="8920681"/>
            <a:ext cx="1229046" cy="733464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Tanh"/>
          <p:cNvSpPr txBox="1"/>
          <p:nvPr/>
        </p:nvSpPr>
        <p:spPr>
          <a:xfrm>
            <a:off x="19090826" y="2343458"/>
            <a:ext cx="139036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Tanh</a:t>
            </a:r>
          </a:p>
        </p:txBody>
      </p:sp>
      <p:pic>
        <p:nvPicPr>
          <p:cNvPr id="991" name="tanh.pdf" descr="tanh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493350" y="5112137"/>
            <a:ext cx="8027421" cy="5845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2" name="g(z).pdf" descr="g(z)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z.pdf" descr="z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4" name="g(z)_=_frac_e^z_.pdf" descr="g(z)_=_frac_e^z_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350891" y="3411537"/>
            <a:ext cx="4744141" cy="1461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Tanh"/>
          <p:cNvSpPr txBox="1"/>
          <p:nvPr/>
        </p:nvSpPr>
        <p:spPr>
          <a:xfrm>
            <a:off x="19090826" y="2343458"/>
            <a:ext cx="139036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Tanh</a:t>
            </a:r>
          </a:p>
        </p:txBody>
      </p:sp>
      <p:sp>
        <p:nvSpPr>
          <p:cNvPr id="999" name="Rectangle 5"/>
          <p:cNvSpPr txBox="1"/>
          <p:nvPr/>
        </p:nvSpPr>
        <p:spPr>
          <a:xfrm>
            <a:off x="2044390" y="2884489"/>
            <a:ext cx="10673906" cy="6931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Bounded between [-1,+1]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Saturation for large +/- inputs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Gradients go to zero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Outputs centered at 0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tanh(z) = 2 sigmoid(2z) −1</a:t>
            </a:r>
          </a:p>
        </p:txBody>
      </p:sp>
      <p:sp>
        <p:nvSpPr>
          <p:cNvPr id="1000" name="Computation in a neural net — nonlinearity"/>
          <p:cNvSpPr txBox="1"/>
          <p:nvPr/>
        </p:nvSpPr>
        <p:spPr>
          <a:xfrm>
            <a:off x="3665156" y="261371"/>
            <a:ext cx="1705368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 — nonlinearity</a:t>
            </a:r>
          </a:p>
        </p:txBody>
      </p:sp>
      <p:pic>
        <p:nvPicPr>
          <p:cNvPr id="1001" name="tanh.pdf" descr="tan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93350" y="5112137"/>
            <a:ext cx="8027421" cy="5845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g(z).pdf" descr="g(z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z.pdf" descr="z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4" name="g(z)_=_frac_e^z_.pdf" descr="g(z)_=_frac_e^z_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50891" y="3411537"/>
            <a:ext cx="4744141" cy="1461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99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igmoid"/>
          <p:cNvSpPr txBox="1"/>
          <p:nvPr/>
        </p:nvSpPr>
        <p:spPr>
          <a:xfrm>
            <a:off x="18371213" y="2457051"/>
            <a:ext cx="2259485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Sigmoid</a:t>
            </a:r>
          </a:p>
        </p:txBody>
      </p:sp>
      <p:sp>
        <p:nvSpPr>
          <p:cNvPr id="1009" name="Rectangle 5"/>
          <p:cNvSpPr txBox="1"/>
          <p:nvPr/>
        </p:nvSpPr>
        <p:spPr>
          <a:xfrm>
            <a:off x="1573560" y="2555735"/>
            <a:ext cx="11564745" cy="9217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Interpretation as firing rate of neuron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Bounded between [0,1]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Saturation for large +/- inputs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Gradients go to zero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Outputs centered at 0.5 </a:t>
            </a:r>
            <a:br/>
            <a:r>
              <a:t>		(poor conditioning)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Not used in practice</a:t>
            </a:r>
          </a:p>
        </p:txBody>
      </p:sp>
      <p:sp>
        <p:nvSpPr>
          <p:cNvPr id="1010" name="Computation in a neural net — nonlinearity"/>
          <p:cNvSpPr txBox="1"/>
          <p:nvPr/>
        </p:nvSpPr>
        <p:spPr>
          <a:xfrm>
            <a:off x="3665156" y="261371"/>
            <a:ext cx="1705368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 — nonlinearity</a:t>
            </a:r>
          </a:p>
        </p:txBody>
      </p:sp>
      <p:pic>
        <p:nvPicPr>
          <p:cNvPr id="1011" name="sigmoid.pdf" descr="sigmoi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5846" y="5083732"/>
            <a:ext cx="7850218" cy="5904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2" name="g(z).pdf" descr="g(z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3" name="z.pdf" descr="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4" name="g(z)_=_frac_1_1+.pdf" descr="g(z)_=_frac_1_1+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47981" y="3557255"/>
            <a:ext cx="4105949" cy="1339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09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Rectified linear unit (ReLU)"/>
          <p:cNvSpPr txBox="1"/>
          <p:nvPr/>
        </p:nvSpPr>
        <p:spPr>
          <a:xfrm>
            <a:off x="16285267" y="2570661"/>
            <a:ext cx="7001484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Rectified linear unit (ReLU)</a:t>
            </a:r>
          </a:p>
        </p:txBody>
      </p:sp>
      <p:sp>
        <p:nvSpPr>
          <p:cNvPr id="1017" name="Rectangle 5"/>
          <p:cNvSpPr txBox="1"/>
          <p:nvPr/>
        </p:nvSpPr>
        <p:spPr>
          <a:xfrm>
            <a:off x="1639277" y="2311440"/>
            <a:ext cx="11342216" cy="9217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Unbounded output (on positive side)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Efficient to implement: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Also seems to help convergence (see 6x speedup vs tanh in [Krizhevsky et al.])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Drawback: if strongly in negative region, unit is dead forever (no gradient).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Default choice: widely used in current models.</a:t>
            </a:r>
          </a:p>
        </p:txBody>
      </p:sp>
      <p:sp>
        <p:nvSpPr>
          <p:cNvPr id="1018" name="Computation in a neural net — nonlinearity"/>
          <p:cNvSpPr txBox="1"/>
          <p:nvPr/>
        </p:nvSpPr>
        <p:spPr>
          <a:xfrm>
            <a:off x="3665156" y="261371"/>
            <a:ext cx="1705368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 — nonlinearity</a:t>
            </a:r>
          </a:p>
        </p:txBody>
      </p:sp>
      <p:pic>
        <p:nvPicPr>
          <p:cNvPr id="1019" name="relu.pdf" descr="relu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21198" y="4956150"/>
            <a:ext cx="7525194" cy="5880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0" name="g(z).pdf" descr="g(z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z.pdf" descr="z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g(z)_=_max(0,z).pdf" descr="g(z)_=_max(0,z)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098063" y="3793077"/>
            <a:ext cx="4971464" cy="718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3" name="frac_partial_g_p.pdf" descr="frac_partial_g_p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17942" y="3591619"/>
            <a:ext cx="4402762" cy="14766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3" grpId="2"/>
      <p:bldP build="p" bldLvl="5" animBg="1" rev="0" advAuto="0" spid="10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"/>
          <p:cNvGrpSpPr/>
          <p:nvPr/>
        </p:nvGrpSpPr>
        <p:grpSpPr>
          <a:xfrm>
            <a:off x="11938000" y="508000"/>
            <a:ext cx="8483600" cy="13919200"/>
            <a:chOff x="0" y="0"/>
            <a:chExt cx="8483600" cy="13919200"/>
          </a:xfrm>
        </p:grpSpPr>
        <p:pic>
          <p:nvPicPr>
            <p:cNvPr id="235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483600" cy="1270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Rectangle 5"/>
            <p:cNvSpPr/>
            <p:nvPr/>
          </p:nvSpPr>
          <p:spPr>
            <a:xfrm>
              <a:off x="635000" y="1264920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1600" tIns="101600" rIns="101600" bIns="101600" numCol="1" anchor="t">
              <a:spAutoFit/>
            </a:bodyPr>
            <a:lstStyle>
              <a:lvl1pPr indent="39687" algn="l" defTabSz="1828800">
                <a:defRPr b="0" sz="2400" u="sng">
                  <a:solidFill>
                    <a:srgbClr val="009999"/>
                  </a:solidFill>
                  <a:uFill>
                    <a:solidFill>
                      <a:srgbClr val="009999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  <a:hlinkClick r:id="rId3" invalidUrl="" action="" tgtFrame="" tooltip="" history="1" highlightClick="0" endSnd="0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uFillTx/>
                </a:defRPr>
              </a:pPr>
              <a:r>
                <a:rPr>
                  <a:solidFill>
                    <a:srgbClr val="009999"/>
                  </a:solidFill>
                  <a:uFill>
                    <a:solidFill>
                      <a:srgbClr val="009999"/>
                    </a:solidFill>
                  </a:uFill>
                  <a:hlinkClick r:id="rId3" invalidUrl="" action="" tgtFrame="" tooltip="" history="1" highlightClick="0" endSnd="0"/>
                </a:rPr>
                <a:t>http://citeseerx.ist.psu.edu/viewdoc/download?doi=10.1.1.335.3398&amp;rep=rep1&amp;type=pdf</a:t>
              </a:r>
            </a:p>
          </p:txBody>
        </p:sp>
      </p:grpSp>
      <p:pic>
        <p:nvPicPr>
          <p:cNvPr id="238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3463" y="1380204"/>
            <a:ext cx="7435648" cy="1002882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Rectangle 4"/>
          <p:cNvSpPr txBox="1"/>
          <p:nvPr/>
        </p:nvSpPr>
        <p:spPr>
          <a:xfrm>
            <a:off x="3476521" y="11804446"/>
            <a:ext cx="8229601" cy="876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24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5" invalidUrl="" action="" tgtFrame="" tooltip="" history="1" highlightClick="0" endSnd="0"/>
              </a:rPr>
              <a:t>http://</a:t>
            </a:r>
            <a:r>
              <a:rPr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5" invalidUrl="" action="" tgtFrame="" tooltip="" history="1" highlightClick="0" endSnd="0"/>
              </a:rPr>
              <a:t>www.ecse.rpi.edu/homepages/nagy/PDF_chrono/2011_Nagy_Pace_FR.pdf.  Photo by George Nagy</a:t>
            </a:r>
          </a:p>
        </p:txBody>
      </p:sp>
      <p:sp>
        <p:nvSpPr>
          <p:cNvPr id="240" name="Rectangle 11"/>
          <p:cNvSpPr txBox="1"/>
          <p:nvPr>
            <p:ph type="title"/>
          </p:nvPr>
        </p:nvSpPr>
        <p:spPr>
          <a:xfrm>
            <a:off x="983635" y="-932831"/>
            <a:ext cx="12975305" cy="301625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Perceptrons, 1958</a:t>
            </a:r>
          </a:p>
        </p:txBody>
      </p:sp>
      <p:sp>
        <p:nvSpPr>
          <p:cNvPr id="241" name="TextBox 1"/>
          <p:cNvSpPr txBox="1"/>
          <p:nvPr/>
        </p:nvSpPr>
        <p:spPr>
          <a:xfrm>
            <a:off x="3755921" y="10422194"/>
            <a:ext cx="2803050" cy="855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38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Rosenblatt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eaky ReLU"/>
          <p:cNvSpPr txBox="1"/>
          <p:nvPr/>
        </p:nvSpPr>
        <p:spPr>
          <a:xfrm>
            <a:off x="18181468" y="2298075"/>
            <a:ext cx="3209083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Leaky ReLU</a:t>
            </a:r>
          </a:p>
        </p:txBody>
      </p:sp>
      <p:sp>
        <p:nvSpPr>
          <p:cNvPr id="1028" name="Rectangle 5"/>
          <p:cNvSpPr txBox="1"/>
          <p:nvPr/>
        </p:nvSpPr>
        <p:spPr>
          <a:xfrm>
            <a:off x="1044545" y="2736866"/>
            <a:ext cx="12157649" cy="845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where α is small (e.g. 0.02)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Efficient to implement: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Also known as probabilistic ReLU (PReLU)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Has non-zero gradients everywhere (unlike ReLU)</a:t>
            </a:r>
          </a:p>
          <a:p>
            <a:pPr algn="l" defTabSz="914400">
              <a:spcBef>
                <a:spcPts val="6000"/>
              </a:spcBef>
              <a:buClr>
                <a:srgbClr val="3366FF"/>
              </a:buClr>
              <a:buSzPct val="100000"/>
              <a:buFont typeface="Arial"/>
              <a:buChar char="•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α can also be learned (see Kaiming He et al. 2015).</a:t>
            </a:r>
          </a:p>
        </p:txBody>
      </p:sp>
      <p:sp>
        <p:nvSpPr>
          <p:cNvPr id="1029" name="Computation in a neural net — nonlinearity"/>
          <p:cNvSpPr txBox="1"/>
          <p:nvPr/>
        </p:nvSpPr>
        <p:spPr>
          <a:xfrm>
            <a:off x="3665156" y="261371"/>
            <a:ext cx="1705368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Computation in a neural net — nonlinearity</a:t>
            </a:r>
          </a:p>
        </p:txBody>
      </p:sp>
      <p:pic>
        <p:nvPicPr>
          <p:cNvPr id="1030" name="leaky_relu.pdf" descr="leaky_relu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42223" y="4843092"/>
            <a:ext cx="8115220" cy="6341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1" name="g(z).pdf" descr="g(z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82783" y="7477695"/>
            <a:ext cx="1229046" cy="7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z.pdf" descr="z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71165" y="11137069"/>
            <a:ext cx="390086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g(z)=_max(0,z),_.pdf" descr="g(z)=_max(0,z),_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27089" y="3205080"/>
            <a:ext cx="7337740" cy="1625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frac_partial_g_p.pdf" descr="frac_partial_g_p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42361" y="3981152"/>
            <a:ext cx="4831074" cy="148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28" grpId="1"/>
      <p:bldP build="whole" bldLvl="1" animBg="1" rev="0" advAuto="0" spid="1034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"/>
          <p:cNvSpPr/>
          <p:nvPr/>
        </p:nvSpPr>
        <p:spPr>
          <a:xfrm>
            <a:off x="6066197" y="9459403"/>
            <a:ext cx="867740" cy="1013115"/>
          </a:xfrm>
          <a:prstGeom prst="rect">
            <a:avLst/>
          </a:prstGeom>
          <a:solidFill>
            <a:schemeClr val="accent1">
              <a:lumOff val="16847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067" name="Group"/>
          <p:cNvGrpSpPr/>
          <p:nvPr/>
        </p:nvGrpSpPr>
        <p:grpSpPr>
          <a:xfrm>
            <a:off x="9654471" y="2248103"/>
            <a:ext cx="8878887" cy="8738728"/>
            <a:chOff x="0" y="0"/>
            <a:chExt cx="8878886" cy="8738727"/>
          </a:xfrm>
        </p:grpSpPr>
        <p:sp>
          <p:nvSpPr>
            <p:cNvPr id="1039" name="Rectangle"/>
            <p:cNvSpPr/>
            <p:nvPr/>
          </p:nvSpPr>
          <p:spPr>
            <a:xfrm>
              <a:off x="3111780" y="7237459"/>
              <a:ext cx="867740" cy="1013115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40" name="Output representation"/>
            <p:cNvSpPr txBox="1"/>
            <p:nvPr/>
          </p:nvSpPr>
          <p:spPr>
            <a:xfrm>
              <a:off x="3872158" y="-1"/>
              <a:ext cx="5006729" cy="2428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Output representation</a:t>
              </a:r>
            </a:p>
          </p:txBody>
        </p:sp>
        <p:grpSp>
          <p:nvGrpSpPr>
            <p:cNvPr id="1066" name="Group"/>
            <p:cNvGrpSpPr/>
            <p:nvPr/>
          </p:nvGrpSpPr>
          <p:grpSpPr>
            <a:xfrm>
              <a:off x="0" y="2787314"/>
              <a:ext cx="7562627" cy="5951413"/>
              <a:chOff x="0" y="0"/>
              <a:chExt cx="7562626" cy="5951412"/>
            </a:xfrm>
          </p:grpSpPr>
          <p:sp>
            <p:nvSpPr>
              <p:cNvPr id="1041" name="Line"/>
              <p:cNvSpPr/>
              <p:nvPr/>
            </p:nvSpPr>
            <p:spPr>
              <a:xfrm flipV="1">
                <a:off x="902583" y="2742817"/>
                <a:ext cx="5352586" cy="289421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2" name="Line"/>
              <p:cNvSpPr/>
              <p:nvPr/>
            </p:nvSpPr>
            <p:spPr>
              <a:xfrm flipV="1">
                <a:off x="829544" y="2756755"/>
                <a:ext cx="5391912" cy="186611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3" name="Line"/>
              <p:cNvSpPr/>
              <p:nvPr/>
            </p:nvSpPr>
            <p:spPr>
              <a:xfrm>
                <a:off x="684276" y="241985"/>
                <a:ext cx="5688104" cy="250291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4" name="Line"/>
              <p:cNvSpPr/>
              <p:nvPr/>
            </p:nvSpPr>
            <p:spPr>
              <a:xfrm>
                <a:off x="686714" y="898568"/>
                <a:ext cx="5677567" cy="186173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5" name="Line"/>
              <p:cNvSpPr/>
              <p:nvPr/>
            </p:nvSpPr>
            <p:spPr>
              <a:xfrm>
                <a:off x="701175" y="1498007"/>
                <a:ext cx="5650504" cy="127824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6" name="Line"/>
              <p:cNvSpPr/>
              <p:nvPr/>
            </p:nvSpPr>
            <p:spPr>
              <a:xfrm>
                <a:off x="716710" y="2136573"/>
                <a:ext cx="5666985" cy="65467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7" name="Line"/>
              <p:cNvSpPr/>
              <p:nvPr/>
            </p:nvSpPr>
            <p:spPr>
              <a:xfrm>
                <a:off x="713648" y="2765591"/>
                <a:ext cx="5649108" cy="2169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8" name="Line"/>
              <p:cNvSpPr/>
              <p:nvPr/>
            </p:nvSpPr>
            <p:spPr>
              <a:xfrm flipV="1">
                <a:off x="713198" y="2771206"/>
                <a:ext cx="5626953" cy="61840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49" name="Line"/>
              <p:cNvSpPr/>
              <p:nvPr/>
            </p:nvSpPr>
            <p:spPr>
              <a:xfrm flipV="1">
                <a:off x="708200" y="2763687"/>
                <a:ext cx="5642984" cy="125940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0" name="Circle"/>
              <p:cNvSpPr/>
              <p:nvPr/>
            </p:nvSpPr>
            <p:spPr>
              <a:xfrm>
                <a:off x="6143020" y="0"/>
                <a:ext cx="465006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1" name="Circle"/>
              <p:cNvSpPr/>
              <p:nvPr/>
            </p:nvSpPr>
            <p:spPr>
              <a:xfrm>
                <a:off x="6142232" y="629701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2" name="Circle"/>
              <p:cNvSpPr/>
              <p:nvPr/>
            </p:nvSpPr>
            <p:spPr>
              <a:xfrm>
                <a:off x="6142232" y="1259402"/>
                <a:ext cx="465007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3" name="Circle"/>
              <p:cNvSpPr/>
              <p:nvPr/>
            </p:nvSpPr>
            <p:spPr>
              <a:xfrm>
                <a:off x="6142232" y="1889104"/>
                <a:ext cx="465007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4" name="Circle"/>
              <p:cNvSpPr/>
              <p:nvPr/>
            </p:nvSpPr>
            <p:spPr>
              <a:xfrm>
                <a:off x="6142232" y="2518807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5" name="Circle"/>
              <p:cNvSpPr/>
              <p:nvPr/>
            </p:nvSpPr>
            <p:spPr>
              <a:xfrm>
                <a:off x="6142232" y="3148508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6" name="Circle"/>
              <p:cNvSpPr/>
              <p:nvPr/>
            </p:nvSpPr>
            <p:spPr>
              <a:xfrm>
                <a:off x="6142232" y="3778209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7" name="Circle"/>
              <p:cNvSpPr/>
              <p:nvPr/>
            </p:nvSpPr>
            <p:spPr>
              <a:xfrm>
                <a:off x="6142232" y="4407911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8" name="Circle"/>
              <p:cNvSpPr/>
              <p:nvPr/>
            </p:nvSpPr>
            <p:spPr>
              <a:xfrm>
                <a:off x="496096" y="5452143"/>
                <a:ext cx="465007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pic>
            <p:nvPicPr>
              <p:cNvPr id="1059" name="1.pdf" descr="1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5417881"/>
                <a:ext cx="256095" cy="5335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60" name="mathbf_y.pdf" descr="mathbf_y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7118873" y="2223035"/>
                <a:ext cx="443754" cy="5071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61" name="Line"/>
              <p:cNvSpPr/>
              <p:nvPr/>
            </p:nvSpPr>
            <p:spPr>
              <a:xfrm flipV="1">
                <a:off x="6847082" y="164937"/>
                <a:ext cx="1" cy="4597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1064" name="Group"/>
              <p:cNvGrpSpPr/>
              <p:nvPr/>
            </p:nvGrpSpPr>
            <p:grpSpPr>
              <a:xfrm>
                <a:off x="2148280" y="2018118"/>
                <a:ext cx="1654251" cy="1275622"/>
                <a:chOff x="0" y="0"/>
                <a:chExt cx="1654249" cy="1275621"/>
              </a:xfrm>
            </p:grpSpPr>
            <p:sp>
              <p:nvSpPr>
                <p:cNvPr id="1062" name="Rectangle"/>
                <p:cNvSpPr/>
                <p:nvPr/>
              </p:nvSpPr>
              <p:spPr>
                <a:xfrm>
                  <a:off x="0" y="0"/>
                  <a:ext cx="1654250" cy="1275622"/>
                </a:xfrm>
                <a:prstGeom prst="rect">
                  <a:avLst/>
                </a:prstGeom>
                <a:solidFill>
                  <a:schemeClr val="accent1">
                    <a:lumOff val="16847"/>
                  </a:schemeClr>
                </a:solidFill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b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1063" name="mathbf_W_2_j.pdf" descr="mathbf_W_2_j.pd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43810" y="377259"/>
                  <a:ext cx="1366630" cy="77510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065" name="b_2_j.pdf" descr="b_2_j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220193" y="4550283"/>
                <a:ext cx="768166" cy="7883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89" name="Group"/>
          <p:cNvGrpSpPr/>
          <p:nvPr/>
        </p:nvGrpSpPr>
        <p:grpSpPr>
          <a:xfrm>
            <a:off x="7224269" y="4194379"/>
            <a:ext cx="5916167" cy="7788422"/>
            <a:chOff x="0" y="0"/>
            <a:chExt cx="5916165" cy="7788420"/>
          </a:xfrm>
        </p:grpSpPr>
        <p:grpSp>
          <p:nvGrpSpPr>
            <p:cNvPr id="1070" name="Group"/>
            <p:cNvGrpSpPr/>
            <p:nvPr/>
          </p:nvGrpSpPr>
          <p:grpSpPr>
            <a:xfrm>
              <a:off x="0" y="7106069"/>
              <a:ext cx="5916166" cy="682352"/>
              <a:chOff x="0" y="69748"/>
              <a:chExt cx="5916165" cy="682351"/>
            </a:xfrm>
          </p:grpSpPr>
          <p:sp>
            <p:nvSpPr>
              <p:cNvPr id="1068" name="= “hidden units”"/>
              <p:cNvSpPr/>
              <p:nvPr/>
            </p:nvSpPr>
            <p:spPr>
              <a:xfrm>
                <a:off x="909437" y="387551"/>
                <a:ext cx="500672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defTabSz="821531">
                  <a:defRPr sz="4200"/>
                </a:pPr>
                <a:r>
                  <a:rPr b="0"/>
                  <a:t>= “</a:t>
                </a:r>
                <a:r>
                  <a:t>hidden units</a:t>
                </a:r>
                <a:r>
                  <a:rPr b="0"/>
                  <a:t>”</a:t>
                </a:r>
              </a:p>
            </p:txBody>
          </p:sp>
          <p:pic>
            <p:nvPicPr>
              <p:cNvPr id="1069" name="mathbf_z_,_mathb.pdf" descr="mathbf_z_,_mathb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69748"/>
                <a:ext cx="1157930" cy="6823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88" name="Group"/>
            <p:cNvGrpSpPr/>
            <p:nvPr/>
          </p:nvGrpSpPr>
          <p:grpSpPr>
            <a:xfrm>
              <a:off x="1962496" y="0"/>
              <a:ext cx="3536927" cy="5643976"/>
              <a:chOff x="0" y="0"/>
              <a:chExt cx="3536925" cy="5643975"/>
            </a:xfrm>
          </p:grpSpPr>
          <p:sp>
            <p:nvSpPr>
              <p:cNvPr id="1071" name="Line"/>
              <p:cNvSpPr/>
              <p:nvPr/>
            </p:nvSpPr>
            <p:spPr>
              <a:xfrm>
                <a:off x="0" y="3535115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2" name="Line"/>
              <p:cNvSpPr/>
              <p:nvPr/>
            </p:nvSpPr>
            <p:spPr>
              <a:xfrm>
                <a:off x="178593" y="4172135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3" name="Line"/>
              <p:cNvSpPr/>
              <p:nvPr/>
            </p:nvSpPr>
            <p:spPr>
              <a:xfrm>
                <a:off x="178593" y="4794860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4" name="Line"/>
              <p:cNvSpPr/>
              <p:nvPr/>
            </p:nvSpPr>
            <p:spPr>
              <a:xfrm>
                <a:off x="178593" y="5452404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5" name="Line"/>
              <p:cNvSpPr/>
              <p:nvPr/>
            </p:nvSpPr>
            <p:spPr>
              <a:xfrm>
                <a:off x="178593" y="2899850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6" name="Line"/>
              <p:cNvSpPr/>
              <p:nvPr/>
            </p:nvSpPr>
            <p:spPr>
              <a:xfrm>
                <a:off x="178593" y="2301435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7" name="Line"/>
              <p:cNvSpPr/>
              <p:nvPr/>
            </p:nvSpPr>
            <p:spPr>
              <a:xfrm>
                <a:off x="178593" y="1667472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8" name="Line"/>
              <p:cNvSpPr/>
              <p:nvPr/>
            </p:nvSpPr>
            <p:spPr>
              <a:xfrm>
                <a:off x="178593" y="1047587"/>
                <a:ext cx="1107282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79" name="Circle"/>
              <p:cNvSpPr/>
              <p:nvPr/>
            </p:nvSpPr>
            <p:spPr>
              <a:xfrm>
                <a:off x="928692" y="771058"/>
                <a:ext cx="465006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0" name="Circle"/>
              <p:cNvSpPr/>
              <p:nvPr/>
            </p:nvSpPr>
            <p:spPr>
              <a:xfrm>
                <a:off x="927903" y="1400760"/>
                <a:ext cx="465007" cy="465007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1" name="Circle"/>
              <p:cNvSpPr/>
              <p:nvPr/>
            </p:nvSpPr>
            <p:spPr>
              <a:xfrm>
                <a:off x="927903" y="2030462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2" name="Circle"/>
              <p:cNvSpPr/>
              <p:nvPr/>
            </p:nvSpPr>
            <p:spPr>
              <a:xfrm>
                <a:off x="927903" y="2660163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3" name="Circle"/>
              <p:cNvSpPr/>
              <p:nvPr/>
            </p:nvSpPr>
            <p:spPr>
              <a:xfrm>
                <a:off x="927903" y="3289865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4" name="Circle"/>
              <p:cNvSpPr/>
              <p:nvPr/>
            </p:nvSpPr>
            <p:spPr>
              <a:xfrm>
                <a:off x="927903" y="3919567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5" name="Circle"/>
              <p:cNvSpPr/>
              <p:nvPr/>
            </p:nvSpPr>
            <p:spPr>
              <a:xfrm>
                <a:off x="927903" y="4549268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86" name="Circle"/>
              <p:cNvSpPr/>
              <p:nvPr/>
            </p:nvSpPr>
            <p:spPr>
              <a:xfrm>
                <a:off x="927903" y="5178970"/>
                <a:ext cx="465007" cy="465006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pic>
            <p:nvPicPr>
              <p:cNvPr id="1087" name="mathbf_h_=_g(_ma.pdf" descr="mathbf_h_=_g(_ma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66102" y="0"/>
                <a:ext cx="2570824" cy="7206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090" name="Line"/>
          <p:cNvSpPr/>
          <p:nvPr/>
        </p:nvSpPr>
        <p:spPr>
          <a:xfrm flipV="1">
            <a:off x="3743727" y="7760973"/>
            <a:ext cx="5391911" cy="186611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1" name="Line"/>
          <p:cNvSpPr/>
          <p:nvPr/>
        </p:nvSpPr>
        <p:spPr>
          <a:xfrm flipV="1">
            <a:off x="3788092" y="7751814"/>
            <a:ext cx="5352586" cy="28942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2" name="Input representation"/>
          <p:cNvSpPr txBox="1"/>
          <p:nvPr/>
        </p:nvSpPr>
        <p:spPr>
          <a:xfrm>
            <a:off x="1110744" y="2248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093" name="Intermediate representation"/>
          <p:cNvSpPr txBox="1"/>
          <p:nvPr/>
        </p:nvSpPr>
        <p:spPr>
          <a:xfrm>
            <a:off x="7879707" y="2262335"/>
            <a:ext cx="5006729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094" name="Line"/>
          <p:cNvSpPr/>
          <p:nvPr/>
        </p:nvSpPr>
        <p:spPr>
          <a:xfrm>
            <a:off x="3598458" y="5246203"/>
            <a:ext cx="5688104" cy="250291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5" name="Line"/>
          <p:cNvSpPr/>
          <p:nvPr/>
        </p:nvSpPr>
        <p:spPr>
          <a:xfrm>
            <a:off x="3600896" y="5902785"/>
            <a:ext cx="5677567" cy="186173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6" name="Line"/>
          <p:cNvSpPr/>
          <p:nvPr/>
        </p:nvSpPr>
        <p:spPr>
          <a:xfrm>
            <a:off x="3615357" y="6502225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7" name="Line"/>
          <p:cNvSpPr/>
          <p:nvPr/>
        </p:nvSpPr>
        <p:spPr>
          <a:xfrm>
            <a:off x="3630892" y="7140791"/>
            <a:ext cx="5666985" cy="65467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8" name="Line"/>
          <p:cNvSpPr/>
          <p:nvPr/>
        </p:nvSpPr>
        <p:spPr>
          <a:xfrm>
            <a:off x="3627830" y="7769809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99" name="Line"/>
          <p:cNvSpPr/>
          <p:nvPr/>
        </p:nvSpPr>
        <p:spPr>
          <a:xfrm flipV="1">
            <a:off x="3627380" y="7775424"/>
            <a:ext cx="5626953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0" name="Line"/>
          <p:cNvSpPr/>
          <p:nvPr/>
        </p:nvSpPr>
        <p:spPr>
          <a:xfrm flipV="1">
            <a:off x="3622382" y="7767904"/>
            <a:ext cx="5642984" cy="125940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1" name="Circle"/>
          <p:cNvSpPr/>
          <p:nvPr/>
        </p:nvSpPr>
        <p:spPr>
          <a:xfrm>
            <a:off x="3382393" y="50057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2" name="Circle"/>
          <p:cNvSpPr/>
          <p:nvPr/>
        </p:nvSpPr>
        <p:spPr>
          <a:xfrm>
            <a:off x="3381605" y="56354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3" name="Circle"/>
          <p:cNvSpPr/>
          <p:nvPr/>
        </p:nvSpPr>
        <p:spPr>
          <a:xfrm>
            <a:off x="3381605" y="62651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4" name="Circle"/>
          <p:cNvSpPr/>
          <p:nvPr/>
        </p:nvSpPr>
        <p:spPr>
          <a:xfrm>
            <a:off x="3381605" y="68948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5" name="Circle"/>
          <p:cNvSpPr/>
          <p:nvPr/>
        </p:nvSpPr>
        <p:spPr>
          <a:xfrm>
            <a:off x="3381605" y="75245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6" name="Circle"/>
          <p:cNvSpPr/>
          <p:nvPr/>
        </p:nvSpPr>
        <p:spPr>
          <a:xfrm>
            <a:off x="3381605" y="815426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7" name="Circle"/>
          <p:cNvSpPr/>
          <p:nvPr/>
        </p:nvSpPr>
        <p:spPr>
          <a:xfrm>
            <a:off x="3381605" y="878396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08" name="Circle"/>
          <p:cNvSpPr/>
          <p:nvPr/>
        </p:nvSpPr>
        <p:spPr>
          <a:xfrm>
            <a:off x="3381605" y="941366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109" name="mathbf_x.pdf" descr="mathbf_x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23039" y="7296677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0" name="Line"/>
          <p:cNvSpPr/>
          <p:nvPr/>
        </p:nvSpPr>
        <p:spPr>
          <a:xfrm flipV="1">
            <a:off x="3192449" y="5079999"/>
            <a:ext cx="1" cy="4597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11" name="Circle"/>
          <p:cNvSpPr/>
          <p:nvPr/>
        </p:nvSpPr>
        <p:spPr>
          <a:xfrm>
            <a:off x="3381605" y="104611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112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5508" y="10426879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113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114" name="Circle"/>
          <p:cNvSpPr/>
          <p:nvPr/>
        </p:nvSpPr>
        <p:spPr>
          <a:xfrm>
            <a:off x="9152735" y="49654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15" name="Circle"/>
          <p:cNvSpPr/>
          <p:nvPr/>
        </p:nvSpPr>
        <p:spPr>
          <a:xfrm>
            <a:off x="9151946" y="55951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16" name="Circle"/>
          <p:cNvSpPr/>
          <p:nvPr/>
        </p:nvSpPr>
        <p:spPr>
          <a:xfrm>
            <a:off x="9151946" y="62248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17" name="Circle"/>
          <p:cNvSpPr/>
          <p:nvPr/>
        </p:nvSpPr>
        <p:spPr>
          <a:xfrm>
            <a:off x="9151946" y="68545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18" name="Circle"/>
          <p:cNvSpPr/>
          <p:nvPr/>
        </p:nvSpPr>
        <p:spPr>
          <a:xfrm>
            <a:off x="9151946" y="74842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19" name="Circle"/>
          <p:cNvSpPr/>
          <p:nvPr/>
        </p:nvSpPr>
        <p:spPr>
          <a:xfrm>
            <a:off x="9151946" y="811394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20" name="Circle"/>
          <p:cNvSpPr/>
          <p:nvPr/>
        </p:nvSpPr>
        <p:spPr>
          <a:xfrm>
            <a:off x="9151946" y="874364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21" name="Circle"/>
          <p:cNvSpPr/>
          <p:nvPr/>
        </p:nvSpPr>
        <p:spPr>
          <a:xfrm>
            <a:off x="9151946" y="937334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124" name="Group"/>
          <p:cNvGrpSpPr/>
          <p:nvPr/>
        </p:nvGrpSpPr>
        <p:grpSpPr>
          <a:xfrm>
            <a:off x="5092398" y="7040836"/>
            <a:ext cx="1654250" cy="1275623"/>
            <a:chOff x="0" y="0"/>
            <a:chExt cx="1654249" cy="1275621"/>
          </a:xfrm>
        </p:grpSpPr>
        <p:sp>
          <p:nvSpPr>
            <p:cNvPr id="1122" name="Rectangle"/>
            <p:cNvSpPr/>
            <p:nvPr/>
          </p:nvSpPr>
          <p:spPr>
            <a:xfrm>
              <a:off x="0" y="0"/>
              <a:ext cx="1654250" cy="1275622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123" name="mathbf_W_1_j.pdf" descr="mathbf_W_1_j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46920" y="379023"/>
              <a:ext cx="1360410" cy="771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25" name="b_1_j.pdf" descr="b_1_j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115984" y="9605852"/>
            <a:ext cx="768166" cy="788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mathbf_z.pdf" descr="mathbf_z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214115" y="4360541"/>
            <a:ext cx="342245" cy="363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9" grpId="1"/>
      <p:bldP build="whole" bldLvl="1" animBg="1" rev="0" advAuto="0" spid="1067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Line"/>
          <p:cNvSpPr/>
          <p:nvPr/>
        </p:nvSpPr>
        <p:spPr>
          <a:xfrm flipV="1">
            <a:off x="10381796" y="5661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1" name="Line"/>
          <p:cNvSpPr/>
          <p:nvPr/>
        </p:nvSpPr>
        <p:spPr>
          <a:xfrm flipV="1">
            <a:off x="10425484" y="6219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2" name="Line"/>
          <p:cNvSpPr/>
          <p:nvPr/>
        </p:nvSpPr>
        <p:spPr>
          <a:xfrm flipV="1">
            <a:off x="10437793" y="6897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3" name="Line"/>
          <p:cNvSpPr/>
          <p:nvPr/>
        </p:nvSpPr>
        <p:spPr>
          <a:xfrm flipV="1">
            <a:off x="10494315" y="7507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4" name="Line"/>
          <p:cNvSpPr/>
          <p:nvPr/>
        </p:nvSpPr>
        <p:spPr>
          <a:xfrm flipV="1">
            <a:off x="10449314" y="8086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5" name="Line"/>
          <p:cNvSpPr/>
          <p:nvPr/>
        </p:nvSpPr>
        <p:spPr>
          <a:xfrm>
            <a:off x="10321299" y="5628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6" name="Line"/>
          <p:cNvSpPr/>
          <p:nvPr/>
        </p:nvSpPr>
        <p:spPr>
          <a:xfrm>
            <a:off x="10335760" y="6228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7" name="Line"/>
          <p:cNvSpPr/>
          <p:nvPr/>
        </p:nvSpPr>
        <p:spPr>
          <a:xfrm>
            <a:off x="10351295" y="6866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8" name="Line"/>
          <p:cNvSpPr/>
          <p:nvPr/>
        </p:nvSpPr>
        <p:spPr>
          <a:xfrm>
            <a:off x="10348233" y="7495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39" name="Line"/>
          <p:cNvSpPr/>
          <p:nvPr/>
        </p:nvSpPr>
        <p:spPr>
          <a:xfrm flipV="1">
            <a:off x="10347782" y="7501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0" name="Line"/>
          <p:cNvSpPr/>
          <p:nvPr/>
        </p:nvSpPr>
        <p:spPr>
          <a:xfrm flipV="1">
            <a:off x="10365642" y="8015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1" name="Line"/>
          <p:cNvSpPr/>
          <p:nvPr/>
        </p:nvSpPr>
        <p:spPr>
          <a:xfrm>
            <a:off x="10410527" y="7539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2" name="Line"/>
          <p:cNvSpPr/>
          <p:nvPr/>
        </p:nvSpPr>
        <p:spPr>
          <a:xfrm>
            <a:off x="10357085" y="6873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3" name="Line"/>
          <p:cNvSpPr/>
          <p:nvPr/>
        </p:nvSpPr>
        <p:spPr>
          <a:xfrm>
            <a:off x="10375366" y="6268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4" name="Line"/>
          <p:cNvSpPr/>
          <p:nvPr/>
        </p:nvSpPr>
        <p:spPr>
          <a:xfrm>
            <a:off x="10345024" y="5571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5" name="Line"/>
          <p:cNvSpPr/>
          <p:nvPr/>
        </p:nvSpPr>
        <p:spPr>
          <a:xfrm flipV="1">
            <a:off x="10378851" y="6830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6" name="Line"/>
          <p:cNvSpPr/>
          <p:nvPr/>
        </p:nvSpPr>
        <p:spPr>
          <a:xfrm flipV="1">
            <a:off x="10279694" y="6144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7" name="Line"/>
          <p:cNvSpPr/>
          <p:nvPr/>
        </p:nvSpPr>
        <p:spPr>
          <a:xfrm flipV="1">
            <a:off x="10300158" y="5558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8" name="Line"/>
          <p:cNvSpPr/>
          <p:nvPr/>
        </p:nvSpPr>
        <p:spPr>
          <a:xfrm flipV="1">
            <a:off x="10402663" y="6838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49" name="Line"/>
          <p:cNvSpPr/>
          <p:nvPr/>
        </p:nvSpPr>
        <p:spPr>
          <a:xfrm flipV="1">
            <a:off x="10344806" y="6821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0" name="Line"/>
          <p:cNvSpPr/>
          <p:nvPr/>
        </p:nvSpPr>
        <p:spPr>
          <a:xfrm>
            <a:off x="10354108" y="6247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1" name="Line"/>
          <p:cNvSpPr/>
          <p:nvPr/>
        </p:nvSpPr>
        <p:spPr>
          <a:xfrm>
            <a:off x="10365363" y="5612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2" name="Line"/>
          <p:cNvSpPr/>
          <p:nvPr/>
        </p:nvSpPr>
        <p:spPr>
          <a:xfrm flipV="1">
            <a:off x="10312715" y="6152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3" name="Line"/>
          <p:cNvSpPr/>
          <p:nvPr/>
        </p:nvSpPr>
        <p:spPr>
          <a:xfrm flipV="1">
            <a:off x="10286856" y="6152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4" name="Line"/>
          <p:cNvSpPr/>
          <p:nvPr/>
        </p:nvSpPr>
        <p:spPr>
          <a:xfrm flipV="1">
            <a:off x="10329180" y="6154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5" name="Line"/>
          <p:cNvSpPr/>
          <p:nvPr/>
        </p:nvSpPr>
        <p:spPr>
          <a:xfrm flipV="1">
            <a:off x="10355038" y="5570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6" name="Line"/>
          <p:cNvSpPr/>
          <p:nvPr/>
        </p:nvSpPr>
        <p:spPr>
          <a:xfrm>
            <a:off x="10346760" y="5673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7" name="Line"/>
          <p:cNvSpPr/>
          <p:nvPr/>
        </p:nvSpPr>
        <p:spPr>
          <a:xfrm flipV="1">
            <a:off x="10329179" y="5545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8" name="Line"/>
          <p:cNvSpPr/>
          <p:nvPr/>
        </p:nvSpPr>
        <p:spPr>
          <a:xfrm flipV="1">
            <a:off x="10265090" y="5507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59" name="Line"/>
          <p:cNvSpPr/>
          <p:nvPr/>
        </p:nvSpPr>
        <p:spPr>
          <a:xfrm flipV="1">
            <a:off x="10378851" y="5522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0" name="Circle"/>
          <p:cNvSpPr/>
          <p:nvPr/>
        </p:nvSpPr>
        <p:spPr>
          <a:xfrm>
            <a:off x="10069216" y="8896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161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3119" y="8862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162" name="Line"/>
          <p:cNvSpPr/>
          <p:nvPr/>
        </p:nvSpPr>
        <p:spPr>
          <a:xfrm flipV="1">
            <a:off x="3675864" y="5664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3" name="Line"/>
          <p:cNvSpPr/>
          <p:nvPr/>
        </p:nvSpPr>
        <p:spPr>
          <a:xfrm flipV="1">
            <a:off x="3719551" y="6222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4" name="Line"/>
          <p:cNvSpPr/>
          <p:nvPr/>
        </p:nvSpPr>
        <p:spPr>
          <a:xfrm flipV="1">
            <a:off x="3731861" y="6900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5" name="Line"/>
          <p:cNvSpPr/>
          <p:nvPr/>
        </p:nvSpPr>
        <p:spPr>
          <a:xfrm flipV="1">
            <a:off x="3788383" y="7509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6" name="Line"/>
          <p:cNvSpPr/>
          <p:nvPr/>
        </p:nvSpPr>
        <p:spPr>
          <a:xfrm flipV="1">
            <a:off x="3743381" y="8089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7" name="Line"/>
          <p:cNvSpPr/>
          <p:nvPr/>
        </p:nvSpPr>
        <p:spPr>
          <a:xfrm>
            <a:off x="3615367" y="5631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8" name="Line"/>
          <p:cNvSpPr/>
          <p:nvPr/>
        </p:nvSpPr>
        <p:spPr>
          <a:xfrm>
            <a:off x="3629828" y="6230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69" name="Line"/>
          <p:cNvSpPr/>
          <p:nvPr/>
        </p:nvSpPr>
        <p:spPr>
          <a:xfrm>
            <a:off x="3645363" y="6869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0" name="Line"/>
          <p:cNvSpPr/>
          <p:nvPr/>
        </p:nvSpPr>
        <p:spPr>
          <a:xfrm>
            <a:off x="3642301" y="7498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1" name="Line"/>
          <p:cNvSpPr/>
          <p:nvPr/>
        </p:nvSpPr>
        <p:spPr>
          <a:xfrm flipV="1">
            <a:off x="3641850" y="7504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2" name="Line"/>
          <p:cNvSpPr/>
          <p:nvPr/>
        </p:nvSpPr>
        <p:spPr>
          <a:xfrm flipV="1">
            <a:off x="3659710" y="8017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3" name="Line"/>
          <p:cNvSpPr/>
          <p:nvPr/>
        </p:nvSpPr>
        <p:spPr>
          <a:xfrm>
            <a:off x="3704595" y="7542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4" name="Line"/>
          <p:cNvSpPr/>
          <p:nvPr/>
        </p:nvSpPr>
        <p:spPr>
          <a:xfrm>
            <a:off x="3651152" y="6876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5" name="Line"/>
          <p:cNvSpPr/>
          <p:nvPr/>
        </p:nvSpPr>
        <p:spPr>
          <a:xfrm>
            <a:off x="3669434" y="6271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6" name="Line"/>
          <p:cNvSpPr/>
          <p:nvPr/>
        </p:nvSpPr>
        <p:spPr>
          <a:xfrm>
            <a:off x="3639092" y="5573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7" name="Line"/>
          <p:cNvSpPr/>
          <p:nvPr/>
        </p:nvSpPr>
        <p:spPr>
          <a:xfrm flipV="1">
            <a:off x="3672918" y="6832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8" name="Line"/>
          <p:cNvSpPr/>
          <p:nvPr/>
        </p:nvSpPr>
        <p:spPr>
          <a:xfrm flipV="1">
            <a:off x="3573761" y="6146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79" name="Line"/>
          <p:cNvSpPr/>
          <p:nvPr/>
        </p:nvSpPr>
        <p:spPr>
          <a:xfrm flipV="1">
            <a:off x="3594225" y="5561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0" name="Line"/>
          <p:cNvSpPr/>
          <p:nvPr/>
        </p:nvSpPr>
        <p:spPr>
          <a:xfrm flipV="1">
            <a:off x="3696731" y="6841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1" name="Line"/>
          <p:cNvSpPr/>
          <p:nvPr/>
        </p:nvSpPr>
        <p:spPr>
          <a:xfrm flipV="1">
            <a:off x="3638874" y="6823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2" name="Line"/>
          <p:cNvSpPr/>
          <p:nvPr/>
        </p:nvSpPr>
        <p:spPr>
          <a:xfrm>
            <a:off x="3648176" y="6250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3" name="Line"/>
          <p:cNvSpPr/>
          <p:nvPr/>
        </p:nvSpPr>
        <p:spPr>
          <a:xfrm>
            <a:off x="3659431" y="5615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4" name="Line"/>
          <p:cNvSpPr/>
          <p:nvPr/>
        </p:nvSpPr>
        <p:spPr>
          <a:xfrm flipV="1">
            <a:off x="3606783" y="6154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5" name="Line"/>
          <p:cNvSpPr/>
          <p:nvPr/>
        </p:nvSpPr>
        <p:spPr>
          <a:xfrm flipV="1">
            <a:off x="3580924" y="6154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6" name="Line"/>
          <p:cNvSpPr/>
          <p:nvPr/>
        </p:nvSpPr>
        <p:spPr>
          <a:xfrm flipV="1">
            <a:off x="3623247" y="6156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7" name="Line"/>
          <p:cNvSpPr/>
          <p:nvPr/>
        </p:nvSpPr>
        <p:spPr>
          <a:xfrm flipV="1">
            <a:off x="3649106" y="5572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8" name="Line"/>
          <p:cNvSpPr/>
          <p:nvPr/>
        </p:nvSpPr>
        <p:spPr>
          <a:xfrm>
            <a:off x="3640827" y="5676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89" name="Line"/>
          <p:cNvSpPr/>
          <p:nvPr/>
        </p:nvSpPr>
        <p:spPr>
          <a:xfrm flipV="1">
            <a:off x="3623247" y="5548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0" name="Line"/>
          <p:cNvSpPr/>
          <p:nvPr/>
        </p:nvSpPr>
        <p:spPr>
          <a:xfrm flipV="1">
            <a:off x="3559158" y="5509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1" name="Line"/>
          <p:cNvSpPr/>
          <p:nvPr/>
        </p:nvSpPr>
        <p:spPr>
          <a:xfrm flipV="1">
            <a:off x="3672918" y="5525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2" name="Input representation"/>
          <p:cNvSpPr txBox="1"/>
          <p:nvPr/>
        </p:nvSpPr>
        <p:spPr>
          <a:xfrm>
            <a:off x="1110744" y="2375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193" name="Intermediate representation"/>
          <p:cNvSpPr txBox="1"/>
          <p:nvPr/>
        </p:nvSpPr>
        <p:spPr>
          <a:xfrm>
            <a:off x="7879707" y="2375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194" name="Circle"/>
          <p:cNvSpPr/>
          <p:nvPr/>
        </p:nvSpPr>
        <p:spPr>
          <a:xfrm>
            <a:off x="3356993" y="5412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5" name="Circle"/>
          <p:cNvSpPr/>
          <p:nvPr/>
        </p:nvSpPr>
        <p:spPr>
          <a:xfrm>
            <a:off x="3356205" y="6041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6" name="Circle"/>
          <p:cNvSpPr/>
          <p:nvPr/>
        </p:nvSpPr>
        <p:spPr>
          <a:xfrm>
            <a:off x="3356205" y="6671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7" name="Circle"/>
          <p:cNvSpPr/>
          <p:nvPr/>
        </p:nvSpPr>
        <p:spPr>
          <a:xfrm>
            <a:off x="3356205" y="7301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198" name="Circle"/>
          <p:cNvSpPr/>
          <p:nvPr/>
        </p:nvSpPr>
        <p:spPr>
          <a:xfrm>
            <a:off x="3356205" y="7930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199" name="mathbf_x.pdf" descr="mathbf_x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3190" y="6732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0" name="Line"/>
          <p:cNvSpPr/>
          <p:nvPr/>
        </p:nvSpPr>
        <p:spPr>
          <a:xfrm flipV="1">
            <a:off x="3167049" y="5486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01" name="Circle"/>
          <p:cNvSpPr/>
          <p:nvPr/>
        </p:nvSpPr>
        <p:spPr>
          <a:xfrm>
            <a:off x="3363284" y="88991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202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7187" y="8864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203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204" name="Output representation"/>
          <p:cNvSpPr txBox="1"/>
          <p:nvPr/>
        </p:nvSpPr>
        <p:spPr>
          <a:xfrm>
            <a:off x="13526630" y="2375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205" name="Line"/>
          <p:cNvSpPr/>
          <p:nvPr/>
        </p:nvSpPr>
        <p:spPr>
          <a:xfrm>
            <a:off x="9161365" y="8135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06" name="Line"/>
          <p:cNvSpPr/>
          <p:nvPr/>
        </p:nvSpPr>
        <p:spPr>
          <a:xfrm>
            <a:off x="9339959" y="7500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07" name="Line"/>
          <p:cNvSpPr/>
          <p:nvPr/>
        </p:nvSpPr>
        <p:spPr>
          <a:xfrm>
            <a:off x="9339959" y="6902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08" name="Line"/>
          <p:cNvSpPr/>
          <p:nvPr/>
        </p:nvSpPr>
        <p:spPr>
          <a:xfrm>
            <a:off x="9339959" y="6268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09" name="Line"/>
          <p:cNvSpPr/>
          <p:nvPr/>
        </p:nvSpPr>
        <p:spPr>
          <a:xfrm>
            <a:off x="9339959" y="5648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0" name="Circle"/>
          <p:cNvSpPr/>
          <p:nvPr/>
        </p:nvSpPr>
        <p:spPr>
          <a:xfrm>
            <a:off x="9127335" y="5371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1" name="Circle"/>
          <p:cNvSpPr/>
          <p:nvPr/>
        </p:nvSpPr>
        <p:spPr>
          <a:xfrm>
            <a:off x="9126546" y="6001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2" name="Circle"/>
          <p:cNvSpPr/>
          <p:nvPr/>
        </p:nvSpPr>
        <p:spPr>
          <a:xfrm>
            <a:off x="9126546" y="6631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3" name="Circle"/>
          <p:cNvSpPr/>
          <p:nvPr/>
        </p:nvSpPr>
        <p:spPr>
          <a:xfrm>
            <a:off x="9126546" y="7260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4" name="Circle"/>
          <p:cNvSpPr/>
          <p:nvPr/>
        </p:nvSpPr>
        <p:spPr>
          <a:xfrm>
            <a:off x="9126546" y="7890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5" name="Circle"/>
          <p:cNvSpPr/>
          <p:nvPr/>
        </p:nvSpPr>
        <p:spPr>
          <a:xfrm>
            <a:off x="15772091" y="5441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6" name="Circle"/>
          <p:cNvSpPr/>
          <p:nvPr/>
        </p:nvSpPr>
        <p:spPr>
          <a:xfrm>
            <a:off x="15771304" y="6071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7" name="Circle"/>
          <p:cNvSpPr/>
          <p:nvPr/>
        </p:nvSpPr>
        <p:spPr>
          <a:xfrm>
            <a:off x="15771304" y="6701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8" name="Circle"/>
          <p:cNvSpPr/>
          <p:nvPr/>
        </p:nvSpPr>
        <p:spPr>
          <a:xfrm>
            <a:off x="15771304" y="7330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19" name="Circle"/>
          <p:cNvSpPr/>
          <p:nvPr/>
        </p:nvSpPr>
        <p:spPr>
          <a:xfrm>
            <a:off x="15771304" y="7960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20" name="Circle"/>
          <p:cNvSpPr/>
          <p:nvPr/>
        </p:nvSpPr>
        <p:spPr>
          <a:xfrm>
            <a:off x="10090057" y="5371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21" name="Circle"/>
          <p:cNvSpPr/>
          <p:nvPr/>
        </p:nvSpPr>
        <p:spPr>
          <a:xfrm>
            <a:off x="10089269" y="6001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22" name="Circle"/>
          <p:cNvSpPr/>
          <p:nvPr/>
        </p:nvSpPr>
        <p:spPr>
          <a:xfrm>
            <a:off x="10089269" y="6631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23" name="Circle"/>
          <p:cNvSpPr/>
          <p:nvPr/>
        </p:nvSpPr>
        <p:spPr>
          <a:xfrm>
            <a:off x="10089269" y="7260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24" name="Circle"/>
          <p:cNvSpPr/>
          <p:nvPr/>
        </p:nvSpPr>
        <p:spPr>
          <a:xfrm>
            <a:off x="10089269" y="7890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225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4494" y="4442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6" name="mathbf_y.pdf" descr="mathbf_y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38640" y="6800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227" name="Line"/>
          <p:cNvSpPr/>
          <p:nvPr/>
        </p:nvSpPr>
        <p:spPr>
          <a:xfrm flipV="1">
            <a:off x="16476153" y="5606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228" name="mathbf_W_1.pdf" descr="mathbf_W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81274" y="4892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9" name="mathbf_W_2.pdf" descr="mathbf_W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93306" y="4892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0" name="mathbf_b_2.pdf" descr="mathbf_b_2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61885" y="8766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1" name="mathbf_b_1.pdf" descr="mathbf_b_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7785" y="8766048"/>
            <a:ext cx="557125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2" name="mathbf_h_=_g(_ma.pdf" descr="mathbf_h_=_g(_ma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26576" y="10296231"/>
            <a:ext cx="4747558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3" name="theta_=_mathbf_W.pdf" descr="theta_=_mathbf_W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45826" y="11812994"/>
            <a:ext cx="8256623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4" name="mathbf_y_=_g(_ma.pdf" descr="mathbf_y_=_g(_ma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734141" y="10296231"/>
            <a:ext cx="4781961" cy="63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2" grpId="1"/>
      <p:bldP build="whole" bldLvl="1" animBg="1" rev="0" advAuto="0" spid="1234" grpId="2"/>
      <p:bldP build="whole" bldLvl="1" animBg="1" rev="0" advAuto="0" spid="1233" grpId="3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39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0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1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2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3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4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5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6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7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8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9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0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1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2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3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4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5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6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7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8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59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0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1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2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3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4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5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6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7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68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269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1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2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3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4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5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6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7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8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79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0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1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2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3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4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5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6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7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8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89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0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1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2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3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4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5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6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7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8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99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00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301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302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03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04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05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0B4E0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06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07" name="mathbf_x.pdf" descr="mathbf_x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08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09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10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311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312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313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4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5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6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7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8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19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0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1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2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3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4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5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6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7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8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29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30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31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32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33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mathbf_y.pdf" descr="mathbf_y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335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338" name="Group"/>
          <p:cNvGrpSpPr/>
          <p:nvPr/>
        </p:nvGrpSpPr>
        <p:grpSpPr>
          <a:xfrm>
            <a:off x="19246735" y="6260383"/>
            <a:ext cx="2731136" cy="2150132"/>
            <a:chOff x="0" y="0"/>
            <a:chExt cx="2731135" cy="2150130"/>
          </a:xfrm>
        </p:grpSpPr>
        <p:sp>
          <p:nvSpPr>
            <p:cNvPr id="1336" name="positive"/>
            <p:cNvSpPr txBox="1"/>
            <p:nvPr/>
          </p:nvSpPr>
          <p:spPr>
            <a:xfrm>
              <a:off x="97759" y="-1"/>
              <a:ext cx="2518411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3"/>
                  </a:solidFill>
                </a:defRPr>
              </a:lvl1pPr>
            </a:lstStyle>
            <a:p>
              <a:pPr/>
              <a:r>
                <a:t>positive</a:t>
              </a:r>
            </a:p>
          </p:txBody>
        </p:sp>
        <p:sp>
          <p:nvSpPr>
            <p:cNvPr id="1337" name="negative"/>
            <p:cNvSpPr txBox="1"/>
            <p:nvPr/>
          </p:nvSpPr>
          <p:spPr>
            <a:xfrm>
              <a:off x="-1" y="1250974"/>
              <a:ext cx="2731136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negative</a:t>
              </a:r>
            </a:p>
          </p:txBody>
        </p:sp>
      </p:grpSp>
      <p:pic>
        <p:nvPicPr>
          <p:cNvPr id="1339" name="mathbf_W_1.pdf" descr="mathbf_W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mathbf_W_2.pdf" descr="mathbf_W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1" name="mathbf_b_2.pdf" descr="mathbf_b_2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2" name="mathbf_b_1.pdf" descr="mathbf_b_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mathbf_h_=_g(_ma.pdf" descr="mathbf_h_=_g(_ma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26576" y="10677231"/>
            <a:ext cx="4747558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4" name="theta_=_mathbf_W.pdf" descr="theta_=_mathbf_W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45826" y="12193994"/>
            <a:ext cx="8256623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5" name="mathbf_y_=_g(_ma.pdf" descr="mathbf_y_=_g(_ma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734141" y="10677231"/>
            <a:ext cx="4781961" cy="63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0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1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2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3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4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5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6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7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8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59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0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1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2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3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4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5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6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7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8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9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0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1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2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3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4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5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6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7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8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79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80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381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2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3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4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5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6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7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8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9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0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1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2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3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4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5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6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7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8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99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0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1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2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3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4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5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6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7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8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09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0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1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412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413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4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5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6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0B4E0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7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418" name="mathbf_x.pdf" descr="mathbf_x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9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20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421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422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423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424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5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6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7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8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29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0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1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2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3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chemeClr val="accent5">
              <a:hueOff val="-152896"/>
              <a:lumOff val="12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4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5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6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7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8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9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40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41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42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43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444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5" name="mathbf_y.pdf" descr="mathbf_y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446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449" name="Group"/>
          <p:cNvGrpSpPr/>
          <p:nvPr/>
        </p:nvGrpSpPr>
        <p:grpSpPr>
          <a:xfrm>
            <a:off x="19246735" y="6273083"/>
            <a:ext cx="2731136" cy="2150132"/>
            <a:chOff x="0" y="0"/>
            <a:chExt cx="2731135" cy="2150130"/>
          </a:xfrm>
        </p:grpSpPr>
        <p:sp>
          <p:nvSpPr>
            <p:cNvPr id="1447" name="positive"/>
            <p:cNvSpPr txBox="1"/>
            <p:nvPr/>
          </p:nvSpPr>
          <p:spPr>
            <a:xfrm>
              <a:off x="97759" y="-1"/>
              <a:ext cx="2518411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3"/>
                  </a:solidFill>
                </a:defRPr>
              </a:lvl1pPr>
            </a:lstStyle>
            <a:p>
              <a:pPr/>
              <a:r>
                <a:t>positive</a:t>
              </a:r>
            </a:p>
          </p:txBody>
        </p:sp>
        <p:sp>
          <p:nvSpPr>
            <p:cNvPr id="1448" name="negative"/>
            <p:cNvSpPr txBox="1"/>
            <p:nvPr/>
          </p:nvSpPr>
          <p:spPr>
            <a:xfrm>
              <a:off x="-1" y="1250974"/>
              <a:ext cx="2731136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negative</a:t>
              </a:r>
            </a:p>
          </p:txBody>
        </p:sp>
      </p:grpSp>
      <p:pic>
        <p:nvPicPr>
          <p:cNvPr id="1450" name="mathbf_W_1.pdf" descr="mathbf_W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1" name="mathbf_W_2.pdf" descr="mathbf_W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2" name="mathbf_b_2.pdf" descr="mathbf_b_2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3" name="mathbf_b_1.pdf" descr="mathbf_b_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4" name="mathbf_h_=_g(_ma.pdf" descr="mathbf_h_=_g(_ma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26576" y="10677231"/>
            <a:ext cx="4747558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5" name="theta_=_mathbf_W.pdf" descr="theta_=_mathbf_W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45826" y="12193994"/>
            <a:ext cx="8256623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6" name="mathbf_y_=_g(_ma.pdf" descr="mathbf_y_=_g(_ma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734141" y="10677231"/>
            <a:ext cx="4781961" cy="63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1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2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3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4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5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6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7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8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9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0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1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2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3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4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5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6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7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8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9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0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1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2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3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4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5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6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7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8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9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0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491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492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3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4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5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6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7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8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99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0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1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2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3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4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5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6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7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8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9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0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1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2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3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4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5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6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7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8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9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0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1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2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523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524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5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6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7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0B4E0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28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529" name="mathbf_x.pdf" descr="mathbf_x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0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31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532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533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534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535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36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37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38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39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0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1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2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3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4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chemeClr val="accent5">
              <a:hueOff val="-152896"/>
              <a:lumOff val="12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5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6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7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8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49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0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1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2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3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4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555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6" name="mathbf_y.pdf" descr="mathbf_y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557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560" name="Group"/>
          <p:cNvGrpSpPr/>
          <p:nvPr/>
        </p:nvGrpSpPr>
        <p:grpSpPr>
          <a:xfrm>
            <a:off x="19246735" y="6260383"/>
            <a:ext cx="2731136" cy="2150132"/>
            <a:chOff x="0" y="0"/>
            <a:chExt cx="2731135" cy="2150130"/>
          </a:xfrm>
        </p:grpSpPr>
        <p:sp>
          <p:nvSpPr>
            <p:cNvPr id="1558" name="positive"/>
            <p:cNvSpPr txBox="1"/>
            <p:nvPr/>
          </p:nvSpPr>
          <p:spPr>
            <a:xfrm>
              <a:off x="97759" y="-1"/>
              <a:ext cx="2518411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3"/>
                  </a:solidFill>
                </a:defRPr>
              </a:lvl1pPr>
            </a:lstStyle>
            <a:p>
              <a:pPr/>
              <a:r>
                <a:t>positive</a:t>
              </a:r>
            </a:p>
          </p:txBody>
        </p:sp>
        <p:sp>
          <p:nvSpPr>
            <p:cNvPr id="1559" name="negative"/>
            <p:cNvSpPr txBox="1"/>
            <p:nvPr/>
          </p:nvSpPr>
          <p:spPr>
            <a:xfrm>
              <a:off x="-1" y="1250974"/>
              <a:ext cx="2731136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negative</a:t>
              </a:r>
            </a:p>
          </p:txBody>
        </p:sp>
      </p:grpSp>
      <p:pic>
        <p:nvPicPr>
          <p:cNvPr id="1561" name="mathbf_W_1.pdf" descr="mathbf_W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2" name="mathbf_W_2.pdf" descr="mathbf_W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3" name="mathbf_b_2.pdf" descr="mathbf_b_2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4" name="mathbf_b_1.pdf" descr="mathbf_b_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5" name="mathbf_h_=_g(_ma.pdf" descr="mathbf_h_=_g(_ma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26576" y="10677231"/>
            <a:ext cx="4747558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6" name="theta_=_mathbf_W.pdf" descr="theta_=_mathbf_W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45826" y="12193994"/>
            <a:ext cx="8256623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7" name="mathbf_y_=_g(_ma.pdf" descr="mathbf_y_=_g(_ma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734141" y="10677231"/>
            <a:ext cx="4781961" cy="63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2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3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4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5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6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7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8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9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0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1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2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3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4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5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6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7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8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9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0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1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2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3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4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5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6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7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8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9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0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1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02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603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4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5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6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7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8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09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0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1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2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3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4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5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6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7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8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19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0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1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2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3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4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5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6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7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8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29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0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1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2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3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634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1635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6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7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8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0B4E0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39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40" name="mathbf_x.pdf" descr="mathbf_x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1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42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43" name="1.pdf" descr="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1644" name="Stacking layers"/>
          <p:cNvSpPr txBox="1"/>
          <p:nvPr/>
        </p:nvSpPr>
        <p:spPr>
          <a:xfrm>
            <a:off x="9076054" y="442954"/>
            <a:ext cx="623189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Stacking layers</a:t>
            </a:r>
          </a:p>
        </p:txBody>
      </p:sp>
      <p:sp>
        <p:nvSpPr>
          <p:cNvPr id="1645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646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47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48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49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0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1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2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3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4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5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chemeClr val="accent5">
              <a:hueOff val="-152896"/>
              <a:lumOff val="12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6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7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8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59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0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1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2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3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4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65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66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7" name="mathbf_y.pdf" descr="mathbf_y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668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671" name="Group"/>
          <p:cNvGrpSpPr/>
          <p:nvPr/>
        </p:nvGrpSpPr>
        <p:grpSpPr>
          <a:xfrm>
            <a:off x="19246735" y="6260383"/>
            <a:ext cx="2731136" cy="2150132"/>
            <a:chOff x="0" y="0"/>
            <a:chExt cx="2731135" cy="2150130"/>
          </a:xfrm>
        </p:grpSpPr>
        <p:sp>
          <p:nvSpPr>
            <p:cNvPr id="1669" name="positive"/>
            <p:cNvSpPr txBox="1"/>
            <p:nvPr/>
          </p:nvSpPr>
          <p:spPr>
            <a:xfrm>
              <a:off x="97759" y="-1"/>
              <a:ext cx="2518411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3"/>
                  </a:solidFill>
                </a:defRPr>
              </a:lvl1pPr>
            </a:lstStyle>
            <a:p>
              <a:pPr/>
              <a:r>
                <a:t>positive</a:t>
              </a:r>
            </a:p>
          </p:txBody>
        </p:sp>
        <p:sp>
          <p:nvSpPr>
            <p:cNvPr id="1670" name="negative"/>
            <p:cNvSpPr txBox="1"/>
            <p:nvPr/>
          </p:nvSpPr>
          <p:spPr>
            <a:xfrm>
              <a:off x="-1" y="1250974"/>
              <a:ext cx="2731136" cy="899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negative</a:t>
              </a:r>
            </a:p>
          </p:txBody>
        </p:sp>
      </p:grpSp>
      <p:pic>
        <p:nvPicPr>
          <p:cNvPr id="1672" name="mathbf_W_1.pdf" descr="mathbf_W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3" name="mathbf_W_2.pdf" descr="mathbf_W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4" name="mathbf_b_2.pdf" descr="mathbf_b_2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5" name="mathbf_b_1.pdf" descr="mathbf_b_1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6" name="mathbf_h_=_g(_ma.pdf" descr="mathbf_h_=_g(_ma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26576" y="10677231"/>
            <a:ext cx="4747558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7" name="theta_=_mathbf_W.pdf" descr="theta_=_mathbf_W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45826" y="12193994"/>
            <a:ext cx="8256623" cy="6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8" name="mathbf_y_=_g(_ma.pdf" descr="mathbf_y_=_g(_ma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734141" y="10677231"/>
            <a:ext cx="4781961" cy="63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3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4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5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6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7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8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89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0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1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2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3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4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5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6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7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8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699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0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1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2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3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4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5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6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7" name="Input representation"/>
          <p:cNvSpPr txBox="1"/>
          <p:nvPr/>
        </p:nvSpPr>
        <p:spPr>
          <a:xfrm>
            <a:off x="813909" y="3435430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708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9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0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1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2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713" name="mathbf_x.pdf" descr="mathbf_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4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15" name="Output representation"/>
          <p:cNvSpPr txBox="1"/>
          <p:nvPr/>
        </p:nvSpPr>
        <p:spPr>
          <a:xfrm>
            <a:off x="7352811" y="3447076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716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7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8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19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0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1" name="Connectivity patterns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Connectivity patterns</a:t>
            </a:r>
          </a:p>
        </p:txBody>
      </p:sp>
      <p:pic>
        <p:nvPicPr>
          <p:cNvPr id="1722" name="mathbf_y.pdf" descr="mathbf_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18662" y="7103566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723" name="Line"/>
          <p:cNvSpPr/>
          <p:nvPr/>
        </p:nvSpPr>
        <p:spPr>
          <a:xfrm flipV="1">
            <a:off x="9856175" y="5909654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4" name="Fully connected layer"/>
          <p:cNvSpPr txBox="1"/>
          <p:nvPr/>
        </p:nvSpPr>
        <p:spPr>
          <a:xfrm>
            <a:off x="2871260" y="9572384"/>
            <a:ext cx="709585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Fully connected layer</a:t>
            </a:r>
          </a:p>
        </p:txBody>
      </p:sp>
      <p:sp>
        <p:nvSpPr>
          <p:cNvPr id="1725" name="Locally connected layer…"/>
          <p:cNvSpPr txBox="1"/>
          <p:nvPr/>
        </p:nvSpPr>
        <p:spPr>
          <a:xfrm>
            <a:off x="14583619" y="9572384"/>
            <a:ext cx="7095860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Locally connected layer</a:t>
            </a:r>
          </a:p>
          <a:p>
            <a: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(Sparse W)</a:t>
            </a:r>
          </a:p>
        </p:txBody>
      </p:sp>
      <p:sp>
        <p:nvSpPr>
          <p:cNvPr id="1726" name="Line"/>
          <p:cNvSpPr/>
          <p:nvPr/>
        </p:nvSpPr>
        <p:spPr>
          <a:xfrm>
            <a:off x="14851694" y="7270616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7" name="Line"/>
          <p:cNvSpPr/>
          <p:nvPr/>
        </p:nvSpPr>
        <p:spPr>
          <a:xfrm>
            <a:off x="14848633" y="7899634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8" name="Line"/>
          <p:cNvSpPr/>
          <p:nvPr/>
        </p:nvSpPr>
        <p:spPr>
          <a:xfrm flipV="1">
            <a:off x="14848183" y="7905250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29" name="Line"/>
          <p:cNvSpPr/>
          <p:nvPr/>
        </p:nvSpPr>
        <p:spPr>
          <a:xfrm flipV="1">
            <a:off x="14866042" y="8418986"/>
            <a:ext cx="5584538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0" name="Line"/>
          <p:cNvSpPr/>
          <p:nvPr/>
        </p:nvSpPr>
        <p:spPr>
          <a:xfrm>
            <a:off x="14910928" y="7943379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1" name="Line"/>
          <p:cNvSpPr/>
          <p:nvPr/>
        </p:nvSpPr>
        <p:spPr>
          <a:xfrm flipV="1">
            <a:off x="14903063" y="724240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2" name="Line"/>
          <p:cNvSpPr/>
          <p:nvPr/>
        </p:nvSpPr>
        <p:spPr>
          <a:xfrm flipV="1">
            <a:off x="14845205" y="7224826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3" name="Line"/>
          <p:cNvSpPr/>
          <p:nvPr/>
        </p:nvSpPr>
        <p:spPr>
          <a:xfrm>
            <a:off x="14854507" y="6651398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4" name="Line"/>
          <p:cNvSpPr/>
          <p:nvPr/>
        </p:nvSpPr>
        <p:spPr>
          <a:xfrm flipV="1">
            <a:off x="14787256" y="6556030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5" name="Line"/>
          <p:cNvSpPr/>
          <p:nvPr/>
        </p:nvSpPr>
        <p:spPr>
          <a:xfrm flipV="1">
            <a:off x="14829579" y="6557982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6" name="Line"/>
          <p:cNvSpPr/>
          <p:nvPr/>
        </p:nvSpPr>
        <p:spPr>
          <a:xfrm flipV="1">
            <a:off x="14855437" y="5973832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7" name="Line"/>
          <p:cNvSpPr/>
          <p:nvPr/>
        </p:nvSpPr>
        <p:spPr>
          <a:xfrm>
            <a:off x="14847159" y="6077478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8" name="Line"/>
          <p:cNvSpPr/>
          <p:nvPr/>
        </p:nvSpPr>
        <p:spPr>
          <a:xfrm flipV="1">
            <a:off x="14765490" y="5910951"/>
            <a:ext cx="5720064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9" name="Line"/>
          <p:cNvSpPr/>
          <p:nvPr/>
        </p:nvSpPr>
        <p:spPr>
          <a:xfrm flipV="1">
            <a:off x="14879250" y="5926578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40" name="Input representation"/>
          <p:cNvSpPr txBox="1"/>
          <p:nvPr/>
        </p:nvSpPr>
        <p:spPr>
          <a:xfrm>
            <a:off x="12303379" y="3556465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1741" name="Circle"/>
          <p:cNvSpPr/>
          <p:nvPr/>
        </p:nvSpPr>
        <p:spPr>
          <a:xfrm>
            <a:off x="14563326" y="581322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42" name="Circle"/>
          <p:cNvSpPr/>
          <p:nvPr/>
        </p:nvSpPr>
        <p:spPr>
          <a:xfrm>
            <a:off x="14562537" y="64429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43" name="Circle"/>
          <p:cNvSpPr/>
          <p:nvPr/>
        </p:nvSpPr>
        <p:spPr>
          <a:xfrm>
            <a:off x="14562537" y="70726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44" name="Circle"/>
          <p:cNvSpPr/>
          <p:nvPr/>
        </p:nvSpPr>
        <p:spPr>
          <a:xfrm>
            <a:off x="14562537" y="770232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45" name="Circle"/>
          <p:cNvSpPr/>
          <p:nvPr/>
        </p:nvSpPr>
        <p:spPr>
          <a:xfrm>
            <a:off x="14562537" y="8332030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746" name="mathbf_x.pdf" descr="mathbf_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9521" y="7133679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7" name="Line"/>
          <p:cNvSpPr/>
          <p:nvPr/>
        </p:nvSpPr>
        <p:spPr>
          <a:xfrm flipV="1">
            <a:off x="14373381" y="5887471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8" name="Output representation"/>
          <p:cNvSpPr txBox="1"/>
          <p:nvPr/>
        </p:nvSpPr>
        <p:spPr>
          <a:xfrm>
            <a:off x="18559143" y="3492079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1749" name="Circle"/>
          <p:cNvSpPr/>
          <p:nvPr/>
        </p:nvSpPr>
        <p:spPr>
          <a:xfrm>
            <a:off x="20333667" y="577290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50" name="Circle"/>
          <p:cNvSpPr/>
          <p:nvPr/>
        </p:nvSpPr>
        <p:spPr>
          <a:xfrm>
            <a:off x="20332878" y="640261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51" name="Circle"/>
          <p:cNvSpPr/>
          <p:nvPr/>
        </p:nvSpPr>
        <p:spPr>
          <a:xfrm>
            <a:off x="20332878" y="7032312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52" name="Circle"/>
          <p:cNvSpPr/>
          <p:nvPr/>
        </p:nvSpPr>
        <p:spPr>
          <a:xfrm>
            <a:off x="20332878" y="766201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53" name="Circle"/>
          <p:cNvSpPr/>
          <p:nvPr/>
        </p:nvSpPr>
        <p:spPr>
          <a:xfrm>
            <a:off x="20332878" y="829171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754" name="mathbf_y.pdf" descr="mathbf_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24994" y="7123637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755" name="Line"/>
          <p:cNvSpPr/>
          <p:nvPr/>
        </p:nvSpPr>
        <p:spPr>
          <a:xfrm flipV="1">
            <a:off x="21062507" y="5929725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56" name="mathbf_W_1.pdf" descr="mathbf_W_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7" name="mathbf_W_2.pdf" descr="mathbf_W_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84010" y="5267412"/>
            <a:ext cx="901230" cy="507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“clown fish”"/>
          <p:cNvSpPr txBox="1"/>
          <p:nvPr/>
        </p:nvSpPr>
        <p:spPr>
          <a:xfrm>
            <a:off x="17293200" y="7055573"/>
            <a:ext cx="4578628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176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3236951" y="6194449"/>
            <a:ext cx="3743943" cy="381001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761" name="Rectangle"/>
          <p:cNvSpPr/>
          <p:nvPr/>
        </p:nvSpPr>
        <p:spPr>
          <a:xfrm>
            <a:off x="8328321" y="5702196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2" name="Rectangle"/>
          <p:cNvSpPr/>
          <p:nvPr/>
        </p:nvSpPr>
        <p:spPr>
          <a:xfrm>
            <a:off x="8885035" y="5702196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3" name="Line"/>
          <p:cNvSpPr/>
          <p:nvPr/>
        </p:nvSpPr>
        <p:spPr>
          <a:xfrm>
            <a:off x="9896057" y="8058471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4" name="Linear"/>
          <p:cNvSpPr txBox="1"/>
          <p:nvPr/>
        </p:nvSpPr>
        <p:spPr>
          <a:xfrm rot="18900000">
            <a:off x="7093163" y="2743914"/>
            <a:ext cx="192024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Linear</a:t>
            </a:r>
          </a:p>
        </p:txBody>
      </p:sp>
      <p:sp>
        <p:nvSpPr>
          <p:cNvPr id="1765" name="Non-linearity"/>
          <p:cNvSpPr txBox="1"/>
          <p:nvPr/>
        </p:nvSpPr>
        <p:spPr>
          <a:xfrm rot="18900000">
            <a:off x="7880710" y="2380678"/>
            <a:ext cx="371919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Non-linearity</a:t>
            </a:r>
          </a:p>
        </p:txBody>
      </p:sp>
      <p:sp>
        <p:nvSpPr>
          <p:cNvPr id="1766" name="Rectangle"/>
          <p:cNvSpPr/>
          <p:nvPr/>
        </p:nvSpPr>
        <p:spPr>
          <a:xfrm>
            <a:off x="11104440" y="5606015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7" name="Rectangle"/>
          <p:cNvSpPr/>
          <p:nvPr/>
        </p:nvSpPr>
        <p:spPr>
          <a:xfrm>
            <a:off x="11661154" y="5606015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8" name="Rectangle"/>
          <p:cNvSpPr/>
          <p:nvPr/>
        </p:nvSpPr>
        <p:spPr>
          <a:xfrm>
            <a:off x="15772252" y="5606015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69" name="Rectangle"/>
          <p:cNvSpPr/>
          <p:nvPr/>
        </p:nvSpPr>
        <p:spPr>
          <a:xfrm>
            <a:off x="16328966" y="5606015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70" name="…"/>
          <p:cNvSpPr txBox="1"/>
          <p:nvPr/>
        </p:nvSpPr>
        <p:spPr>
          <a:xfrm>
            <a:off x="13512409" y="7417593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771" name="Line"/>
          <p:cNvSpPr/>
          <p:nvPr/>
        </p:nvSpPr>
        <p:spPr>
          <a:xfrm flipH="1" flipV="1">
            <a:off x="7966820" y="3902004"/>
            <a:ext cx="545952" cy="1750884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72" name="Line"/>
          <p:cNvSpPr/>
          <p:nvPr/>
        </p:nvSpPr>
        <p:spPr>
          <a:xfrm flipV="1">
            <a:off x="9068210" y="4074589"/>
            <a:ext cx="1" cy="1578299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775" name="Group"/>
          <p:cNvGrpSpPr/>
          <p:nvPr/>
        </p:nvGrpSpPr>
        <p:grpSpPr>
          <a:xfrm>
            <a:off x="17651545" y="3098072"/>
            <a:ext cx="3330787" cy="4495171"/>
            <a:chOff x="0" y="1160698"/>
            <a:chExt cx="3330785" cy="4495169"/>
          </a:xfrm>
        </p:grpSpPr>
        <p:sp>
          <p:nvSpPr>
            <p:cNvPr id="1773" name="Classify"/>
            <p:cNvSpPr/>
            <p:nvPr/>
          </p:nvSpPr>
          <p:spPr>
            <a:xfrm>
              <a:off x="1534734" y="1160698"/>
              <a:ext cx="1796052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i="1"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Classify</a:t>
              </a:r>
            </a:p>
          </p:txBody>
        </p:sp>
        <p:sp>
          <p:nvSpPr>
            <p:cNvPr id="1774" name="Line"/>
            <p:cNvSpPr/>
            <p:nvPr/>
          </p:nvSpPr>
          <p:spPr>
            <a:xfrm flipV="1">
              <a:off x="-1" y="2234979"/>
              <a:ext cx="874305" cy="342088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1776" name="Line"/>
          <p:cNvSpPr/>
          <p:nvPr/>
        </p:nvSpPr>
        <p:spPr>
          <a:xfrm>
            <a:off x="9896057" y="7709296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77" name="Line"/>
          <p:cNvSpPr/>
          <p:nvPr/>
        </p:nvSpPr>
        <p:spPr>
          <a:xfrm>
            <a:off x="9894657" y="8389787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78" name="Line"/>
          <p:cNvSpPr/>
          <p:nvPr/>
        </p:nvSpPr>
        <p:spPr>
          <a:xfrm>
            <a:off x="12603253" y="8045209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79" name="Line"/>
          <p:cNvSpPr/>
          <p:nvPr/>
        </p:nvSpPr>
        <p:spPr>
          <a:xfrm>
            <a:off x="12603253" y="7696034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0" name="Line"/>
          <p:cNvSpPr/>
          <p:nvPr/>
        </p:nvSpPr>
        <p:spPr>
          <a:xfrm>
            <a:off x="12601850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1" name="Line"/>
          <p:cNvSpPr/>
          <p:nvPr/>
        </p:nvSpPr>
        <p:spPr>
          <a:xfrm>
            <a:off x="14492792" y="8045209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2" name="Line"/>
          <p:cNvSpPr/>
          <p:nvPr/>
        </p:nvSpPr>
        <p:spPr>
          <a:xfrm>
            <a:off x="14492792" y="7696034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3" name="Line"/>
          <p:cNvSpPr/>
          <p:nvPr/>
        </p:nvSpPr>
        <p:spPr>
          <a:xfrm>
            <a:off x="14491392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4" name="Line"/>
          <p:cNvSpPr/>
          <p:nvPr/>
        </p:nvSpPr>
        <p:spPr>
          <a:xfrm>
            <a:off x="7187462" y="8045209"/>
            <a:ext cx="6941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5" name="Line"/>
          <p:cNvSpPr/>
          <p:nvPr/>
        </p:nvSpPr>
        <p:spPr>
          <a:xfrm>
            <a:off x="7187462" y="7696034"/>
            <a:ext cx="6941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6" name="Line"/>
          <p:cNvSpPr/>
          <p:nvPr/>
        </p:nvSpPr>
        <p:spPr>
          <a:xfrm>
            <a:off x="7186061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7" name="Line"/>
          <p:cNvSpPr/>
          <p:nvPr/>
        </p:nvSpPr>
        <p:spPr>
          <a:xfrm>
            <a:off x="17226636" y="8045209"/>
            <a:ext cx="60863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8" name="Line"/>
          <p:cNvSpPr/>
          <p:nvPr/>
        </p:nvSpPr>
        <p:spPr>
          <a:xfrm>
            <a:off x="17226636" y="7696033"/>
            <a:ext cx="574759" cy="2374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89" name="Line"/>
          <p:cNvSpPr/>
          <p:nvPr/>
        </p:nvSpPr>
        <p:spPr>
          <a:xfrm flipV="1">
            <a:off x="17225235" y="8180476"/>
            <a:ext cx="598883" cy="19605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90" name="Deep nets"/>
          <p:cNvSpPr txBox="1"/>
          <p:nvPr/>
        </p:nvSpPr>
        <p:spPr>
          <a:xfrm>
            <a:off x="10063734" y="188954"/>
            <a:ext cx="425653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i="1" sz="7000">
                <a:latin typeface="Helvetica"/>
                <a:ea typeface="Helvetica"/>
                <a:cs typeface="Helvetica"/>
                <a:sym typeface="Helvetica"/>
              </a:defRPr>
            </a:pPr>
            <a:r>
              <a:t>Deep</a:t>
            </a: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 nets</a:t>
            </a:r>
          </a:p>
        </p:txBody>
      </p:sp>
      <p:pic>
        <p:nvPicPr>
          <p:cNvPr id="1791" name="f(_mathbf_x_)_=_.pdf" descr="f(_mathbf_x_)_=_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5301" y="11260387"/>
            <a:ext cx="9200799" cy="712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1" grpId="2"/>
      <p:bldP build="whole" bldLvl="1" animBg="1" rev="0" advAuto="0" spid="1775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2803" y="2062738"/>
            <a:ext cx="7115206" cy="3973250"/>
          </a:xfrm>
          <a:prstGeom prst="rect">
            <a:avLst/>
          </a:prstGeom>
          <a:ln w="12700">
            <a:miter lim="400000"/>
          </a:ln>
        </p:spPr>
      </p:pic>
      <p:sp>
        <p:nvSpPr>
          <p:cNvPr id="1796" name="Example: linear classification with a perceptron"/>
          <p:cNvSpPr txBox="1"/>
          <p:nvPr/>
        </p:nvSpPr>
        <p:spPr>
          <a:xfrm>
            <a:off x="2846832" y="185171"/>
            <a:ext cx="18690337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Example: linear classification with a perceptron</a:t>
            </a:r>
          </a:p>
        </p:txBody>
      </p:sp>
      <p:grpSp>
        <p:nvGrpSpPr>
          <p:cNvPr id="1799" name="Group"/>
          <p:cNvGrpSpPr/>
          <p:nvPr/>
        </p:nvGrpSpPr>
        <p:grpSpPr>
          <a:xfrm>
            <a:off x="10430585" y="2713597"/>
            <a:ext cx="4632359" cy="2163470"/>
            <a:chOff x="0" y="0"/>
            <a:chExt cx="4632357" cy="2163468"/>
          </a:xfrm>
        </p:grpSpPr>
        <p:pic>
          <p:nvPicPr>
            <p:cNvPr id="1797" name="z_=_mathbf_x^T_m.pdf" descr="z_=_mathbf_x^T_m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632358" cy="8147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8" name="y_=_g(z).pdf" descr="y_=_g(z)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037" y="1396585"/>
              <a:ext cx="2653002" cy="766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0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8640" y="5700162"/>
            <a:ext cx="16811237" cy="7953299"/>
          </a:xfrm>
          <a:prstGeom prst="rect">
            <a:avLst/>
          </a:prstGeom>
          <a:ln w="12700">
            <a:miter lim="400000"/>
          </a:ln>
        </p:spPr>
      </p:pic>
      <p:sp>
        <p:nvSpPr>
          <p:cNvPr id="1801" name="One layer neural net (perceptron) can…"/>
          <p:cNvSpPr txBox="1"/>
          <p:nvPr/>
        </p:nvSpPr>
        <p:spPr>
          <a:xfrm>
            <a:off x="18119073" y="5080000"/>
            <a:ext cx="5941329" cy="355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One layer neural net (perceptron) can </a:t>
            </a:r>
          </a:p>
          <a:p>
            <a:pPr algn="l"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perform linear classification!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1"/>
          <p:cNvSpPr txBox="1"/>
          <p:nvPr>
            <p:ph type="title"/>
          </p:nvPr>
        </p:nvSpPr>
        <p:spPr>
          <a:xfrm>
            <a:off x="3962400" y="-512878"/>
            <a:ext cx="16459200" cy="301625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Perceptrons, 1958</a:t>
            </a:r>
          </a:p>
        </p:txBody>
      </p:sp>
      <p:pic>
        <p:nvPicPr>
          <p:cNvPr id="24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848" y="2989765"/>
            <a:ext cx="17880304" cy="9512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023" y="6182768"/>
            <a:ext cx="24071954" cy="6586685"/>
          </a:xfrm>
          <a:prstGeom prst="rect">
            <a:avLst/>
          </a:prstGeom>
          <a:ln w="12700">
            <a:miter lim="400000"/>
          </a:ln>
        </p:spPr>
      </p:pic>
      <p:sp>
        <p:nvSpPr>
          <p:cNvPr id="1804" name="Example: nonlinear classification with a deep net net"/>
          <p:cNvSpPr txBox="1"/>
          <p:nvPr/>
        </p:nvSpPr>
        <p:spPr>
          <a:xfrm>
            <a:off x="1709800" y="185171"/>
            <a:ext cx="20964399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Example: nonlinear classification with a deep net net</a:t>
            </a:r>
          </a:p>
        </p:txBody>
      </p:sp>
      <p:pic>
        <p:nvPicPr>
          <p:cNvPr id="18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2887" y="2162676"/>
            <a:ext cx="9975358" cy="37300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9" name="Group"/>
          <p:cNvGrpSpPr/>
          <p:nvPr/>
        </p:nvGrpSpPr>
        <p:grpSpPr>
          <a:xfrm>
            <a:off x="12720087" y="1983035"/>
            <a:ext cx="5739361" cy="3719743"/>
            <a:chOff x="0" y="0"/>
            <a:chExt cx="5739359" cy="3719741"/>
          </a:xfrm>
        </p:grpSpPr>
        <p:pic>
          <p:nvPicPr>
            <p:cNvPr id="180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37080"/>
            <a:stretch>
              <a:fillRect/>
            </a:stretch>
          </p:blipFill>
          <p:spPr>
            <a:xfrm>
              <a:off x="0" y="0"/>
              <a:ext cx="5739360" cy="1984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7" name="z_3_=_mathbf_W_2.pdf" descr="z_3_=_mathbf_W_2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7061" y="2250675"/>
              <a:ext cx="3813813" cy="523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8" name="y_=_1(z_3_&gt;_0).pdf" descr="y_=_1(z_3_&gt;_0)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83464" y="3131497"/>
              <a:ext cx="3290990" cy="588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3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Content Placeholder 6"/>
          <p:cNvSpPr txBox="1"/>
          <p:nvPr>
            <p:ph type="body" idx="1"/>
          </p:nvPr>
        </p:nvSpPr>
        <p:spPr>
          <a:xfrm>
            <a:off x="1270000" y="2024576"/>
            <a:ext cx="20933073" cy="10747475"/>
          </a:xfrm>
          <a:prstGeom prst="rect">
            <a:avLst/>
          </a:prstGeom>
        </p:spPr>
        <p:txBody>
          <a:bodyPr/>
          <a:lstStyle/>
          <a:p>
            <a:pPr marL="610361" indent="-610361" defTabSz="813816">
              <a:spcBef>
                <a:spcPts val="1300"/>
              </a:spcBef>
              <a:defRPr sz="5696">
                <a:latin typeface="Avenir Book"/>
                <a:ea typeface="Avenir Book"/>
                <a:cs typeface="Avenir Book"/>
                <a:sym typeface="Avenir Book"/>
              </a:defRPr>
            </a:pPr>
            <a:r>
              <a:t>1 layer? Linear decision surface.</a:t>
            </a:r>
          </a:p>
          <a:p>
            <a:pPr marL="610361" indent="-610361" defTabSz="813816">
              <a:spcBef>
                <a:spcPts val="1300"/>
              </a:spcBef>
              <a:defRPr sz="5696">
                <a:latin typeface="Avenir Book"/>
                <a:ea typeface="Avenir Book"/>
                <a:cs typeface="Avenir Book"/>
                <a:sym typeface="Avenir Book"/>
              </a:defRPr>
            </a:pPr>
            <a:r>
              <a:t>2+ layers? In theory, can represent any function. Assuming non-trivial non-linearity.</a:t>
            </a:r>
          </a:p>
          <a:p>
            <a:pPr lvl="1" marL="915542" indent="-508634" defTabSz="813816">
              <a:spcBef>
                <a:spcPts val="800"/>
              </a:spcBef>
              <a:defRPr sz="3559">
                <a:latin typeface="Avenir Book"/>
                <a:ea typeface="Avenir Book"/>
                <a:cs typeface="Avenir Book"/>
                <a:sym typeface="Avenir Book"/>
              </a:defRPr>
            </a:pPr>
            <a:r>
              <a:t>Bengio 2009,</a:t>
            </a:r>
            <a:endParaRPr sz="4984"/>
          </a:p>
          <a:p>
            <a:pPr lvl="2" marL="406908" indent="406908" defTabSz="813816">
              <a:spcBef>
                <a:spcPts val="600"/>
              </a:spcBef>
              <a:buSzTx/>
              <a:buNone/>
              <a:defRPr sz="2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 invalidUrl="" action="" tgtFrame="" tooltip="" history="1" highlightClick="0" endSnd="0"/>
              </a:rPr>
              <a:t>http://www.iro.umontreal.ca/~bengioy/papers/ftml.pdf</a:t>
            </a:r>
          </a:p>
          <a:p>
            <a:pPr lvl="1" marL="915542" indent="-508634" defTabSz="813816">
              <a:spcBef>
                <a:spcPts val="800"/>
              </a:spcBef>
              <a:defRPr sz="3559">
                <a:latin typeface="Avenir Book"/>
                <a:ea typeface="Avenir Book"/>
                <a:cs typeface="Avenir Book"/>
                <a:sym typeface="Avenir Book"/>
              </a:defRPr>
            </a:pPr>
            <a:r>
              <a:t>Bengio, Courville, Goodfellow book</a:t>
            </a:r>
            <a:endParaRPr sz="4984"/>
          </a:p>
          <a:p>
            <a:pPr lvl="1" marL="508634" indent="-101727" defTabSz="813816">
              <a:spcBef>
                <a:spcPts val="600"/>
              </a:spcBef>
              <a:buSzTx/>
              <a:buNone/>
              <a:defRPr sz="2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t>		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 invalidUrl="" action="" tgtFrame="" tooltip="" history="1" highlightClick="0" endSnd="0"/>
              </a:rPr>
              <a:t>http://www.deeplearningbook.org/contents/mlp.html</a:t>
            </a:r>
          </a:p>
          <a:p>
            <a:pPr lvl="1" marL="915542" indent="-508634" defTabSz="813816">
              <a:spcBef>
                <a:spcPts val="800"/>
              </a:spcBef>
              <a:defRPr sz="3559">
                <a:latin typeface="Avenir Book"/>
                <a:ea typeface="Avenir Book"/>
                <a:cs typeface="Avenir Book"/>
                <a:sym typeface="Avenir Book"/>
              </a:defRPr>
            </a:pPr>
            <a:r>
              <a:t>Simple proof by M. Neilsen</a:t>
            </a:r>
          </a:p>
          <a:p>
            <a:pPr lvl="2" marL="406908" indent="406908" defTabSz="813816">
              <a:spcBef>
                <a:spcPts val="600"/>
              </a:spcBef>
              <a:buSzTx/>
              <a:buNone/>
              <a:defRPr sz="2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4" invalidUrl="" action="" tgtFrame="" tooltip="" history="1" highlightClick="0" endSnd="0"/>
              </a:rPr>
              <a:t>http://neuralnetworksanddeeplearning.com/chap4.html</a:t>
            </a:r>
          </a:p>
          <a:p>
            <a:pPr lvl="1" marL="915542" indent="-508634" defTabSz="813816">
              <a:spcBef>
                <a:spcPts val="800"/>
              </a:spcBef>
              <a:defRPr sz="3559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D. Mackay book </a:t>
            </a:r>
            <a:endParaRPr sz="4984"/>
          </a:p>
          <a:p>
            <a:pPr marL="610361" indent="-610361" defTabSz="813816">
              <a:spcBef>
                <a:spcPts val="600"/>
              </a:spcBef>
              <a:buSzTx/>
              <a:buNone/>
              <a:defRPr sz="2848">
                <a:latin typeface="Avenir Book"/>
                <a:ea typeface="Avenir Book"/>
                <a:cs typeface="Avenir Book"/>
                <a:sym typeface="Avenir Book"/>
              </a:defRPr>
            </a:pPr>
            <a:r>
              <a:t>			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5" invalidUrl="" action="" tgtFrame="" tooltip="" history="1" highlightClick="0" endSnd="0"/>
              </a:rPr>
              <a:t>http://www.inference.phy.cam.ac.uk/mackay/itprnn/ps/482.491.pdf</a:t>
            </a:r>
          </a:p>
          <a:p>
            <a:pPr marL="610361" indent="-610361" defTabSz="813816">
              <a:spcBef>
                <a:spcPts val="1300"/>
              </a:spcBef>
              <a:defRPr sz="5696">
                <a:latin typeface="Avenir Book"/>
                <a:ea typeface="Avenir Book"/>
                <a:cs typeface="Avenir Book"/>
                <a:sym typeface="Avenir Book"/>
              </a:defRPr>
            </a:pPr>
            <a:r>
              <a:t>But issue is efficiency: very wide two layers vs narrow deep model? In practice, more layers helps.</a:t>
            </a:r>
          </a:p>
        </p:txBody>
      </p:sp>
      <p:sp>
        <p:nvSpPr>
          <p:cNvPr id="1812" name="Representational power"/>
          <p:cNvSpPr txBox="1"/>
          <p:nvPr/>
        </p:nvSpPr>
        <p:spPr>
          <a:xfrm>
            <a:off x="6733984" y="102621"/>
            <a:ext cx="10916032" cy="152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Representational power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8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11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“clown fish”"/>
          <p:cNvSpPr txBox="1"/>
          <p:nvPr/>
        </p:nvSpPr>
        <p:spPr>
          <a:xfrm>
            <a:off x="17293200" y="7055573"/>
            <a:ext cx="4578628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181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3236951" y="6194449"/>
            <a:ext cx="3743943" cy="381001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16" name="Rectangle"/>
          <p:cNvSpPr/>
          <p:nvPr/>
        </p:nvSpPr>
        <p:spPr>
          <a:xfrm>
            <a:off x="8328321" y="5702196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17" name="Rectangle"/>
          <p:cNvSpPr/>
          <p:nvPr/>
        </p:nvSpPr>
        <p:spPr>
          <a:xfrm>
            <a:off x="8885035" y="5702196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18" name="Line"/>
          <p:cNvSpPr/>
          <p:nvPr/>
        </p:nvSpPr>
        <p:spPr>
          <a:xfrm>
            <a:off x="9896057" y="8058471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19" name="Linear"/>
          <p:cNvSpPr txBox="1"/>
          <p:nvPr/>
        </p:nvSpPr>
        <p:spPr>
          <a:xfrm rot="18900000">
            <a:off x="7093163" y="2743914"/>
            <a:ext cx="192024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Linear</a:t>
            </a:r>
          </a:p>
        </p:txBody>
      </p:sp>
      <p:sp>
        <p:nvSpPr>
          <p:cNvPr id="1820" name="Non-linearity"/>
          <p:cNvSpPr txBox="1"/>
          <p:nvPr/>
        </p:nvSpPr>
        <p:spPr>
          <a:xfrm rot="18900000">
            <a:off x="7880710" y="2380678"/>
            <a:ext cx="371919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Non-linearity</a:t>
            </a:r>
          </a:p>
        </p:txBody>
      </p:sp>
      <p:sp>
        <p:nvSpPr>
          <p:cNvPr id="1821" name="Rectangle"/>
          <p:cNvSpPr/>
          <p:nvPr/>
        </p:nvSpPr>
        <p:spPr>
          <a:xfrm>
            <a:off x="11104440" y="5606015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2" name="Rectangle"/>
          <p:cNvSpPr/>
          <p:nvPr/>
        </p:nvSpPr>
        <p:spPr>
          <a:xfrm>
            <a:off x="11661154" y="5606015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3" name="Rectangle"/>
          <p:cNvSpPr/>
          <p:nvPr/>
        </p:nvSpPr>
        <p:spPr>
          <a:xfrm>
            <a:off x="15772252" y="5606015"/>
            <a:ext cx="544097" cy="4987056"/>
          </a:xfrm>
          <a:prstGeom prst="rect">
            <a:avLst/>
          </a:prstGeom>
          <a:solidFill>
            <a:srgbClr val="C82506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4" name="Rectangle"/>
          <p:cNvSpPr/>
          <p:nvPr/>
        </p:nvSpPr>
        <p:spPr>
          <a:xfrm>
            <a:off x="16328966" y="5606015"/>
            <a:ext cx="544096" cy="4987056"/>
          </a:xfrm>
          <a:prstGeom prst="rect">
            <a:avLst/>
          </a:prstGeom>
          <a:solidFill>
            <a:srgbClr val="F3901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5" name="…"/>
          <p:cNvSpPr txBox="1"/>
          <p:nvPr/>
        </p:nvSpPr>
        <p:spPr>
          <a:xfrm>
            <a:off x="13512409" y="7417593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826" name="Line"/>
          <p:cNvSpPr/>
          <p:nvPr/>
        </p:nvSpPr>
        <p:spPr>
          <a:xfrm flipH="1" flipV="1">
            <a:off x="7966820" y="3902004"/>
            <a:ext cx="545952" cy="1750884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27" name="Line"/>
          <p:cNvSpPr/>
          <p:nvPr/>
        </p:nvSpPr>
        <p:spPr>
          <a:xfrm flipV="1">
            <a:off x="9068210" y="4074589"/>
            <a:ext cx="1" cy="1578299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830" name="Group"/>
          <p:cNvGrpSpPr/>
          <p:nvPr/>
        </p:nvGrpSpPr>
        <p:grpSpPr>
          <a:xfrm>
            <a:off x="17651545" y="3098072"/>
            <a:ext cx="3330787" cy="4495171"/>
            <a:chOff x="0" y="1160698"/>
            <a:chExt cx="3330785" cy="4495169"/>
          </a:xfrm>
        </p:grpSpPr>
        <p:sp>
          <p:nvSpPr>
            <p:cNvPr id="1828" name="Classify"/>
            <p:cNvSpPr/>
            <p:nvPr/>
          </p:nvSpPr>
          <p:spPr>
            <a:xfrm>
              <a:off x="1534734" y="1160698"/>
              <a:ext cx="1796052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i="1"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Classify</a:t>
              </a:r>
            </a:p>
          </p:txBody>
        </p:sp>
        <p:sp>
          <p:nvSpPr>
            <p:cNvPr id="1829" name="Line"/>
            <p:cNvSpPr/>
            <p:nvPr/>
          </p:nvSpPr>
          <p:spPr>
            <a:xfrm flipV="1">
              <a:off x="-1" y="2234979"/>
              <a:ext cx="874305" cy="342088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1831" name="Line"/>
          <p:cNvSpPr/>
          <p:nvPr/>
        </p:nvSpPr>
        <p:spPr>
          <a:xfrm>
            <a:off x="9896057" y="7709296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2" name="Line"/>
          <p:cNvSpPr/>
          <p:nvPr/>
        </p:nvSpPr>
        <p:spPr>
          <a:xfrm>
            <a:off x="9894657" y="8389787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3" name="Line"/>
          <p:cNvSpPr/>
          <p:nvPr/>
        </p:nvSpPr>
        <p:spPr>
          <a:xfrm>
            <a:off x="12603253" y="8045209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4" name="Line"/>
          <p:cNvSpPr/>
          <p:nvPr/>
        </p:nvSpPr>
        <p:spPr>
          <a:xfrm>
            <a:off x="12603253" y="7696034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5" name="Line"/>
          <p:cNvSpPr/>
          <p:nvPr/>
        </p:nvSpPr>
        <p:spPr>
          <a:xfrm>
            <a:off x="12601850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6" name="Line"/>
          <p:cNvSpPr/>
          <p:nvPr/>
        </p:nvSpPr>
        <p:spPr>
          <a:xfrm>
            <a:off x="14492792" y="8045209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7" name="Line"/>
          <p:cNvSpPr/>
          <p:nvPr/>
        </p:nvSpPr>
        <p:spPr>
          <a:xfrm>
            <a:off x="14492792" y="7696034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8" name="Line"/>
          <p:cNvSpPr/>
          <p:nvPr/>
        </p:nvSpPr>
        <p:spPr>
          <a:xfrm>
            <a:off x="14491392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39" name="Line"/>
          <p:cNvSpPr/>
          <p:nvPr/>
        </p:nvSpPr>
        <p:spPr>
          <a:xfrm>
            <a:off x="7187462" y="8045209"/>
            <a:ext cx="6941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0" name="Line"/>
          <p:cNvSpPr/>
          <p:nvPr/>
        </p:nvSpPr>
        <p:spPr>
          <a:xfrm>
            <a:off x="7187462" y="7696034"/>
            <a:ext cx="6941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1" name="Line"/>
          <p:cNvSpPr/>
          <p:nvPr/>
        </p:nvSpPr>
        <p:spPr>
          <a:xfrm>
            <a:off x="7186061" y="8376525"/>
            <a:ext cx="6941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2" name="Line"/>
          <p:cNvSpPr/>
          <p:nvPr/>
        </p:nvSpPr>
        <p:spPr>
          <a:xfrm>
            <a:off x="17226636" y="8045209"/>
            <a:ext cx="60863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3" name="Line"/>
          <p:cNvSpPr/>
          <p:nvPr/>
        </p:nvSpPr>
        <p:spPr>
          <a:xfrm>
            <a:off x="17226636" y="7696033"/>
            <a:ext cx="574759" cy="2374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4" name="Line"/>
          <p:cNvSpPr/>
          <p:nvPr/>
        </p:nvSpPr>
        <p:spPr>
          <a:xfrm flipV="1">
            <a:off x="17225235" y="8180476"/>
            <a:ext cx="598883" cy="19605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5" name="Deep nets"/>
          <p:cNvSpPr txBox="1"/>
          <p:nvPr/>
        </p:nvSpPr>
        <p:spPr>
          <a:xfrm>
            <a:off x="10063734" y="188954"/>
            <a:ext cx="425653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i="1" sz="7000">
                <a:latin typeface="Helvetica"/>
                <a:ea typeface="Helvetica"/>
                <a:cs typeface="Helvetica"/>
                <a:sym typeface="Helvetica"/>
              </a:defRPr>
            </a:pPr>
            <a:r>
              <a:t>Deep</a:t>
            </a: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 nets</a:t>
            </a:r>
          </a:p>
        </p:txBody>
      </p:sp>
      <p:pic>
        <p:nvPicPr>
          <p:cNvPr id="1846" name="f(_mathbf_x_)_=_.pdf" descr="f(_mathbf_x_)_=_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5301" y="11260387"/>
            <a:ext cx="9200799" cy="712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Circle"/>
          <p:cNvSpPr/>
          <p:nvPr/>
        </p:nvSpPr>
        <p:spPr>
          <a:xfrm>
            <a:off x="6000805" y="3622130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1" name="Circle"/>
          <p:cNvSpPr/>
          <p:nvPr/>
        </p:nvSpPr>
        <p:spPr>
          <a:xfrm>
            <a:off x="5999623" y="4566026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2" name="Circle"/>
          <p:cNvSpPr/>
          <p:nvPr/>
        </p:nvSpPr>
        <p:spPr>
          <a:xfrm>
            <a:off x="5999623" y="550992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3" name="Circle"/>
          <p:cNvSpPr/>
          <p:nvPr/>
        </p:nvSpPr>
        <p:spPr>
          <a:xfrm>
            <a:off x="5999623" y="6453819"/>
            <a:ext cx="697025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4" name="Circle"/>
          <p:cNvSpPr/>
          <p:nvPr/>
        </p:nvSpPr>
        <p:spPr>
          <a:xfrm>
            <a:off x="5999623" y="7397715"/>
            <a:ext cx="697025" cy="697025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5" name="Circle"/>
          <p:cNvSpPr/>
          <p:nvPr/>
        </p:nvSpPr>
        <p:spPr>
          <a:xfrm>
            <a:off x="5999623" y="834161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6" name="Circle"/>
          <p:cNvSpPr/>
          <p:nvPr/>
        </p:nvSpPr>
        <p:spPr>
          <a:xfrm>
            <a:off x="5999623" y="9285507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7" name="Circle"/>
          <p:cNvSpPr/>
          <p:nvPr/>
        </p:nvSpPr>
        <p:spPr>
          <a:xfrm>
            <a:off x="5999623" y="10229405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58" name="Last layer"/>
          <p:cNvSpPr txBox="1"/>
          <p:nvPr/>
        </p:nvSpPr>
        <p:spPr>
          <a:xfrm>
            <a:off x="5071029" y="2136912"/>
            <a:ext cx="290830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Last layer</a:t>
            </a:r>
          </a:p>
        </p:txBody>
      </p:sp>
      <p:sp>
        <p:nvSpPr>
          <p:cNvPr id="1859" name="Rectangle"/>
          <p:cNvSpPr/>
          <p:nvPr/>
        </p:nvSpPr>
        <p:spPr>
          <a:xfrm>
            <a:off x="5864974" y="3396447"/>
            <a:ext cx="967503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60" name="…"/>
          <p:cNvSpPr txBox="1"/>
          <p:nvPr/>
        </p:nvSpPr>
        <p:spPr>
          <a:xfrm rot="5400000">
            <a:off x="6129891" y="11009900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861" name="Line"/>
          <p:cNvSpPr/>
          <p:nvPr/>
        </p:nvSpPr>
        <p:spPr>
          <a:xfrm>
            <a:off x="4712236" y="728320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62" name="Line"/>
          <p:cNvSpPr/>
          <p:nvPr/>
        </p:nvSpPr>
        <p:spPr>
          <a:xfrm>
            <a:off x="4712236" y="6934034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63" name="Line"/>
          <p:cNvSpPr/>
          <p:nvPr/>
        </p:nvSpPr>
        <p:spPr>
          <a:xfrm>
            <a:off x="4710836" y="761452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64" name="…"/>
          <p:cNvSpPr txBox="1"/>
          <p:nvPr/>
        </p:nvSpPr>
        <p:spPr>
          <a:xfrm>
            <a:off x="3578689" y="6637734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865" name="dolphin"/>
          <p:cNvSpPr txBox="1"/>
          <p:nvPr/>
        </p:nvSpPr>
        <p:spPr>
          <a:xfrm>
            <a:off x="7025423" y="3287636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1866" name="cat"/>
          <p:cNvSpPr txBox="1"/>
          <p:nvPr/>
        </p:nvSpPr>
        <p:spPr>
          <a:xfrm>
            <a:off x="7025423" y="4251852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1867" name="grizzly bear"/>
          <p:cNvSpPr txBox="1"/>
          <p:nvPr/>
        </p:nvSpPr>
        <p:spPr>
          <a:xfrm>
            <a:off x="7025423" y="517921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1868" name="angel fish"/>
          <p:cNvSpPr txBox="1"/>
          <p:nvPr/>
        </p:nvSpPr>
        <p:spPr>
          <a:xfrm>
            <a:off x="7025423" y="614975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1869" name="chameleon"/>
          <p:cNvSpPr txBox="1"/>
          <p:nvPr/>
        </p:nvSpPr>
        <p:spPr>
          <a:xfrm>
            <a:off x="7025423" y="710793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1870" name="iguana"/>
          <p:cNvSpPr txBox="1"/>
          <p:nvPr/>
        </p:nvSpPr>
        <p:spPr>
          <a:xfrm>
            <a:off x="7025423" y="9011882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1871" name="elephant"/>
          <p:cNvSpPr txBox="1"/>
          <p:nvPr/>
        </p:nvSpPr>
        <p:spPr>
          <a:xfrm>
            <a:off x="7025423" y="9970058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1872" name="clown fish"/>
          <p:cNvSpPr txBox="1"/>
          <p:nvPr/>
        </p:nvSpPr>
        <p:spPr>
          <a:xfrm>
            <a:off x="7025423" y="805990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grpSp>
        <p:nvGrpSpPr>
          <p:cNvPr id="1876" name="Group"/>
          <p:cNvGrpSpPr/>
          <p:nvPr/>
        </p:nvGrpSpPr>
        <p:grpSpPr>
          <a:xfrm>
            <a:off x="9484083" y="6293574"/>
            <a:ext cx="10925703" cy="2381421"/>
            <a:chOff x="0" y="0"/>
            <a:chExt cx="10925701" cy="2381420"/>
          </a:xfrm>
        </p:grpSpPr>
        <p:sp>
          <p:nvSpPr>
            <p:cNvPr id="1873" name="“clown fish”"/>
            <p:cNvSpPr txBox="1"/>
            <p:nvPr/>
          </p:nvSpPr>
          <p:spPr>
            <a:xfrm>
              <a:off x="6347074" y="0"/>
              <a:ext cx="4578629" cy="19614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“clown fish”</a:t>
              </a:r>
            </a:p>
          </p:txBody>
        </p:sp>
        <p:sp>
          <p:nvSpPr>
            <p:cNvPr id="1874" name="Line"/>
            <p:cNvSpPr/>
            <p:nvPr/>
          </p:nvSpPr>
          <p:spPr>
            <a:xfrm flipV="1">
              <a:off x="0" y="1210471"/>
              <a:ext cx="6636348" cy="117095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875" name="argmax"/>
            <p:cNvSpPr txBox="1"/>
            <p:nvPr/>
          </p:nvSpPr>
          <p:spPr>
            <a:xfrm>
              <a:off x="1861025" y="528268"/>
              <a:ext cx="2307591" cy="904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argmax</a:t>
              </a:r>
            </a:p>
          </p:txBody>
        </p:sp>
      </p:grpSp>
      <p:sp>
        <p:nvSpPr>
          <p:cNvPr id="1877" name="Classifier layer"/>
          <p:cNvSpPr txBox="1"/>
          <p:nvPr/>
        </p:nvSpPr>
        <p:spPr>
          <a:xfrm>
            <a:off x="9200070" y="442954"/>
            <a:ext cx="5983860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Classifier layer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6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“clown fish”"/>
          <p:cNvSpPr txBox="1"/>
          <p:nvPr/>
        </p:nvSpPr>
        <p:spPr>
          <a:xfrm>
            <a:off x="11657489" y="2896290"/>
            <a:ext cx="4578629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sp>
        <p:nvSpPr>
          <p:cNvPr id="1880" name="Line"/>
          <p:cNvSpPr/>
          <p:nvPr/>
        </p:nvSpPr>
        <p:spPr>
          <a:xfrm flipV="1">
            <a:off x="9491381" y="6791432"/>
            <a:ext cx="3472226" cy="180426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1" name="Line"/>
          <p:cNvSpPr/>
          <p:nvPr/>
        </p:nvSpPr>
        <p:spPr>
          <a:xfrm>
            <a:off x="13947058" y="4666928"/>
            <a:ext cx="1" cy="143539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2" name="Loss"/>
          <p:cNvSpPr txBox="1"/>
          <p:nvPr/>
        </p:nvSpPr>
        <p:spPr>
          <a:xfrm>
            <a:off x="13198709" y="6346938"/>
            <a:ext cx="149669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1883" name="Line"/>
          <p:cNvSpPr/>
          <p:nvPr/>
        </p:nvSpPr>
        <p:spPr>
          <a:xfrm>
            <a:off x="14930000" y="679937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4" name="error"/>
          <p:cNvSpPr txBox="1"/>
          <p:nvPr/>
        </p:nvSpPr>
        <p:spPr>
          <a:xfrm>
            <a:off x="15760273" y="6319640"/>
            <a:ext cx="148463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error</a:t>
            </a:r>
          </a:p>
        </p:txBody>
      </p:sp>
      <p:sp>
        <p:nvSpPr>
          <p:cNvPr id="1885" name="Circle"/>
          <p:cNvSpPr/>
          <p:nvPr/>
        </p:nvSpPr>
        <p:spPr>
          <a:xfrm>
            <a:off x="6000805" y="3622130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6" name="Circle"/>
          <p:cNvSpPr/>
          <p:nvPr/>
        </p:nvSpPr>
        <p:spPr>
          <a:xfrm>
            <a:off x="5999623" y="4566026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7" name="Circle"/>
          <p:cNvSpPr/>
          <p:nvPr/>
        </p:nvSpPr>
        <p:spPr>
          <a:xfrm>
            <a:off x="5999623" y="550992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8" name="Circle"/>
          <p:cNvSpPr/>
          <p:nvPr/>
        </p:nvSpPr>
        <p:spPr>
          <a:xfrm>
            <a:off x="5999623" y="6453819"/>
            <a:ext cx="697025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89" name="Circle"/>
          <p:cNvSpPr/>
          <p:nvPr/>
        </p:nvSpPr>
        <p:spPr>
          <a:xfrm>
            <a:off x="5999623" y="7397715"/>
            <a:ext cx="697025" cy="697025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0" name="Circle"/>
          <p:cNvSpPr/>
          <p:nvPr/>
        </p:nvSpPr>
        <p:spPr>
          <a:xfrm>
            <a:off x="5999623" y="834161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1" name="Circle"/>
          <p:cNvSpPr/>
          <p:nvPr/>
        </p:nvSpPr>
        <p:spPr>
          <a:xfrm>
            <a:off x="5999623" y="9285507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2" name="Circle"/>
          <p:cNvSpPr/>
          <p:nvPr/>
        </p:nvSpPr>
        <p:spPr>
          <a:xfrm>
            <a:off x="5999623" y="10229405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3" name="Network output"/>
          <p:cNvSpPr txBox="1"/>
          <p:nvPr/>
        </p:nvSpPr>
        <p:spPr>
          <a:xfrm>
            <a:off x="4294741" y="2136912"/>
            <a:ext cx="44608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Network output</a:t>
            </a:r>
          </a:p>
        </p:txBody>
      </p:sp>
      <p:sp>
        <p:nvSpPr>
          <p:cNvPr id="1894" name="Rectangle"/>
          <p:cNvSpPr/>
          <p:nvPr/>
        </p:nvSpPr>
        <p:spPr>
          <a:xfrm>
            <a:off x="5864974" y="3396447"/>
            <a:ext cx="967503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5" name="…"/>
          <p:cNvSpPr txBox="1"/>
          <p:nvPr/>
        </p:nvSpPr>
        <p:spPr>
          <a:xfrm rot="5400000">
            <a:off x="6129891" y="11009900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896" name="Line"/>
          <p:cNvSpPr/>
          <p:nvPr/>
        </p:nvSpPr>
        <p:spPr>
          <a:xfrm>
            <a:off x="4712236" y="728320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7" name="Line"/>
          <p:cNvSpPr/>
          <p:nvPr/>
        </p:nvSpPr>
        <p:spPr>
          <a:xfrm>
            <a:off x="4712236" y="6934034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8" name="Line"/>
          <p:cNvSpPr/>
          <p:nvPr/>
        </p:nvSpPr>
        <p:spPr>
          <a:xfrm>
            <a:off x="4710836" y="761452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99" name="…"/>
          <p:cNvSpPr txBox="1"/>
          <p:nvPr/>
        </p:nvSpPr>
        <p:spPr>
          <a:xfrm>
            <a:off x="3578689" y="6637734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00" name="dolphin"/>
          <p:cNvSpPr txBox="1"/>
          <p:nvPr/>
        </p:nvSpPr>
        <p:spPr>
          <a:xfrm>
            <a:off x="7025423" y="3287636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1901" name="cat"/>
          <p:cNvSpPr txBox="1"/>
          <p:nvPr/>
        </p:nvSpPr>
        <p:spPr>
          <a:xfrm>
            <a:off x="7025423" y="4251852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1902" name="grizzly bear"/>
          <p:cNvSpPr txBox="1"/>
          <p:nvPr/>
        </p:nvSpPr>
        <p:spPr>
          <a:xfrm>
            <a:off x="7025423" y="517921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1903" name="angel fish"/>
          <p:cNvSpPr txBox="1"/>
          <p:nvPr/>
        </p:nvSpPr>
        <p:spPr>
          <a:xfrm>
            <a:off x="7025423" y="614975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1904" name="chameleon"/>
          <p:cNvSpPr txBox="1"/>
          <p:nvPr/>
        </p:nvSpPr>
        <p:spPr>
          <a:xfrm>
            <a:off x="7025423" y="710793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1905" name="iguana"/>
          <p:cNvSpPr txBox="1"/>
          <p:nvPr/>
        </p:nvSpPr>
        <p:spPr>
          <a:xfrm>
            <a:off x="7025423" y="9011882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1906" name="elephant"/>
          <p:cNvSpPr txBox="1"/>
          <p:nvPr/>
        </p:nvSpPr>
        <p:spPr>
          <a:xfrm>
            <a:off x="7025423" y="9970058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1907" name="clown fish"/>
          <p:cNvSpPr txBox="1"/>
          <p:nvPr/>
        </p:nvSpPr>
        <p:spPr>
          <a:xfrm>
            <a:off x="7025423" y="805990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1908" name="Ground truth label"/>
          <p:cNvSpPr txBox="1"/>
          <p:nvPr/>
        </p:nvSpPr>
        <p:spPr>
          <a:xfrm>
            <a:off x="11298535" y="2136912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sp>
        <p:nvSpPr>
          <p:cNvPr id="1909" name="Loss function"/>
          <p:cNvSpPr txBox="1"/>
          <p:nvPr/>
        </p:nvSpPr>
        <p:spPr>
          <a:xfrm>
            <a:off x="9470326" y="442954"/>
            <a:ext cx="544334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 function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“clown fish”"/>
          <p:cNvSpPr txBox="1"/>
          <p:nvPr/>
        </p:nvSpPr>
        <p:spPr>
          <a:xfrm>
            <a:off x="11657489" y="2896290"/>
            <a:ext cx="4578629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sp>
        <p:nvSpPr>
          <p:cNvPr id="1912" name="Line"/>
          <p:cNvSpPr/>
          <p:nvPr/>
        </p:nvSpPr>
        <p:spPr>
          <a:xfrm flipV="1">
            <a:off x="9491381" y="6791432"/>
            <a:ext cx="3472226" cy="180426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13" name="Line"/>
          <p:cNvSpPr/>
          <p:nvPr/>
        </p:nvSpPr>
        <p:spPr>
          <a:xfrm>
            <a:off x="13947058" y="4666928"/>
            <a:ext cx="1" cy="143539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14" name="Loss"/>
          <p:cNvSpPr txBox="1"/>
          <p:nvPr/>
        </p:nvSpPr>
        <p:spPr>
          <a:xfrm>
            <a:off x="13198709" y="6346938"/>
            <a:ext cx="149669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1915" name="Line"/>
          <p:cNvSpPr/>
          <p:nvPr/>
        </p:nvSpPr>
        <p:spPr>
          <a:xfrm>
            <a:off x="14930000" y="679937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16" name="small"/>
          <p:cNvSpPr txBox="1"/>
          <p:nvPr/>
        </p:nvSpPr>
        <p:spPr>
          <a:xfrm>
            <a:off x="15788920" y="6322400"/>
            <a:ext cx="177935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small</a:t>
            </a:r>
          </a:p>
        </p:txBody>
      </p:sp>
      <p:sp>
        <p:nvSpPr>
          <p:cNvPr id="1917" name="Circle"/>
          <p:cNvSpPr/>
          <p:nvPr/>
        </p:nvSpPr>
        <p:spPr>
          <a:xfrm>
            <a:off x="6000805" y="3622130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18" name="Circle"/>
          <p:cNvSpPr/>
          <p:nvPr/>
        </p:nvSpPr>
        <p:spPr>
          <a:xfrm>
            <a:off x="5999623" y="4566026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19" name="Circle"/>
          <p:cNvSpPr/>
          <p:nvPr/>
        </p:nvSpPr>
        <p:spPr>
          <a:xfrm>
            <a:off x="5999623" y="550992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0" name="Circle"/>
          <p:cNvSpPr/>
          <p:nvPr/>
        </p:nvSpPr>
        <p:spPr>
          <a:xfrm>
            <a:off x="5999623" y="6453819"/>
            <a:ext cx="697025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1" name="Circle"/>
          <p:cNvSpPr/>
          <p:nvPr/>
        </p:nvSpPr>
        <p:spPr>
          <a:xfrm>
            <a:off x="5999623" y="7397715"/>
            <a:ext cx="697025" cy="697025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2" name="Circle"/>
          <p:cNvSpPr/>
          <p:nvPr/>
        </p:nvSpPr>
        <p:spPr>
          <a:xfrm>
            <a:off x="5999623" y="834161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3" name="Circle"/>
          <p:cNvSpPr/>
          <p:nvPr/>
        </p:nvSpPr>
        <p:spPr>
          <a:xfrm>
            <a:off x="5999623" y="9285507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4" name="Circle"/>
          <p:cNvSpPr/>
          <p:nvPr/>
        </p:nvSpPr>
        <p:spPr>
          <a:xfrm>
            <a:off x="5999623" y="10229405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5" name="Network output"/>
          <p:cNvSpPr txBox="1"/>
          <p:nvPr/>
        </p:nvSpPr>
        <p:spPr>
          <a:xfrm>
            <a:off x="4294741" y="2136912"/>
            <a:ext cx="44608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Network output</a:t>
            </a:r>
          </a:p>
        </p:txBody>
      </p:sp>
      <p:sp>
        <p:nvSpPr>
          <p:cNvPr id="1926" name="Rectangle"/>
          <p:cNvSpPr/>
          <p:nvPr/>
        </p:nvSpPr>
        <p:spPr>
          <a:xfrm>
            <a:off x="5864974" y="3396447"/>
            <a:ext cx="967503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7" name="…"/>
          <p:cNvSpPr txBox="1"/>
          <p:nvPr/>
        </p:nvSpPr>
        <p:spPr>
          <a:xfrm rot="5400000">
            <a:off x="6129891" y="11009900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28" name="Line"/>
          <p:cNvSpPr/>
          <p:nvPr/>
        </p:nvSpPr>
        <p:spPr>
          <a:xfrm>
            <a:off x="4712236" y="728320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29" name="Line"/>
          <p:cNvSpPr/>
          <p:nvPr/>
        </p:nvSpPr>
        <p:spPr>
          <a:xfrm>
            <a:off x="4712236" y="6934034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30" name="Line"/>
          <p:cNvSpPr/>
          <p:nvPr/>
        </p:nvSpPr>
        <p:spPr>
          <a:xfrm>
            <a:off x="4710836" y="761452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31" name="…"/>
          <p:cNvSpPr txBox="1"/>
          <p:nvPr/>
        </p:nvSpPr>
        <p:spPr>
          <a:xfrm>
            <a:off x="3578689" y="6637734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32" name="dolphin"/>
          <p:cNvSpPr txBox="1"/>
          <p:nvPr/>
        </p:nvSpPr>
        <p:spPr>
          <a:xfrm>
            <a:off x="7025423" y="3287636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1933" name="cat"/>
          <p:cNvSpPr txBox="1"/>
          <p:nvPr/>
        </p:nvSpPr>
        <p:spPr>
          <a:xfrm>
            <a:off x="7025423" y="4251852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1934" name="grizzly bear"/>
          <p:cNvSpPr txBox="1"/>
          <p:nvPr/>
        </p:nvSpPr>
        <p:spPr>
          <a:xfrm>
            <a:off x="7025423" y="517921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1935" name="angel fish"/>
          <p:cNvSpPr txBox="1"/>
          <p:nvPr/>
        </p:nvSpPr>
        <p:spPr>
          <a:xfrm>
            <a:off x="7025423" y="614975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1936" name="chameleon"/>
          <p:cNvSpPr txBox="1"/>
          <p:nvPr/>
        </p:nvSpPr>
        <p:spPr>
          <a:xfrm>
            <a:off x="7025423" y="710793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1937" name="iguana"/>
          <p:cNvSpPr txBox="1"/>
          <p:nvPr/>
        </p:nvSpPr>
        <p:spPr>
          <a:xfrm>
            <a:off x="7025423" y="9011882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1938" name="elephant"/>
          <p:cNvSpPr txBox="1"/>
          <p:nvPr/>
        </p:nvSpPr>
        <p:spPr>
          <a:xfrm>
            <a:off x="7025423" y="9970058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1939" name="clown fish"/>
          <p:cNvSpPr txBox="1"/>
          <p:nvPr/>
        </p:nvSpPr>
        <p:spPr>
          <a:xfrm>
            <a:off x="7025423" y="805990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1940" name="Ground truth label"/>
          <p:cNvSpPr txBox="1"/>
          <p:nvPr/>
        </p:nvSpPr>
        <p:spPr>
          <a:xfrm>
            <a:off x="11298535" y="2136912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sp>
        <p:nvSpPr>
          <p:cNvPr id="1941" name="Loss function"/>
          <p:cNvSpPr txBox="1"/>
          <p:nvPr/>
        </p:nvSpPr>
        <p:spPr>
          <a:xfrm>
            <a:off x="9470326" y="442954"/>
            <a:ext cx="544334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 function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“grizzly bear”"/>
          <p:cNvSpPr txBox="1"/>
          <p:nvPr/>
        </p:nvSpPr>
        <p:spPr>
          <a:xfrm>
            <a:off x="11657489" y="2896290"/>
            <a:ext cx="4578629" cy="19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“grizzly bear”</a:t>
            </a:r>
          </a:p>
        </p:txBody>
      </p:sp>
      <p:sp>
        <p:nvSpPr>
          <p:cNvPr id="1944" name="Line"/>
          <p:cNvSpPr/>
          <p:nvPr/>
        </p:nvSpPr>
        <p:spPr>
          <a:xfrm flipV="1">
            <a:off x="9491381" y="6791432"/>
            <a:ext cx="3472226" cy="180426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45" name="Line"/>
          <p:cNvSpPr/>
          <p:nvPr/>
        </p:nvSpPr>
        <p:spPr>
          <a:xfrm>
            <a:off x="13947058" y="4666928"/>
            <a:ext cx="1" cy="143539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46" name="Loss"/>
          <p:cNvSpPr txBox="1"/>
          <p:nvPr/>
        </p:nvSpPr>
        <p:spPr>
          <a:xfrm>
            <a:off x="13198709" y="6346938"/>
            <a:ext cx="149669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1947" name="Line"/>
          <p:cNvSpPr/>
          <p:nvPr/>
        </p:nvSpPr>
        <p:spPr>
          <a:xfrm>
            <a:off x="14930000" y="679937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48" name="large"/>
          <p:cNvSpPr txBox="1"/>
          <p:nvPr/>
        </p:nvSpPr>
        <p:spPr>
          <a:xfrm>
            <a:off x="15860307" y="6346938"/>
            <a:ext cx="1673313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large</a:t>
            </a:r>
          </a:p>
        </p:txBody>
      </p:sp>
      <p:sp>
        <p:nvSpPr>
          <p:cNvPr id="1949" name="Circle"/>
          <p:cNvSpPr/>
          <p:nvPr/>
        </p:nvSpPr>
        <p:spPr>
          <a:xfrm>
            <a:off x="6000805" y="3622130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0" name="Circle"/>
          <p:cNvSpPr/>
          <p:nvPr/>
        </p:nvSpPr>
        <p:spPr>
          <a:xfrm>
            <a:off x="5999623" y="4566026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1" name="Circle"/>
          <p:cNvSpPr/>
          <p:nvPr/>
        </p:nvSpPr>
        <p:spPr>
          <a:xfrm>
            <a:off x="5999623" y="550992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2" name="Circle"/>
          <p:cNvSpPr/>
          <p:nvPr/>
        </p:nvSpPr>
        <p:spPr>
          <a:xfrm>
            <a:off x="5999623" y="6453819"/>
            <a:ext cx="697025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3" name="Circle"/>
          <p:cNvSpPr/>
          <p:nvPr/>
        </p:nvSpPr>
        <p:spPr>
          <a:xfrm>
            <a:off x="5999623" y="7397715"/>
            <a:ext cx="697025" cy="697025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4" name="Circle"/>
          <p:cNvSpPr/>
          <p:nvPr/>
        </p:nvSpPr>
        <p:spPr>
          <a:xfrm>
            <a:off x="5999623" y="834161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5" name="Circle"/>
          <p:cNvSpPr/>
          <p:nvPr/>
        </p:nvSpPr>
        <p:spPr>
          <a:xfrm>
            <a:off x="5999623" y="9285507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6" name="Circle"/>
          <p:cNvSpPr/>
          <p:nvPr/>
        </p:nvSpPr>
        <p:spPr>
          <a:xfrm>
            <a:off x="5999623" y="10229405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7" name="Network output"/>
          <p:cNvSpPr txBox="1"/>
          <p:nvPr/>
        </p:nvSpPr>
        <p:spPr>
          <a:xfrm>
            <a:off x="4294741" y="2136912"/>
            <a:ext cx="44608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Network output</a:t>
            </a:r>
          </a:p>
        </p:txBody>
      </p:sp>
      <p:sp>
        <p:nvSpPr>
          <p:cNvPr id="1958" name="Rectangle"/>
          <p:cNvSpPr/>
          <p:nvPr/>
        </p:nvSpPr>
        <p:spPr>
          <a:xfrm>
            <a:off x="5864974" y="3396447"/>
            <a:ext cx="967503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59" name="…"/>
          <p:cNvSpPr txBox="1"/>
          <p:nvPr/>
        </p:nvSpPr>
        <p:spPr>
          <a:xfrm rot="5400000">
            <a:off x="6129891" y="11009900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60" name="Line"/>
          <p:cNvSpPr/>
          <p:nvPr/>
        </p:nvSpPr>
        <p:spPr>
          <a:xfrm>
            <a:off x="4712236" y="728320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61" name="Line"/>
          <p:cNvSpPr/>
          <p:nvPr/>
        </p:nvSpPr>
        <p:spPr>
          <a:xfrm>
            <a:off x="4712236" y="6934034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62" name="Line"/>
          <p:cNvSpPr/>
          <p:nvPr/>
        </p:nvSpPr>
        <p:spPr>
          <a:xfrm>
            <a:off x="4710836" y="761452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63" name="…"/>
          <p:cNvSpPr txBox="1"/>
          <p:nvPr/>
        </p:nvSpPr>
        <p:spPr>
          <a:xfrm>
            <a:off x="3578689" y="6637734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64" name="dolphin"/>
          <p:cNvSpPr txBox="1"/>
          <p:nvPr/>
        </p:nvSpPr>
        <p:spPr>
          <a:xfrm>
            <a:off x="7025423" y="3287636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1965" name="cat"/>
          <p:cNvSpPr txBox="1"/>
          <p:nvPr/>
        </p:nvSpPr>
        <p:spPr>
          <a:xfrm>
            <a:off x="7025423" y="4251852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1966" name="grizzly bear"/>
          <p:cNvSpPr txBox="1"/>
          <p:nvPr/>
        </p:nvSpPr>
        <p:spPr>
          <a:xfrm>
            <a:off x="7025423" y="517921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1967" name="angel fish"/>
          <p:cNvSpPr txBox="1"/>
          <p:nvPr/>
        </p:nvSpPr>
        <p:spPr>
          <a:xfrm>
            <a:off x="7025423" y="614975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1968" name="chameleon"/>
          <p:cNvSpPr txBox="1"/>
          <p:nvPr/>
        </p:nvSpPr>
        <p:spPr>
          <a:xfrm>
            <a:off x="7025423" y="710793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1969" name="iguana"/>
          <p:cNvSpPr txBox="1"/>
          <p:nvPr/>
        </p:nvSpPr>
        <p:spPr>
          <a:xfrm>
            <a:off x="7025423" y="9011882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1970" name="elephant"/>
          <p:cNvSpPr txBox="1"/>
          <p:nvPr/>
        </p:nvSpPr>
        <p:spPr>
          <a:xfrm>
            <a:off x="7025423" y="9970058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1971" name="clown fish"/>
          <p:cNvSpPr txBox="1"/>
          <p:nvPr/>
        </p:nvSpPr>
        <p:spPr>
          <a:xfrm>
            <a:off x="7025423" y="8059909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1972" name="Ground truth label"/>
          <p:cNvSpPr txBox="1"/>
          <p:nvPr/>
        </p:nvSpPr>
        <p:spPr>
          <a:xfrm>
            <a:off x="11298535" y="2136912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sp>
        <p:nvSpPr>
          <p:cNvPr id="1973" name="Loss function"/>
          <p:cNvSpPr txBox="1"/>
          <p:nvPr/>
        </p:nvSpPr>
        <p:spPr>
          <a:xfrm>
            <a:off x="9470326" y="442954"/>
            <a:ext cx="5443348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 function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Circle"/>
          <p:cNvSpPr/>
          <p:nvPr/>
        </p:nvSpPr>
        <p:spPr>
          <a:xfrm>
            <a:off x="5482883" y="3850730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76" name="Circle"/>
          <p:cNvSpPr/>
          <p:nvPr/>
        </p:nvSpPr>
        <p:spPr>
          <a:xfrm>
            <a:off x="5481701" y="4794626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77" name="Circle"/>
          <p:cNvSpPr/>
          <p:nvPr/>
        </p:nvSpPr>
        <p:spPr>
          <a:xfrm>
            <a:off x="5481701" y="573852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78" name="Circle"/>
          <p:cNvSpPr/>
          <p:nvPr/>
        </p:nvSpPr>
        <p:spPr>
          <a:xfrm>
            <a:off x="5481701" y="6682419"/>
            <a:ext cx="697025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79" name="Circle"/>
          <p:cNvSpPr/>
          <p:nvPr/>
        </p:nvSpPr>
        <p:spPr>
          <a:xfrm>
            <a:off x="5481701" y="7626315"/>
            <a:ext cx="697025" cy="697025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0" name="Circle"/>
          <p:cNvSpPr/>
          <p:nvPr/>
        </p:nvSpPr>
        <p:spPr>
          <a:xfrm>
            <a:off x="5481701" y="857021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1" name="Circle"/>
          <p:cNvSpPr/>
          <p:nvPr/>
        </p:nvSpPr>
        <p:spPr>
          <a:xfrm>
            <a:off x="5481701" y="9514107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2" name="Circle"/>
          <p:cNvSpPr/>
          <p:nvPr/>
        </p:nvSpPr>
        <p:spPr>
          <a:xfrm>
            <a:off x="5481701" y="10458005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3" name="Network output"/>
          <p:cNvSpPr txBox="1"/>
          <p:nvPr/>
        </p:nvSpPr>
        <p:spPr>
          <a:xfrm>
            <a:off x="3776819" y="968662"/>
            <a:ext cx="44608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Network output</a:t>
            </a:r>
          </a:p>
        </p:txBody>
      </p:sp>
      <p:sp>
        <p:nvSpPr>
          <p:cNvPr id="1984" name="Rectangle"/>
          <p:cNvSpPr/>
          <p:nvPr/>
        </p:nvSpPr>
        <p:spPr>
          <a:xfrm>
            <a:off x="5347053" y="3625047"/>
            <a:ext cx="967502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5" name="…"/>
          <p:cNvSpPr txBox="1"/>
          <p:nvPr/>
        </p:nvSpPr>
        <p:spPr>
          <a:xfrm rot="5400000">
            <a:off x="5611969" y="11238500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986" name="Line"/>
          <p:cNvSpPr/>
          <p:nvPr/>
        </p:nvSpPr>
        <p:spPr>
          <a:xfrm>
            <a:off x="4194314" y="753720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7" name="Line"/>
          <p:cNvSpPr/>
          <p:nvPr/>
        </p:nvSpPr>
        <p:spPr>
          <a:xfrm>
            <a:off x="4194314" y="7188034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8" name="Line"/>
          <p:cNvSpPr/>
          <p:nvPr/>
        </p:nvSpPr>
        <p:spPr>
          <a:xfrm>
            <a:off x="4192914" y="7868525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89" name="dolphin"/>
          <p:cNvSpPr txBox="1"/>
          <p:nvPr/>
        </p:nvSpPr>
        <p:spPr>
          <a:xfrm>
            <a:off x="7221877" y="3541636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1990" name="cat"/>
          <p:cNvSpPr txBox="1"/>
          <p:nvPr/>
        </p:nvSpPr>
        <p:spPr>
          <a:xfrm>
            <a:off x="7221877" y="4505852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1991" name="grizzly bear"/>
          <p:cNvSpPr txBox="1"/>
          <p:nvPr/>
        </p:nvSpPr>
        <p:spPr>
          <a:xfrm>
            <a:off x="7221877" y="5433218"/>
            <a:ext cx="2947869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1992" name="angel fish"/>
          <p:cNvSpPr txBox="1"/>
          <p:nvPr/>
        </p:nvSpPr>
        <p:spPr>
          <a:xfrm>
            <a:off x="7221877" y="6403759"/>
            <a:ext cx="2947869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1993" name="chameleon"/>
          <p:cNvSpPr txBox="1"/>
          <p:nvPr/>
        </p:nvSpPr>
        <p:spPr>
          <a:xfrm>
            <a:off x="7221877" y="7361935"/>
            <a:ext cx="2947869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1994" name="clown fish"/>
          <p:cNvSpPr txBox="1"/>
          <p:nvPr/>
        </p:nvSpPr>
        <p:spPr>
          <a:xfrm>
            <a:off x="7221877" y="8313909"/>
            <a:ext cx="2947869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1995" name="Ground truth label"/>
          <p:cNvSpPr txBox="1"/>
          <p:nvPr/>
        </p:nvSpPr>
        <p:spPr>
          <a:xfrm>
            <a:off x="9173270" y="962162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sp>
        <p:nvSpPr>
          <p:cNvPr id="1996" name="Circle"/>
          <p:cNvSpPr/>
          <p:nvPr/>
        </p:nvSpPr>
        <p:spPr>
          <a:xfrm>
            <a:off x="11229895" y="3793359"/>
            <a:ext cx="697024" cy="69702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97" name="Circle"/>
          <p:cNvSpPr/>
          <p:nvPr/>
        </p:nvSpPr>
        <p:spPr>
          <a:xfrm>
            <a:off x="11228713" y="4737256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98" name="Circle"/>
          <p:cNvSpPr/>
          <p:nvPr/>
        </p:nvSpPr>
        <p:spPr>
          <a:xfrm>
            <a:off x="11228713" y="5681152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99" name="Circle"/>
          <p:cNvSpPr/>
          <p:nvPr/>
        </p:nvSpPr>
        <p:spPr>
          <a:xfrm>
            <a:off x="11228713" y="6625049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0" name="Circle"/>
          <p:cNvSpPr/>
          <p:nvPr/>
        </p:nvSpPr>
        <p:spPr>
          <a:xfrm>
            <a:off x="11228713" y="7568945"/>
            <a:ext cx="697025" cy="69702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1" name="Circle"/>
          <p:cNvSpPr/>
          <p:nvPr/>
        </p:nvSpPr>
        <p:spPr>
          <a:xfrm>
            <a:off x="11228713" y="8512842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2" name="Circle"/>
          <p:cNvSpPr/>
          <p:nvPr/>
        </p:nvSpPr>
        <p:spPr>
          <a:xfrm>
            <a:off x="11228713" y="9456737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3" name="Circle"/>
          <p:cNvSpPr/>
          <p:nvPr/>
        </p:nvSpPr>
        <p:spPr>
          <a:xfrm>
            <a:off x="11228713" y="10400634"/>
            <a:ext cx="697025" cy="69702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4" name="Rectangle"/>
          <p:cNvSpPr/>
          <p:nvPr/>
        </p:nvSpPr>
        <p:spPr>
          <a:xfrm>
            <a:off x="11094064" y="3567677"/>
            <a:ext cx="967503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5" name="…"/>
          <p:cNvSpPr txBox="1"/>
          <p:nvPr/>
        </p:nvSpPr>
        <p:spPr>
          <a:xfrm rot="5400000">
            <a:off x="11358981" y="11181129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006" name="iguana"/>
          <p:cNvSpPr txBox="1"/>
          <p:nvPr/>
        </p:nvSpPr>
        <p:spPr>
          <a:xfrm>
            <a:off x="7221877" y="9265882"/>
            <a:ext cx="2947869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007" name="elephant"/>
          <p:cNvSpPr txBox="1"/>
          <p:nvPr/>
        </p:nvSpPr>
        <p:spPr>
          <a:xfrm>
            <a:off x="7221877" y="10224058"/>
            <a:ext cx="2947869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008" name="Line"/>
          <p:cNvSpPr/>
          <p:nvPr/>
        </p:nvSpPr>
        <p:spPr>
          <a:xfrm>
            <a:off x="6502231" y="8953342"/>
            <a:ext cx="88127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09" name="Line"/>
          <p:cNvSpPr/>
          <p:nvPr/>
        </p:nvSpPr>
        <p:spPr>
          <a:xfrm>
            <a:off x="10075180" y="6022578"/>
            <a:ext cx="881279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010" name="hat_mathbf_y.pdf" descr="hat_mathbf_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5338" y="2439173"/>
            <a:ext cx="390933" cy="632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5029" y="2598442"/>
            <a:ext cx="405574" cy="46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2" name="H(_mathbf_y_,_ha.pdf" descr="H(_mathbf_y_,_ha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78732" y="6637685"/>
            <a:ext cx="6535285" cy="1794664"/>
          </a:xfrm>
          <a:prstGeom prst="rect">
            <a:avLst/>
          </a:prstGeom>
          <a:ln w="12700">
            <a:miter lim="400000"/>
          </a:ln>
        </p:spPr>
      </p:pic>
      <p:sp>
        <p:nvSpPr>
          <p:cNvPr id="2013" name="Group"/>
          <p:cNvSpPr txBox="1"/>
          <p:nvPr/>
        </p:nvSpPr>
        <p:spPr>
          <a:xfrm>
            <a:off x="14357936" y="3612807"/>
            <a:ext cx="7776876" cy="373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Probability of the observed data under the model</a:t>
            </a:r>
          </a:p>
        </p:txBody>
      </p:sp>
      <p:pic>
        <p:nvPicPr>
          <p:cNvPr id="2014" name="texttt_softmax.pdf" descr="texttt_softmax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790" y="7355515"/>
            <a:ext cx="2038137" cy="363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Prediction"/>
          <p:cNvSpPr txBox="1"/>
          <p:nvPr/>
        </p:nvSpPr>
        <p:spPr>
          <a:xfrm>
            <a:off x="5277701" y="1466546"/>
            <a:ext cx="30022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Prediction</a:t>
            </a:r>
          </a:p>
        </p:txBody>
      </p:sp>
      <p:sp>
        <p:nvSpPr>
          <p:cNvPr id="2019" name="dolphin"/>
          <p:cNvSpPr txBox="1"/>
          <p:nvPr/>
        </p:nvSpPr>
        <p:spPr>
          <a:xfrm>
            <a:off x="4084010" y="3366253"/>
            <a:ext cx="2751547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2020" name="cat"/>
          <p:cNvSpPr txBox="1"/>
          <p:nvPr/>
        </p:nvSpPr>
        <p:spPr>
          <a:xfrm>
            <a:off x="4084010" y="4330468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2021" name="grizzly bear"/>
          <p:cNvSpPr txBox="1"/>
          <p:nvPr/>
        </p:nvSpPr>
        <p:spPr>
          <a:xfrm>
            <a:off x="3887687" y="5257834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2022" name="angel fish"/>
          <p:cNvSpPr txBox="1"/>
          <p:nvPr/>
        </p:nvSpPr>
        <p:spPr>
          <a:xfrm>
            <a:off x="3887687" y="622837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2023" name="chameleon"/>
          <p:cNvSpPr txBox="1"/>
          <p:nvPr/>
        </p:nvSpPr>
        <p:spPr>
          <a:xfrm>
            <a:off x="3887687" y="7186551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2024" name="iguana"/>
          <p:cNvSpPr txBox="1"/>
          <p:nvPr/>
        </p:nvSpPr>
        <p:spPr>
          <a:xfrm>
            <a:off x="3887687" y="909049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025" name="elephant"/>
          <p:cNvSpPr txBox="1"/>
          <p:nvPr/>
        </p:nvSpPr>
        <p:spPr>
          <a:xfrm>
            <a:off x="3887687" y="10048674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026" name="clown fish"/>
          <p:cNvSpPr txBox="1"/>
          <p:nvPr/>
        </p:nvSpPr>
        <p:spPr>
          <a:xfrm>
            <a:off x="3887687" y="813852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2027" name="Rectangle"/>
          <p:cNvSpPr/>
          <p:nvPr/>
        </p:nvSpPr>
        <p:spPr>
          <a:xfrm rot="5400000">
            <a:off x="6949543" y="3836415"/>
            <a:ext cx="505986" cy="40291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8" name="Rectangle"/>
          <p:cNvSpPr/>
          <p:nvPr/>
        </p:nvSpPr>
        <p:spPr>
          <a:xfrm rot="5400000">
            <a:off x="6849242" y="4874060"/>
            <a:ext cx="505987" cy="2023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9" name="Rectangle"/>
          <p:cNvSpPr/>
          <p:nvPr/>
        </p:nvSpPr>
        <p:spPr>
          <a:xfrm rot="5400000">
            <a:off x="6846509" y="5814138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0" name="Rectangle"/>
          <p:cNvSpPr/>
          <p:nvPr/>
        </p:nvSpPr>
        <p:spPr>
          <a:xfrm rot="5400000">
            <a:off x="7064553" y="6533439"/>
            <a:ext cx="505986" cy="632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1" name="Rectangle"/>
          <p:cNvSpPr/>
          <p:nvPr/>
        </p:nvSpPr>
        <p:spPr>
          <a:xfrm rot="5400000">
            <a:off x="6969974" y="7565362"/>
            <a:ext cx="505987" cy="4437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2" name="Rectangle"/>
          <p:cNvSpPr/>
          <p:nvPr/>
        </p:nvSpPr>
        <p:spPr>
          <a:xfrm rot="5400000">
            <a:off x="7654829" y="7817851"/>
            <a:ext cx="505987" cy="18134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3" name="Rectangle"/>
          <p:cNvSpPr/>
          <p:nvPr/>
        </p:nvSpPr>
        <p:spPr>
          <a:xfrm rot="5400000">
            <a:off x="6932262" y="9477764"/>
            <a:ext cx="505987" cy="36835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4" name="Rectangle"/>
          <p:cNvSpPr/>
          <p:nvPr/>
        </p:nvSpPr>
        <p:spPr>
          <a:xfrm rot="5400000">
            <a:off x="6846509" y="10497560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35" name="hat_mathbf_y.pdf" descr="hat_mathbf_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57880" y="1662283"/>
            <a:ext cx="390933" cy="632939"/>
          </a:xfrm>
          <a:prstGeom prst="rect">
            <a:avLst/>
          </a:prstGeom>
          <a:ln w="12700">
            <a:miter lim="400000"/>
          </a:ln>
        </p:spPr>
      </p:pic>
      <p:sp>
        <p:nvSpPr>
          <p:cNvPr id="2036" name="Line"/>
          <p:cNvSpPr/>
          <p:nvPr/>
        </p:nvSpPr>
        <p:spPr>
          <a:xfrm>
            <a:off x="6913066" y="1238608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7" name="0"/>
          <p:cNvSpPr txBox="1"/>
          <p:nvPr/>
        </p:nvSpPr>
        <p:spPr>
          <a:xfrm>
            <a:off x="6692243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038" name="1"/>
          <p:cNvSpPr txBox="1"/>
          <p:nvPr/>
        </p:nvSpPr>
        <p:spPr>
          <a:xfrm>
            <a:off x="11141080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039" name="Ground truth label"/>
          <p:cNvSpPr txBox="1"/>
          <p:nvPr/>
        </p:nvSpPr>
        <p:spPr>
          <a:xfrm>
            <a:off x="11665339" y="1466546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pic>
        <p:nvPicPr>
          <p:cNvPr id="204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359706" y="6122094"/>
            <a:ext cx="1548537" cy="157586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0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83467" y="1831709"/>
            <a:ext cx="405573" cy="463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2" name="Group"/>
          <p:cNvGrpSpPr/>
          <p:nvPr/>
        </p:nvGrpSpPr>
        <p:grpSpPr>
          <a:xfrm rot="5400000">
            <a:off x="9300365" y="4563010"/>
            <a:ext cx="9576278" cy="7182762"/>
            <a:chOff x="0" y="0"/>
            <a:chExt cx="9576276" cy="7182760"/>
          </a:xfrm>
        </p:grpSpPr>
        <p:sp>
          <p:nvSpPr>
            <p:cNvPr id="2042" name="dolphin"/>
            <p:cNvSpPr txBox="1"/>
            <p:nvPr/>
          </p:nvSpPr>
          <p:spPr>
            <a:xfrm rot="16200000">
              <a:off x="-786414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dolphin</a:t>
              </a:r>
            </a:p>
          </p:txBody>
        </p:sp>
        <p:sp>
          <p:nvSpPr>
            <p:cNvPr id="2043" name="cat"/>
            <p:cNvSpPr txBox="1"/>
            <p:nvPr/>
          </p:nvSpPr>
          <p:spPr>
            <a:xfrm rot="16200000">
              <a:off x="177801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cat</a:t>
              </a:r>
            </a:p>
          </p:txBody>
        </p:sp>
        <p:sp>
          <p:nvSpPr>
            <p:cNvPr id="2044" name="grizzly bear"/>
            <p:cNvSpPr txBox="1"/>
            <p:nvPr/>
          </p:nvSpPr>
          <p:spPr>
            <a:xfrm rot="16200000">
              <a:off x="1007005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grizzly bear</a:t>
              </a:r>
            </a:p>
          </p:txBody>
        </p:sp>
        <p:sp>
          <p:nvSpPr>
            <p:cNvPr id="2045" name="angel fish"/>
            <p:cNvSpPr txBox="1"/>
            <p:nvPr/>
          </p:nvSpPr>
          <p:spPr>
            <a:xfrm rot="16200000">
              <a:off x="19775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angel fish</a:t>
              </a:r>
            </a:p>
          </p:txBody>
        </p:sp>
        <p:sp>
          <p:nvSpPr>
            <p:cNvPr id="2046" name="chameleon"/>
            <p:cNvSpPr txBox="1"/>
            <p:nvPr/>
          </p:nvSpPr>
          <p:spPr>
            <a:xfrm rot="16200000">
              <a:off x="2935723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chameleon</a:t>
              </a:r>
            </a:p>
          </p:txBody>
        </p:sp>
        <p:sp>
          <p:nvSpPr>
            <p:cNvPr id="2047" name="iguana"/>
            <p:cNvSpPr txBox="1"/>
            <p:nvPr/>
          </p:nvSpPr>
          <p:spPr>
            <a:xfrm rot="16200000">
              <a:off x="4839670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iguana</a:t>
              </a:r>
            </a:p>
          </p:txBody>
        </p:sp>
        <p:sp>
          <p:nvSpPr>
            <p:cNvPr id="2048" name="elephant"/>
            <p:cNvSpPr txBox="1"/>
            <p:nvPr/>
          </p:nvSpPr>
          <p:spPr>
            <a:xfrm rot="16200000">
              <a:off x="57978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elephant</a:t>
              </a:r>
            </a:p>
          </p:txBody>
        </p:sp>
        <p:sp>
          <p:nvSpPr>
            <p:cNvPr id="2049" name="clown fish"/>
            <p:cNvSpPr txBox="1"/>
            <p:nvPr/>
          </p:nvSpPr>
          <p:spPr>
            <a:xfrm rot="16200000">
              <a:off x="3887697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clown fish</a:t>
              </a:r>
            </a:p>
          </p:txBody>
        </p:sp>
        <p:sp>
          <p:nvSpPr>
            <p:cNvPr id="2050" name="Rectangle"/>
            <p:cNvSpPr/>
            <p:nvPr/>
          </p:nvSpPr>
          <p:spPr>
            <a:xfrm>
              <a:off x="5105350" y="0"/>
              <a:ext cx="505987" cy="40693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51" name="…"/>
            <p:cNvSpPr/>
            <p:nvPr/>
          </p:nvSpPr>
          <p:spPr>
            <a:xfrm>
              <a:off x="8306276" y="47596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pic>
        <p:nvPicPr>
          <p:cNvPr id="2053" name="mathbf_x.pdf" descr="mathbf_x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6771" y="5592686"/>
            <a:ext cx="454478" cy="351188"/>
          </a:xfrm>
          <a:prstGeom prst="rect">
            <a:avLst/>
          </a:prstGeom>
          <a:ln w="12700">
            <a:miter lim="400000"/>
          </a:ln>
        </p:spPr>
      </p:pic>
      <p:sp>
        <p:nvSpPr>
          <p:cNvPr id="2054" name="Line"/>
          <p:cNvSpPr/>
          <p:nvPr/>
        </p:nvSpPr>
        <p:spPr>
          <a:xfrm flipH="1" flipV="1">
            <a:off x="13513507" y="3751690"/>
            <a:ext cx="12375" cy="86350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5" name="Line"/>
          <p:cNvSpPr/>
          <p:nvPr/>
        </p:nvSpPr>
        <p:spPr>
          <a:xfrm>
            <a:off x="13509392" y="1239243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6" name="0"/>
          <p:cNvSpPr txBox="1"/>
          <p:nvPr/>
        </p:nvSpPr>
        <p:spPr>
          <a:xfrm>
            <a:off x="13288570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057" name="1"/>
          <p:cNvSpPr txBox="1"/>
          <p:nvPr/>
        </p:nvSpPr>
        <p:spPr>
          <a:xfrm>
            <a:off x="17737407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058" name="…"/>
          <p:cNvSpPr txBox="1"/>
          <p:nvPr/>
        </p:nvSpPr>
        <p:spPr>
          <a:xfrm rot="5400000">
            <a:off x="5987831" y="11206898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059" name="Line"/>
          <p:cNvSpPr/>
          <p:nvPr/>
        </p:nvSpPr>
        <p:spPr>
          <a:xfrm flipV="1">
            <a:off x="6918316" y="3769420"/>
            <a:ext cx="1" cy="86255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062" name="Group"/>
          <p:cNvGrpSpPr/>
          <p:nvPr/>
        </p:nvGrpSpPr>
        <p:grpSpPr>
          <a:xfrm>
            <a:off x="2243620" y="5776805"/>
            <a:ext cx="1574008" cy="2266570"/>
            <a:chOff x="0" y="0"/>
            <a:chExt cx="1574006" cy="2266568"/>
          </a:xfrm>
        </p:grpSpPr>
        <p:pic>
          <p:nvPicPr>
            <p:cNvPr id="206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574007" cy="2266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1" name="f.pdf" descr="f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09105" y="814940"/>
              <a:ext cx="355796" cy="63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63" name="f_theta_X_righta.pdf" descr="f_theta_X_righta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78179" y="2559446"/>
            <a:ext cx="3880275" cy="791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Prediction"/>
          <p:cNvSpPr txBox="1"/>
          <p:nvPr/>
        </p:nvSpPr>
        <p:spPr>
          <a:xfrm>
            <a:off x="5277701" y="1466546"/>
            <a:ext cx="30022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Prediction</a:t>
            </a:r>
          </a:p>
        </p:txBody>
      </p:sp>
      <p:sp>
        <p:nvSpPr>
          <p:cNvPr id="2066" name="dolphin"/>
          <p:cNvSpPr txBox="1"/>
          <p:nvPr/>
        </p:nvSpPr>
        <p:spPr>
          <a:xfrm>
            <a:off x="4084010" y="3366253"/>
            <a:ext cx="2751547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2067" name="cat"/>
          <p:cNvSpPr txBox="1"/>
          <p:nvPr/>
        </p:nvSpPr>
        <p:spPr>
          <a:xfrm>
            <a:off x="4084010" y="4330468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2068" name="grizzly bear"/>
          <p:cNvSpPr txBox="1"/>
          <p:nvPr/>
        </p:nvSpPr>
        <p:spPr>
          <a:xfrm>
            <a:off x="3887687" y="5257834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2069" name="angel fish"/>
          <p:cNvSpPr txBox="1"/>
          <p:nvPr/>
        </p:nvSpPr>
        <p:spPr>
          <a:xfrm>
            <a:off x="3887687" y="622837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2070" name="chameleon"/>
          <p:cNvSpPr txBox="1"/>
          <p:nvPr/>
        </p:nvSpPr>
        <p:spPr>
          <a:xfrm>
            <a:off x="3887687" y="7186551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2071" name="iguana"/>
          <p:cNvSpPr txBox="1"/>
          <p:nvPr/>
        </p:nvSpPr>
        <p:spPr>
          <a:xfrm>
            <a:off x="3887687" y="909049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072" name="elephant"/>
          <p:cNvSpPr txBox="1"/>
          <p:nvPr/>
        </p:nvSpPr>
        <p:spPr>
          <a:xfrm>
            <a:off x="3887687" y="10048674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073" name="clown fish"/>
          <p:cNvSpPr txBox="1"/>
          <p:nvPr/>
        </p:nvSpPr>
        <p:spPr>
          <a:xfrm>
            <a:off x="3887687" y="813852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2074" name="Rectangle"/>
          <p:cNvSpPr/>
          <p:nvPr/>
        </p:nvSpPr>
        <p:spPr>
          <a:xfrm rot="5400000">
            <a:off x="6949543" y="3836415"/>
            <a:ext cx="505986" cy="40291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5" name="Rectangle"/>
          <p:cNvSpPr/>
          <p:nvPr/>
        </p:nvSpPr>
        <p:spPr>
          <a:xfrm rot="5400000">
            <a:off x="6849242" y="4874060"/>
            <a:ext cx="505987" cy="2023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6" name="Rectangle"/>
          <p:cNvSpPr/>
          <p:nvPr/>
        </p:nvSpPr>
        <p:spPr>
          <a:xfrm rot="5400000">
            <a:off x="6846509" y="5814138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7" name="Rectangle"/>
          <p:cNvSpPr/>
          <p:nvPr/>
        </p:nvSpPr>
        <p:spPr>
          <a:xfrm rot="5400000">
            <a:off x="7064553" y="6533439"/>
            <a:ext cx="505986" cy="632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8" name="Rectangle"/>
          <p:cNvSpPr/>
          <p:nvPr/>
        </p:nvSpPr>
        <p:spPr>
          <a:xfrm rot="5400000">
            <a:off x="6969974" y="7565362"/>
            <a:ext cx="505987" cy="4437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9" name="Rectangle"/>
          <p:cNvSpPr/>
          <p:nvPr/>
        </p:nvSpPr>
        <p:spPr>
          <a:xfrm rot="5400000">
            <a:off x="7654829" y="7817851"/>
            <a:ext cx="505987" cy="18134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0" name="Rectangle"/>
          <p:cNvSpPr/>
          <p:nvPr/>
        </p:nvSpPr>
        <p:spPr>
          <a:xfrm rot="5400000">
            <a:off x="6932262" y="9477764"/>
            <a:ext cx="505987" cy="36835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1" name="Rectangle"/>
          <p:cNvSpPr/>
          <p:nvPr/>
        </p:nvSpPr>
        <p:spPr>
          <a:xfrm rot="5400000">
            <a:off x="6846509" y="10497560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82" name="hat_mathbf_y.pdf" descr="hat_mathbf_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57880" y="1662283"/>
            <a:ext cx="390933" cy="632939"/>
          </a:xfrm>
          <a:prstGeom prst="rect">
            <a:avLst/>
          </a:prstGeom>
          <a:ln w="12700">
            <a:miter lim="400000"/>
          </a:ln>
        </p:spPr>
      </p:pic>
      <p:sp>
        <p:nvSpPr>
          <p:cNvPr id="2083" name="Line"/>
          <p:cNvSpPr/>
          <p:nvPr/>
        </p:nvSpPr>
        <p:spPr>
          <a:xfrm>
            <a:off x="6913066" y="1238608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4" name="0"/>
          <p:cNvSpPr txBox="1"/>
          <p:nvPr/>
        </p:nvSpPr>
        <p:spPr>
          <a:xfrm>
            <a:off x="6692243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085" name="1"/>
          <p:cNvSpPr txBox="1"/>
          <p:nvPr/>
        </p:nvSpPr>
        <p:spPr>
          <a:xfrm>
            <a:off x="11141080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086" name="Ground truth label"/>
          <p:cNvSpPr txBox="1"/>
          <p:nvPr/>
        </p:nvSpPr>
        <p:spPr>
          <a:xfrm>
            <a:off x="11665339" y="1466546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pic>
        <p:nvPicPr>
          <p:cNvPr id="208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359706" y="6122094"/>
            <a:ext cx="1548537" cy="157586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0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83467" y="1831709"/>
            <a:ext cx="405573" cy="463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9" name="Group"/>
          <p:cNvGrpSpPr/>
          <p:nvPr/>
        </p:nvGrpSpPr>
        <p:grpSpPr>
          <a:xfrm rot="5400000">
            <a:off x="9300365" y="4563010"/>
            <a:ext cx="9576278" cy="7182762"/>
            <a:chOff x="0" y="0"/>
            <a:chExt cx="9576276" cy="7182760"/>
          </a:xfrm>
        </p:grpSpPr>
        <p:sp>
          <p:nvSpPr>
            <p:cNvPr id="2089" name="dolphin"/>
            <p:cNvSpPr txBox="1"/>
            <p:nvPr/>
          </p:nvSpPr>
          <p:spPr>
            <a:xfrm rot="16200000">
              <a:off x="-786414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dolphin</a:t>
              </a:r>
            </a:p>
          </p:txBody>
        </p:sp>
        <p:sp>
          <p:nvSpPr>
            <p:cNvPr id="2090" name="cat"/>
            <p:cNvSpPr txBox="1"/>
            <p:nvPr/>
          </p:nvSpPr>
          <p:spPr>
            <a:xfrm rot="16200000">
              <a:off x="177801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cat</a:t>
              </a:r>
            </a:p>
          </p:txBody>
        </p:sp>
        <p:sp>
          <p:nvSpPr>
            <p:cNvPr id="2091" name="grizzly bear"/>
            <p:cNvSpPr txBox="1"/>
            <p:nvPr/>
          </p:nvSpPr>
          <p:spPr>
            <a:xfrm rot="16200000">
              <a:off x="1007005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grizzly bear</a:t>
              </a:r>
            </a:p>
          </p:txBody>
        </p:sp>
        <p:sp>
          <p:nvSpPr>
            <p:cNvPr id="2092" name="angel fish"/>
            <p:cNvSpPr txBox="1"/>
            <p:nvPr/>
          </p:nvSpPr>
          <p:spPr>
            <a:xfrm rot="16200000">
              <a:off x="19775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angel fish</a:t>
              </a:r>
            </a:p>
          </p:txBody>
        </p:sp>
        <p:sp>
          <p:nvSpPr>
            <p:cNvPr id="2093" name="chameleon"/>
            <p:cNvSpPr txBox="1"/>
            <p:nvPr/>
          </p:nvSpPr>
          <p:spPr>
            <a:xfrm rot="16200000">
              <a:off x="2935723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chameleon</a:t>
              </a:r>
            </a:p>
          </p:txBody>
        </p:sp>
        <p:sp>
          <p:nvSpPr>
            <p:cNvPr id="2094" name="iguana"/>
            <p:cNvSpPr txBox="1"/>
            <p:nvPr/>
          </p:nvSpPr>
          <p:spPr>
            <a:xfrm rot="16200000">
              <a:off x="4839670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iguana</a:t>
              </a:r>
            </a:p>
          </p:txBody>
        </p:sp>
        <p:sp>
          <p:nvSpPr>
            <p:cNvPr id="2095" name="elephant"/>
            <p:cNvSpPr txBox="1"/>
            <p:nvPr/>
          </p:nvSpPr>
          <p:spPr>
            <a:xfrm rot="16200000">
              <a:off x="57978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elephant</a:t>
              </a:r>
            </a:p>
          </p:txBody>
        </p:sp>
        <p:sp>
          <p:nvSpPr>
            <p:cNvPr id="2096" name="clown fish"/>
            <p:cNvSpPr txBox="1"/>
            <p:nvPr/>
          </p:nvSpPr>
          <p:spPr>
            <a:xfrm rot="16200000">
              <a:off x="3887697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clown fish</a:t>
              </a:r>
            </a:p>
          </p:txBody>
        </p:sp>
        <p:sp>
          <p:nvSpPr>
            <p:cNvPr id="2097" name="Rectangle"/>
            <p:cNvSpPr/>
            <p:nvPr/>
          </p:nvSpPr>
          <p:spPr>
            <a:xfrm>
              <a:off x="5105350" y="0"/>
              <a:ext cx="505987" cy="40693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98" name="…"/>
            <p:cNvSpPr/>
            <p:nvPr/>
          </p:nvSpPr>
          <p:spPr>
            <a:xfrm>
              <a:off x="8306276" y="47596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pic>
        <p:nvPicPr>
          <p:cNvPr id="2100" name="mathbf_x.pdf" descr="mathbf_x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6771" y="5592686"/>
            <a:ext cx="454478" cy="351188"/>
          </a:xfrm>
          <a:prstGeom prst="rect">
            <a:avLst/>
          </a:prstGeom>
          <a:ln w="12700">
            <a:miter lim="400000"/>
          </a:ln>
        </p:spPr>
      </p:pic>
      <p:sp>
        <p:nvSpPr>
          <p:cNvPr id="2101" name="Line"/>
          <p:cNvSpPr/>
          <p:nvPr/>
        </p:nvSpPr>
        <p:spPr>
          <a:xfrm flipH="1" flipV="1">
            <a:off x="13513507" y="3751690"/>
            <a:ext cx="12375" cy="86350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2" name="Line"/>
          <p:cNvSpPr/>
          <p:nvPr/>
        </p:nvSpPr>
        <p:spPr>
          <a:xfrm>
            <a:off x="13509392" y="1239243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3" name="0"/>
          <p:cNvSpPr txBox="1"/>
          <p:nvPr/>
        </p:nvSpPr>
        <p:spPr>
          <a:xfrm>
            <a:off x="13288570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104" name="1"/>
          <p:cNvSpPr txBox="1"/>
          <p:nvPr/>
        </p:nvSpPr>
        <p:spPr>
          <a:xfrm>
            <a:off x="17737407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05" name="…"/>
          <p:cNvSpPr txBox="1"/>
          <p:nvPr/>
        </p:nvSpPr>
        <p:spPr>
          <a:xfrm rot="5400000">
            <a:off x="5987831" y="11206898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106" name="Line"/>
          <p:cNvSpPr/>
          <p:nvPr/>
        </p:nvSpPr>
        <p:spPr>
          <a:xfrm flipV="1">
            <a:off x="6918316" y="3769420"/>
            <a:ext cx="1" cy="86255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109" name="Group"/>
          <p:cNvGrpSpPr/>
          <p:nvPr/>
        </p:nvGrpSpPr>
        <p:grpSpPr>
          <a:xfrm>
            <a:off x="2243620" y="5776805"/>
            <a:ext cx="1574008" cy="2266570"/>
            <a:chOff x="0" y="0"/>
            <a:chExt cx="1574006" cy="2266568"/>
          </a:xfrm>
        </p:grpSpPr>
        <p:pic>
          <p:nvPicPr>
            <p:cNvPr id="210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574007" cy="2266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8" name="f.pdf" descr="f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09105" y="814940"/>
              <a:ext cx="355796" cy="63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10" name="f_theta_X_righta.pdf" descr="f_theta_X_righta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78179" y="2559446"/>
            <a:ext cx="3880275" cy="791499"/>
          </a:xfrm>
          <a:prstGeom prst="rect">
            <a:avLst/>
          </a:prstGeom>
          <a:ln w="12700">
            <a:miter lim="400000"/>
          </a:ln>
        </p:spPr>
      </p:pic>
      <p:sp>
        <p:nvSpPr>
          <p:cNvPr id="2111" name="Loss"/>
          <p:cNvSpPr txBox="1"/>
          <p:nvPr/>
        </p:nvSpPr>
        <p:spPr>
          <a:xfrm>
            <a:off x="17940909" y="1466546"/>
            <a:ext cx="700896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112" name="Rectangle"/>
          <p:cNvSpPr/>
          <p:nvPr/>
        </p:nvSpPr>
        <p:spPr>
          <a:xfrm rot="5400000">
            <a:off x="19915892" y="7821139"/>
            <a:ext cx="505987" cy="18134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3" name="Line"/>
          <p:cNvSpPr/>
          <p:nvPr/>
        </p:nvSpPr>
        <p:spPr>
          <a:xfrm flipH="1" flipV="1">
            <a:off x="19182464" y="3751688"/>
            <a:ext cx="5565" cy="86595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4" name="Line"/>
          <p:cNvSpPr/>
          <p:nvPr/>
        </p:nvSpPr>
        <p:spPr>
          <a:xfrm>
            <a:off x="19186706" y="12392433"/>
            <a:ext cx="4517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5" name="0"/>
          <p:cNvSpPr txBox="1"/>
          <p:nvPr/>
        </p:nvSpPr>
        <p:spPr>
          <a:xfrm>
            <a:off x="19090249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116" name="1"/>
          <p:cNvSpPr txBox="1"/>
          <p:nvPr/>
        </p:nvSpPr>
        <p:spPr>
          <a:xfrm>
            <a:off x="23539086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117" name="odot.pdf" descr="odot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844522" y="7438765"/>
            <a:ext cx="647320" cy="674291"/>
          </a:xfrm>
          <a:prstGeom prst="rect">
            <a:avLst/>
          </a:prstGeom>
          <a:ln w="12700">
            <a:miter lim="400000"/>
          </a:ln>
        </p:spPr>
      </p:pic>
      <p:sp>
        <p:nvSpPr>
          <p:cNvPr id="2118" name="Rectangle"/>
          <p:cNvSpPr/>
          <p:nvPr/>
        </p:nvSpPr>
        <p:spPr>
          <a:xfrm>
            <a:off x="20979080" y="8474604"/>
            <a:ext cx="2751547" cy="506562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19" name="H(_mathbf_y_,_ha.pdf" descr="H(_mathbf_y_,_ha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994293" y="2434495"/>
            <a:ext cx="5044735" cy="1385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248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246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247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51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249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250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pic>
        <p:nvPicPr>
          <p:cNvPr id="25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95123" b="0"/>
          <a:stretch>
            <a:fillRect/>
          </a:stretch>
        </p:blipFill>
        <p:spPr>
          <a:xfrm>
            <a:off x="4689297" y="4932756"/>
            <a:ext cx="699733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Prediction"/>
          <p:cNvSpPr txBox="1"/>
          <p:nvPr/>
        </p:nvSpPr>
        <p:spPr>
          <a:xfrm>
            <a:off x="5277701" y="1466546"/>
            <a:ext cx="30022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Prediction</a:t>
            </a:r>
          </a:p>
        </p:txBody>
      </p:sp>
      <p:sp>
        <p:nvSpPr>
          <p:cNvPr id="2122" name="Ground truth label"/>
          <p:cNvSpPr txBox="1"/>
          <p:nvPr/>
        </p:nvSpPr>
        <p:spPr>
          <a:xfrm>
            <a:off x="11665339" y="1466546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sp>
        <p:nvSpPr>
          <p:cNvPr id="2123" name="dolphin"/>
          <p:cNvSpPr txBox="1"/>
          <p:nvPr/>
        </p:nvSpPr>
        <p:spPr>
          <a:xfrm>
            <a:off x="4084010" y="3366253"/>
            <a:ext cx="2751547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2124" name="cat"/>
          <p:cNvSpPr txBox="1"/>
          <p:nvPr/>
        </p:nvSpPr>
        <p:spPr>
          <a:xfrm>
            <a:off x="4084010" y="4330468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2125" name="grizzly bear"/>
          <p:cNvSpPr txBox="1"/>
          <p:nvPr/>
        </p:nvSpPr>
        <p:spPr>
          <a:xfrm>
            <a:off x="3887687" y="5257834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2126" name="angel fish"/>
          <p:cNvSpPr txBox="1"/>
          <p:nvPr/>
        </p:nvSpPr>
        <p:spPr>
          <a:xfrm>
            <a:off x="3887687" y="622837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2127" name="chameleon"/>
          <p:cNvSpPr txBox="1"/>
          <p:nvPr/>
        </p:nvSpPr>
        <p:spPr>
          <a:xfrm>
            <a:off x="3887687" y="7186551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2128" name="iguana"/>
          <p:cNvSpPr txBox="1"/>
          <p:nvPr/>
        </p:nvSpPr>
        <p:spPr>
          <a:xfrm>
            <a:off x="3887687" y="909049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129" name="elephant"/>
          <p:cNvSpPr txBox="1"/>
          <p:nvPr/>
        </p:nvSpPr>
        <p:spPr>
          <a:xfrm>
            <a:off x="3887687" y="10048674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130" name="clown fish"/>
          <p:cNvSpPr txBox="1"/>
          <p:nvPr/>
        </p:nvSpPr>
        <p:spPr>
          <a:xfrm>
            <a:off x="3887687" y="813852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2131" name="Rectangle"/>
          <p:cNvSpPr/>
          <p:nvPr/>
        </p:nvSpPr>
        <p:spPr>
          <a:xfrm rot="5400000">
            <a:off x="6949543" y="3836415"/>
            <a:ext cx="505986" cy="40291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2" name="Rectangle"/>
          <p:cNvSpPr/>
          <p:nvPr/>
        </p:nvSpPr>
        <p:spPr>
          <a:xfrm rot="5400000">
            <a:off x="6849242" y="4874060"/>
            <a:ext cx="505987" cy="2023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3" name="Rectangle"/>
          <p:cNvSpPr/>
          <p:nvPr/>
        </p:nvSpPr>
        <p:spPr>
          <a:xfrm rot="5400000">
            <a:off x="6846509" y="5814138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4" name="Rectangle"/>
          <p:cNvSpPr/>
          <p:nvPr/>
        </p:nvSpPr>
        <p:spPr>
          <a:xfrm rot="5400000">
            <a:off x="7064553" y="6533439"/>
            <a:ext cx="505986" cy="632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5" name="Rectangle"/>
          <p:cNvSpPr/>
          <p:nvPr/>
        </p:nvSpPr>
        <p:spPr>
          <a:xfrm rot="5400000">
            <a:off x="6969974" y="7565362"/>
            <a:ext cx="505987" cy="44378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6" name="Rectangle"/>
          <p:cNvSpPr/>
          <p:nvPr/>
        </p:nvSpPr>
        <p:spPr>
          <a:xfrm rot="5400000">
            <a:off x="7654829" y="7817851"/>
            <a:ext cx="505987" cy="18134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7" name="Rectangle"/>
          <p:cNvSpPr/>
          <p:nvPr/>
        </p:nvSpPr>
        <p:spPr>
          <a:xfrm rot="5400000">
            <a:off x="6932262" y="9477764"/>
            <a:ext cx="505987" cy="36835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8" name="Rectangle"/>
          <p:cNvSpPr/>
          <p:nvPr/>
        </p:nvSpPr>
        <p:spPr>
          <a:xfrm rot="5400000">
            <a:off x="6846509" y="10497560"/>
            <a:ext cx="505986" cy="19685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9" name="…"/>
          <p:cNvSpPr txBox="1"/>
          <p:nvPr/>
        </p:nvSpPr>
        <p:spPr>
          <a:xfrm rot="5400000">
            <a:off x="5987831" y="11206898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140" name="hat_mathbf_y_equ.pdf" descr="hat_mathbf_y_equ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1092" y="2733788"/>
            <a:ext cx="7402287" cy="37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359706" y="6122094"/>
            <a:ext cx="1548537" cy="157586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1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83467" y="1831709"/>
            <a:ext cx="405573" cy="463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3" name="Group"/>
          <p:cNvGrpSpPr/>
          <p:nvPr/>
        </p:nvGrpSpPr>
        <p:grpSpPr>
          <a:xfrm rot="5400000">
            <a:off x="9300365" y="4563010"/>
            <a:ext cx="9576278" cy="7182762"/>
            <a:chOff x="0" y="0"/>
            <a:chExt cx="9576276" cy="7182760"/>
          </a:xfrm>
        </p:grpSpPr>
        <p:sp>
          <p:nvSpPr>
            <p:cNvPr id="2143" name="dolphin"/>
            <p:cNvSpPr txBox="1"/>
            <p:nvPr/>
          </p:nvSpPr>
          <p:spPr>
            <a:xfrm rot="16200000">
              <a:off x="-786414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dolphin</a:t>
              </a:r>
            </a:p>
          </p:txBody>
        </p:sp>
        <p:sp>
          <p:nvSpPr>
            <p:cNvPr id="2144" name="cat"/>
            <p:cNvSpPr txBox="1"/>
            <p:nvPr/>
          </p:nvSpPr>
          <p:spPr>
            <a:xfrm rot="16200000">
              <a:off x="177801" y="5021305"/>
              <a:ext cx="2751547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cat</a:t>
              </a:r>
            </a:p>
          </p:txBody>
        </p:sp>
        <p:sp>
          <p:nvSpPr>
            <p:cNvPr id="2145" name="grizzly bear"/>
            <p:cNvSpPr txBox="1"/>
            <p:nvPr/>
          </p:nvSpPr>
          <p:spPr>
            <a:xfrm rot="16200000">
              <a:off x="1007005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grizzly bear</a:t>
              </a:r>
            </a:p>
          </p:txBody>
        </p:sp>
        <p:sp>
          <p:nvSpPr>
            <p:cNvPr id="2146" name="angel fish"/>
            <p:cNvSpPr txBox="1"/>
            <p:nvPr/>
          </p:nvSpPr>
          <p:spPr>
            <a:xfrm rot="16200000">
              <a:off x="19775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angel fish</a:t>
              </a:r>
            </a:p>
          </p:txBody>
        </p:sp>
        <p:sp>
          <p:nvSpPr>
            <p:cNvPr id="2147" name="chameleon"/>
            <p:cNvSpPr txBox="1"/>
            <p:nvPr/>
          </p:nvSpPr>
          <p:spPr>
            <a:xfrm rot="16200000">
              <a:off x="2935723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chameleon</a:t>
              </a:r>
            </a:p>
          </p:txBody>
        </p:sp>
        <p:sp>
          <p:nvSpPr>
            <p:cNvPr id="2148" name="iguana"/>
            <p:cNvSpPr txBox="1"/>
            <p:nvPr/>
          </p:nvSpPr>
          <p:spPr>
            <a:xfrm rot="16200000">
              <a:off x="4839670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iguana</a:t>
              </a:r>
            </a:p>
          </p:txBody>
        </p:sp>
        <p:sp>
          <p:nvSpPr>
            <p:cNvPr id="2149" name="elephant"/>
            <p:cNvSpPr txBox="1"/>
            <p:nvPr/>
          </p:nvSpPr>
          <p:spPr>
            <a:xfrm rot="16200000">
              <a:off x="5797846" y="5119467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elephant</a:t>
              </a:r>
            </a:p>
          </p:txBody>
        </p:sp>
        <p:sp>
          <p:nvSpPr>
            <p:cNvPr id="2150" name="clown fish"/>
            <p:cNvSpPr txBox="1"/>
            <p:nvPr/>
          </p:nvSpPr>
          <p:spPr>
            <a:xfrm rot="16200000">
              <a:off x="3887697" y="5119467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clown fish</a:t>
              </a:r>
            </a:p>
          </p:txBody>
        </p:sp>
        <p:sp>
          <p:nvSpPr>
            <p:cNvPr id="2151" name="Rectangle"/>
            <p:cNvSpPr/>
            <p:nvPr/>
          </p:nvSpPr>
          <p:spPr>
            <a:xfrm>
              <a:off x="5105350" y="0"/>
              <a:ext cx="505987" cy="40693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2" name="…"/>
            <p:cNvSpPr/>
            <p:nvPr/>
          </p:nvSpPr>
          <p:spPr>
            <a:xfrm>
              <a:off x="8306276" y="47596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pic>
        <p:nvPicPr>
          <p:cNvPr id="2154" name="hat_mathbf_y.pdf" descr="hat_mathbf_y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57880" y="1662283"/>
            <a:ext cx="390933" cy="632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5" name="mathbf_x.pdf" descr="mathbf_x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6771" y="5592686"/>
            <a:ext cx="454478" cy="351188"/>
          </a:xfrm>
          <a:prstGeom prst="rect">
            <a:avLst/>
          </a:prstGeom>
          <a:ln w="12700">
            <a:miter lim="400000"/>
          </a:ln>
        </p:spPr>
      </p:pic>
      <p:sp>
        <p:nvSpPr>
          <p:cNvPr id="2156" name="Likelihood"/>
          <p:cNvSpPr txBox="1"/>
          <p:nvPr/>
        </p:nvSpPr>
        <p:spPr>
          <a:xfrm>
            <a:off x="17940909" y="1466546"/>
            <a:ext cx="700896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Likelihood</a:t>
            </a:r>
          </a:p>
        </p:txBody>
      </p:sp>
      <p:sp>
        <p:nvSpPr>
          <p:cNvPr id="2157" name="Rectangle"/>
          <p:cNvSpPr/>
          <p:nvPr/>
        </p:nvSpPr>
        <p:spPr>
          <a:xfrm rot="5400000">
            <a:off x="19915892" y="7821139"/>
            <a:ext cx="505987" cy="18134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8" name="Line"/>
          <p:cNvSpPr/>
          <p:nvPr/>
        </p:nvSpPr>
        <p:spPr>
          <a:xfrm flipV="1">
            <a:off x="6918316" y="3769420"/>
            <a:ext cx="1" cy="86255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9" name="Line"/>
          <p:cNvSpPr/>
          <p:nvPr/>
        </p:nvSpPr>
        <p:spPr>
          <a:xfrm flipH="1" flipV="1">
            <a:off x="13513507" y="3751690"/>
            <a:ext cx="12375" cy="86350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0" name="Line"/>
          <p:cNvSpPr/>
          <p:nvPr/>
        </p:nvSpPr>
        <p:spPr>
          <a:xfrm flipH="1" flipV="1">
            <a:off x="19182464" y="3751688"/>
            <a:ext cx="5565" cy="86595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1" name="Line"/>
          <p:cNvSpPr/>
          <p:nvPr/>
        </p:nvSpPr>
        <p:spPr>
          <a:xfrm>
            <a:off x="6913066" y="1238608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2" name="0"/>
          <p:cNvSpPr txBox="1"/>
          <p:nvPr/>
        </p:nvSpPr>
        <p:spPr>
          <a:xfrm>
            <a:off x="6692243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163" name="1"/>
          <p:cNvSpPr txBox="1"/>
          <p:nvPr/>
        </p:nvSpPr>
        <p:spPr>
          <a:xfrm>
            <a:off x="11141080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64" name="Line"/>
          <p:cNvSpPr/>
          <p:nvPr/>
        </p:nvSpPr>
        <p:spPr>
          <a:xfrm>
            <a:off x="13509392" y="1239243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5" name="0"/>
          <p:cNvSpPr txBox="1"/>
          <p:nvPr/>
        </p:nvSpPr>
        <p:spPr>
          <a:xfrm>
            <a:off x="13288570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166" name="1"/>
          <p:cNvSpPr txBox="1"/>
          <p:nvPr/>
        </p:nvSpPr>
        <p:spPr>
          <a:xfrm>
            <a:off x="17737407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67" name="Line"/>
          <p:cNvSpPr/>
          <p:nvPr/>
        </p:nvSpPr>
        <p:spPr>
          <a:xfrm>
            <a:off x="19186706" y="12392433"/>
            <a:ext cx="4517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8" name="0"/>
          <p:cNvSpPr txBox="1"/>
          <p:nvPr/>
        </p:nvSpPr>
        <p:spPr>
          <a:xfrm>
            <a:off x="19090249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169" name="1"/>
          <p:cNvSpPr txBox="1"/>
          <p:nvPr/>
        </p:nvSpPr>
        <p:spPr>
          <a:xfrm>
            <a:off x="23539086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170" name="odot.pdf" descr="odot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44522" y="7438765"/>
            <a:ext cx="647320" cy="67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1" name="P_theta_(Y_=_mat.pdf" descr="P_theta_(Y_=_mat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314861" y="2470960"/>
            <a:ext cx="4008239" cy="541259"/>
          </a:xfrm>
          <a:prstGeom prst="rect">
            <a:avLst/>
          </a:prstGeom>
          <a:ln w="12700">
            <a:miter lim="400000"/>
          </a:ln>
        </p:spPr>
      </p:pic>
      <p:sp>
        <p:nvSpPr>
          <p:cNvPr id="2172" name="Likelihood of observed true data under predictive model"/>
          <p:cNvSpPr txBox="1"/>
          <p:nvPr/>
        </p:nvSpPr>
        <p:spPr>
          <a:xfrm>
            <a:off x="6411745" y="330989"/>
            <a:ext cx="13939390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Likelihood of observed true data under predictive model </a:t>
            </a:r>
          </a:p>
        </p:txBody>
      </p:sp>
      <p:sp>
        <p:nvSpPr>
          <p:cNvPr id="2177" name="Connection Line"/>
          <p:cNvSpPr/>
          <p:nvPr/>
        </p:nvSpPr>
        <p:spPr>
          <a:xfrm>
            <a:off x="20328841" y="725846"/>
            <a:ext cx="1014888" cy="740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5" fill="norm" stroke="1" extrusionOk="0">
                <a:moveTo>
                  <a:pt x="0" y="1"/>
                </a:moveTo>
                <a:cubicBezTo>
                  <a:pt x="10758" y="-45"/>
                  <a:pt x="17958" y="7140"/>
                  <a:pt x="21600" y="21555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/>
          <a:lstStyle/>
          <a:p>
            <a:pPr/>
          </a:p>
        </p:txBody>
      </p:sp>
      <p:grpSp>
        <p:nvGrpSpPr>
          <p:cNvPr id="2176" name="Group"/>
          <p:cNvGrpSpPr/>
          <p:nvPr/>
        </p:nvGrpSpPr>
        <p:grpSpPr>
          <a:xfrm>
            <a:off x="2243620" y="5776805"/>
            <a:ext cx="1574008" cy="2266570"/>
            <a:chOff x="0" y="0"/>
            <a:chExt cx="1574006" cy="2266568"/>
          </a:xfrm>
        </p:grpSpPr>
        <p:pic>
          <p:nvPicPr>
            <p:cNvPr id="2174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574007" cy="2266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5" name="f.pdf" descr="f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09105" y="814940"/>
              <a:ext cx="355796" cy="63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dolphin"/>
          <p:cNvSpPr txBox="1"/>
          <p:nvPr/>
        </p:nvSpPr>
        <p:spPr>
          <a:xfrm>
            <a:off x="4084010" y="3366253"/>
            <a:ext cx="2751547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2180" name="cat"/>
          <p:cNvSpPr txBox="1"/>
          <p:nvPr/>
        </p:nvSpPr>
        <p:spPr>
          <a:xfrm>
            <a:off x="4084010" y="4330468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2181" name="grizzly bear"/>
          <p:cNvSpPr txBox="1"/>
          <p:nvPr/>
        </p:nvSpPr>
        <p:spPr>
          <a:xfrm>
            <a:off x="3887687" y="5257834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2182" name="angel fish"/>
          <p:cNvSpPr txBox="1"/>
          <p:nvPr/>
        </p:nvSpPr>
        <p:spPr>
          <a:xfrm>
            <a:off x="3887687" y="622837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2183" name="chameleon"/>
          <p:cNvSpPr txBox="1"/>
          <p:nvPr/>
        </p:nvSpPr>
        <p:spPr>
          <a:xfrm>
            <a:off x="3887687" y="7186551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2184" name="iguana"/>
          <p:cNvSpPr txBox="1"/>
          <p:nvPr/>
        </p:nvSpPr>
        <p:spPr>
          <a:xfrm>
            <a:off x="3887687" y="909049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185" name="elephant"/>
          <p:cNvSpPr txBox="1"/>
          <p:nvPr/>
        </p:nvSpPr>
        <p:spPr>
          <a:xfrm>
            <a:off x="3887687" y="10048674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186" name="clown fish"/>
          <p:cNvSpPr txBox="1"/>
          <p:nvPr/>
        </p:nvSpPr>
        <p:spPr>
          <a:xfrm>
            <a:off x="3887687" y="813852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2187" name="Rectangle"/>
          <p:cNvSpPr/>
          <p:nvPr/>
        </p:nvSpPr>
        <p:spPr>
          <a:xfrm rot="5400000">
            <a:off x="6815876" y="3970082"/>
            <a:ext cx="505987" cy="13558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8" name="Rectangle"/>
          <p:cNvSpPr/>
          <p:nvPr/>
        </p:nvSpPr>
        <p:spPr>
          <a:xfrm rot="5400000">
            <a:off x="7066024" y="4657278"/>
            <a:ext cx="505987" cy="63588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9" name="Rectangle"/>
          <p:cNvSpPr/>
          <p:nvPr/>
        </p:nvSpPr>
        <p:spPr>
          <a:xfrm rot="5400000">
            <a:off x="8249224" y="4411423"/>
            <a:ext cx="505987" cy="30022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0" name="Rectangle"/>
          <p:cNvSpPr/>
          <p:nvPr/>
        </p:nvSpPr>
        <p:spPr>
          <a:xfrm rot="5400000">
            <a:off x="6810457" y="6787536"/>
            <a:ext cx="505986" cy="12474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1" name="Rectangle"/>
          <p:cNvSpPr/>
          <p:nvPr/>
        </p:nvSpPr>
        <p:spPr>
          <a:xfrm rot="5400000">
            <a:off x="6818562" y="7716773"/>
            <a:ext cx="505987" cy="14095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2" name="Rectangle"/>
          <p:cNvSpPr/>
          <p:nvPr/>
        </p:nvSpPr>
        <p:spPr>
          <a:xfrm rot="5400000">
            <a:off x="6816236" y="8656444"/>
            <a:ext cx="505987" cy="13630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3" name="Rectangle"/>
          <p:cNvSpPr/>
          <p:nvPr/>
        </p:nvSpPr>
        <p:spPr>
          <a:xfrm rot="5400000">
            <a:off x="6810457" y="9599569"/>
            <a:ext cx="505986" cy="1247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4" name="Rectangle"/>
          <p:cNvSpPr/>
          <p:nvPr/>
        </p:nvSpPr>
        <p:spPr>
          <a:xfrm rot="5486995">
            <a:off x="6900692" y="10440020"/>
            <a:ext cx="514038" cy="31327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5" name="…"/>
          <p:cNvSpPr txBox="1"/>
          <p:nvPr/>
        </p:nvSpPr>
        <p:spPr>
          <a:xfrm rot="5400000">
            <a:off x="5987831" y="11206898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grpSp>
        <p:nvGrpSpPr>
          <p:cNvPr id="2206" name="Group"/>
          <p:cNvGrpSpPr/>
          <p:nvPr/>
        </p:nvGrpSpPr>
        <p:grpSpPr>
          <a:xfrm rot="5400000">
            <a:off x="9288509" y="4574866"/>
            <a:ext cx="9576278" cy="7159050"/>
            <a:chOff x="0" y="0"/>
            <a:chExt cx="9576276" cy="7159049"/>
          </a:xfrm>
        </p:grpSpPr>
        <p:sp>
          <p:nvSpPr>
            <p:cNvPr id="2196" name="dolphin"/>
            <p:cNvSpPr txBox="1"/>
            <p:nvPr/>
          </p:nvSpPr>
          <p:spPr>
            <a:xfrm rot="16200000">
              <a:off x="-786414" y="4997594"/>
              <a:ext cx="2751547" cy="1178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dolphin</a:t>
              </a:r>
            </a:p>
          </p:txBody>
        </p:sp>
        <p:sp>
          <p:nvSpPr>
            <p:cNvPr id="2197" name="cat"/>
            <p:cNvSpPr txBox="1"/>
            <p:nvPr/>
          </p:nvSpPr>
          <p:spPr>
            <a:xfrm rot="16200000">
              <a:off x="177801" y="4997594"/>
              <a:ext cx="2751547" cy="1178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cat</a:t>
              </a:r>
            </a:p>
          </p:txBody>
        </p:sp>
        <p:sp>
          <p:nvSpPr>
            <p:cNvPr id="2198" name="grizzly bear"/>
            <p:cNvSpPr txBox="1"/>
            <p:nvPr/>
          </p:nvSpPr>
          <p:spPr>
            <a:xfrm rot="16200000">
              <a:off x="1007005" y="5095755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grizzly bear</a:t>
              </a:r>
            </a:p>
          </p:txBody>
        </p:sp>
        <p:sp>
          <p:nvSpPr>
            <p:cNvPr id="2199" name="angel fish"/>
            <p:cNvSpPr txBox="1"/>
            <p:nvPr/>
          </p:nvSpPr>
          <p:spPr>
            <a:xfrm rot="16200000">
              <a:off x="1977546" y="5095755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angel fish</a:t>
              </a:r>
            </a:p>
          </p:txBody>
        </p:sp>
        <p:sp>
          <p:nvSpPr>
            <p:cNvPr id="2200" name="chameleon"/>
            <p:cNvSpPr txBox="1"/>
            <p:nvPr/>
          </p:nvSpPr>
          <p:spPr>
            <a:xfrm rot="16200000">
              <a:off x="2935723" y="5095755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chameleon</a:t>
              </a:r>
            </a:p>
          </p:txBody>
        </p:sp>
        <p:sp>
          <p:nvSpPr>
            <p:cNvPr id="2201" name="iguana"/>
            <p:cNvSpPr txBox="1"/>
            <p:nvPr/>
          </p:nvSpPr>
          <p:spPr>
            <a:xfrm rot="16200000">
              <a:off x="4839670" y="5095755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iguana</a:t>
              </a:r>
            </a:p>
          </p:txBody>
        </p:sp>
        <p:sp>
          <p:nvSpPr>
            <p:cNvPr id="2202" name="elephant"/>
            <p:cNvSpPr txBox="1"/>
            <p:nvPr/>
          </p:nvSpPr>
          <p:spPr>
            <a:xfrm rot="16200000">
              <a:off x="5797846" y="5095755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elephant</a:t>
              </a:r>
            </a:p>
          </p:txBody>
        </p:sp>
        <p:sp>
          <p:nvSpPr>
            <p:cNvPr id="2203" name="clown fish"/>
            <p:cNvSpPr txBox="1"/>
            <p:nvPr/>
          </p:nvSpPr>
          <p:spPr>
            <a:xfrm rot="16200000">
              <a:off x="3887697" y="5095755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clown fish</a:t>
              </a:r>
            </a:p>
          </p:txBody>
        </p:sp>
        <p:sp>
          <p:nvSpPr>
            <p:cNvPr id="2204" name="Rectangle"/>
            <p:cNvSpPr/>
            <p:nvPr/>
          </p:nvSpPr>
          <p:spPr>
            <a:xfrm>
              <a:off x="2227946" y="0"/>
              <a:ext cx="505987" cy="40693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05" name="…"/>
            <p:cNvSpPr/>
            <p:nvPr/>
          </p:nvSpPr>
          <p:spPr>
            <a:xfrm>
              <a:off x="8306276" y="47359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pic>
        <p:nvPicPr>
          <p:cNvPr id="2207" name="mathbf_x.pdf" descr="mathbf_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771" y="5592686"/>
            <a:ext cx="454478" cy="351188"/>
          </a:xfrm>
          <a:prstGeom prst="rect">
            <a:avLst/>
          </a:prstGeom>
          <a:ln w="12700">
            <a:miter lim="400000"/>
          </a:ln>
        </p:spPr>
      </p:pic>
      <p:sp>
        <p:nvSpPr>
          <p:cNvPr id="2208" name="Line"/>
          <p:cNvSpPr/>
          <p:nvPr/>
        </p:nvSpPr>
        <p:spPr>
          <a:xfrm flipV="1">
            <a:off x="6918316" y="3769420"/>
            <a:ext cx="1" cy="86255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9" name="Line"/>
          <p:cNvSpPr/>
          <p:nvPr/>
        </p:nvSpPr>
        <p:spPr>
          <a:xfrm flipH="1" flipV="1">
            <a:off x="13513507" y="3751690"/>
            <a:ext cx="12375" cy="86350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0" name="Line"/>
          <p:cNvSpPr/>
          <p:nvPr/>
        </p:nvSpPr>
        <p:spPr>
          <a:xfrm flipH="1" flipV="1">
            <a:off x="19182464" y="3751688"/>
            <a:ext cx="5565" cy="86595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1" name="Line"/>
          <p:cNvSpPr/>
          <p:nvPr/>
        </p:nvSpPr>
        <p:spPr>
          <a:xfrm>
            <a:off x="6913066" y="1238608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2" name="0"/>
          <p:cNvSpPr txBox="1"/>
          <p:nvPr/>
        </p:nvSpPr>
        <p:spPr>
          <a:xfrm>
            <a:off x="6692243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13" name="1"/>
          <p:cNvSpPr txBox="1"/>
          <p:nvPr/>
        </p:nvSpPr>
        <p:spPr>
          <a:xfrm>
            <a:off x="11141080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14" name="Line"/>
          <p:cNvSpPr/>
          <p:nvPr/>
        </p:nvSpPr>
        <p:spPr>
          <a:xfrm>
            <a:off x="13509392" y="1239243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5" name="0"/>
          <p:cNvSpPr txBox="1"/>
          <p:nvPr/>
        </p:nvSpPr>
        <p:spPr>
          <a:xfrm>
            <a:off x="13288570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16" name="1"/>
          <p:cNvSpPr txBox="1"/>
          <p:nvPr/>
        </p:nvSpPr>
        <p:spPr>
          <a:xfrm>
            <a:off x="17737407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17" name="Line"/>
          <p:cNvSpPr/>
          <p:nvPr/>
        </p:nvSpPr>
        <p:spPr>
          <a:xfrm>
            <a:off x="19186706" y="12392433"/>
            <a:ext cx="4517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8" name="0"/>
          <p:cNvSpPr txBox="1"/>
          <p:nvPr/>
        </p:nvSpPr>
        <p:spPr>
          <a:xfrm>
            <a:off x="19090249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19" name="1"/>
          <p:cNvSpPr txBox="1"/>
          <p:nvPr/>
        </p:nvSpPr>
        <p:spPr>
          <a:xfrm>
            <a:off x="23539086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220" name="odot.pdf" descr="odo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4522" y="7438765"/>
            <a:ext cx="647320" cy="67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1" name="Screen Shot 2015-06-17 at 12.27.26 AM.png" descr="Screen Shot 2015-06-17 at 12.27.2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7681" y="6145537"/>
            <a:ext cx="1752658" cy="152910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222" name="Rectangle"/>
          <p:cNvSpPr/>
          <p:nvPr/>
        </p:nvSpPr>
        <p:spPr>
          <a:xfrm rot="5400000">
            <a:off x="20505635" y="4346053"/>
            <a:ext cx="505986" cy="30022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225" name="Group"/>
          <p:cNvGrpSpPr/>
          <p:nvPr/>
        </p:nvGrpSpPr>
        <p:grpSpPr>
          <a:xfrm>
            <a:off x="2243620" y="5776805"/>
            <a:ext cx="1574008" cy="2266570"/>
            <a:chOff x="0" y="0"/>
            <a:chExt cx="1574006" cy="2266568"/>
          </a:xfrm>
        </p:grpSpPr>
        <p:pic>
          <p:nvPicPr>
            <p:cNvPr id="222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574007" cy="2266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4" name="f.pdf" descr="f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105" y="814940"/>
              <a:ext cx="355796" cy="63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26" name="Prediction"/>
          <p:cNvSpPr txBox="1"/>
          <p:nvPr/>
        </p:nvSpPr>
        <p:spPr>
          <a:xfrm>
            <a:off x="5277701" y="1466546"/>
            <a:ext cx="30022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Prediction</a:t>
            </a:r>
          </a:p>
        </p:txBody>
      </p:sp>
      <p:pic>
        <p:nvPicPr>
          <p:cNvPr id="2227" name="hat_mathbf_y.pdf" descr="hat_mathbf_y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57880" y="1662283"/>
            <a:ext cx="390933" cy="632939"/>
          </a:xfrm>
          <a:prstGeom prst="rect">
            <a:avLst/>
          </a:prstGeom>
          <a:ln w="12700">
            <a:miter lim="400000"/>
          </a:ln>
        </p:spPr>
      </p:pic>
      <p:sp>
        <p:nvSpPr>
          <p:cNvPr id="2228" name="Ground truth label"/>
          <p:cNvSpPr txBox="1"/>
          <p:nvPr/>
        </p:nvSpPr>
        <p:spPr>
          <a:xfrm>
            <a:off x="11665339" y="1466546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pic>
        <p:nvPicPr>
          <p:cNvPr id="222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383467" y="1831709"/>
            <a:ext cx="405573" cy="46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0" name="f_theta_X_righta.pdf" descr="f_theta_X_righta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78179" y="2559446"/>
            <a:ext cx="3880275" cy="791499"/>
          </a:xfrm>
          <a:prstGeom prst="rect">
            <a:avLst/>
          </a:prstGeom>
          <a:ln w="12700">
            <a:miter lim="400000"/>
          </a:ln>
        </p:spPr>
      </p:pic>
      <p:sp>
        <p:nvSpPr>
          <p:cNvPr id="2231" name="Loss"/>
          <p:cNvSpPr txBox="1"/>
          <p:nvPr/>
        </p:nvSpPr>
        <p:spPr>
          <a:xfrm>
            <a:off x="17940909" y="1466546"/>
            <a:ext cx="700896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232" name="Rectangle"/>
          <p:cNvSpPr/>
          <p:nvPr/>
        </p:nvSpPr>
        <p:spPr>
          <a:xfrm>
            <a:off x="22250489" y="5593913"/>
            <a:ext cx="1324197" cy="506562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33" name="H(_mathbf_y_,_ha.pdf" descr="H(_mathbf_y_,_ha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994293" y="2434495"/>
            <a:ext cx="5044735" cy="1385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dolphin"/>
          <p:cNvSpPr txBox="1"/>
          <p:nvPr/>
        </p:nvSpPr>
        <p:spPr>
          <a:xfrm>
            <a:off x="4084010" y="3366253"/>
            <a:ext cx="2751547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dolphin</a:t>
            </a:r>
          </a:p>
        </p:txBody>
      </p:sp>
      <p:sp>
        <p:nvSpPr>
          <p:cNvPr id="2236" name="cat"/>
          <p:cNvSpPr txBox="1"/>
          <p:nvPr/>
        </p:nvSpPr>
        <p:spPr>
          <a:xfrm>
            <a:off x="4084010" y="4330468"/>
            <a:ext cx="2751547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cat</a:t>
            </a:r>
          </a:p>
        </p:txBody>
      </p:sp>
      <p:sp>
        <p:nvSpPr>
          <p:cNvPr id="2237" name="grizzly bear"/>
          <p:cNvSpPr txBox="1"/>
          <p:nvPr/>
        </p:nvSpPr>
        <p:spPr>
          <a:xfrm>
            <a:off x="3887687" y="5257834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grizzly bear</a:t>
            </a:r>
          </a:p>
        </p:txBody>
      </p:sp>
      <p:sp>
        <p:nvSpPr>
          <p:cNvPr id="2238" name="angel fish"/>
          <p:cNvSpPr txBox="1"/>
          <p:nvPr/>
        </p:nvSpPr>
        <p:spPr>
          <a:xfrm>
            <a:off x="3887687" y="622837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angel fish</a:t>
            </a:r>
          </a:p>
        </p:txBody>
      </p:sp>
      <p:sp>
        <p:nvSpPr>
          <p:cNvPr id="2239" name="chameleon"/>
          <p:cNvSpPr txBox="1"/>
          <p:nvPr/>
        </p:nvSpPr>
        <p:spPr>
          <a:xfrm>
            <a:off x="3887687" y="7186551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chameleon</a:t>
            </a:r>
          </a:p>
        </p:txBody>
      </p:sp>
      <p:sp>
        <p:nvSpPr>
          <p:cNvPr id="2240" name="iguana"/>
          <p:cNvSpPr txBox="1"/>
          <p:nvPr/>
        </p:nvSpPr>
        <p:spPr>
          <a:xfrm>
            <a:off x="3887687" y="9090498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iguana</a:t>
            </a:r>
          </a:p>
        </p:txBody>
      </p:sp>
      <p:sp>
        <p:nvSpPr>
          <p:cNvPr id="2241" name="elephant"/>
          <p:cNvSpPr txBox="1"/>
          <p:nvPr/>
        </p:nvSpPr>
        <p:spPr>
          <a:xfrm>
            <a:off x="3887687" y="10048674"/>
            <a:ext cx="2947870" cy="117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elephant</a:t>
            </a:r>
          </a:p>
        </p:txBody>
      </p:sp>
      <p:sp>
        <p:nvSpPr>
          <p:cNvPr id="2242" name="clown fish"/>
          <p:cNvSpPr txBox="1"/>
          <p:nvPr/>
        </p:nvSpPr>
        <p:spPr>
          <a:xfrm>
            <a:off x="3887687" y="8138525"/>
            <a:ext cx="2947870" cy="117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 defTabSz="821531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clown fish</a:t>
            </a:r>
          </a:p>
        </p:txBody>
      </p:sp>
      <p:sp>
        <p:nvSpPr>
          <p:cNvPr id="2243" name="Rectangle"/>
          <p:cNvSpPr/>
          <p:nvPr/>
        </p:nvSpPr>
        <p:spPr>
          <a:xfrm rot="5400000">
            <a:off x="6832998" y="3952960"/>
            <a:ext cx="505987" cy="16983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4" name="Rectangle"/>
          <p:cNvSpPr/>
          <p:nvPr/>
        </p:nvSpPr>
        <p:spPr>
          <a:xfrm rot="5400000">
            <a:off x="6849242" y="4874060"/>
            <a:ext cx="505987" cy="2023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5" name="Rectangle"/>
          <p:cNvSpPr/>
          <p:nvPr/>
        </p:nvSpPr>
        <p:spPr>
          <a:xfrm rot="5400000">
            <a:off x="6888235" y="5772413"/>
            <a:ext cx="505987" cy="2803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6" name="Rectangle"/>
          <p:cNvSpPr/>
          <p:nvPr/>
        </p:nvSpPr>
        <p:spPr>
          <a:xfrm rot="5400000">
            <a:off x="6849242" y="6748750"/>
            <a:ext cx="505987" cy="2023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7" name="Rectangle"/>
          <p:cNvSpPr/>
          <p:nvPr/>
        </p:nvSpPr>
        <p:spPr>
          <a:xfrm rot="5400000">
            <a:off x="7182357" y="7352979"/>
            <a:ext cx="505987" cy="86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8" name="Rectangle"/>
          <p:cNvSpPr/>
          <p:nvPr/>
        </p:nvSpPr>
        <p:spPr>
          <a:xfrm rot="5400000">
            <a:off x="6849242" y="8623438"/>
            <a:ext cx="505987" cy="2023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9" name="Rectangle"/>
          <p:cNvSpPr/>
          <p:nvPr/>
        </p:nvSpPr>
        <p:spPr>
          <a:xfrm rot="5400000">
            <a:off x="7682321" y="8727706"/>
            <a:ext cx="505986" cy="186847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50" name="Rectangle"/>
          <p:cNvSpPr/>
          <p:nvPr/>
        </p:nvSpPr>
        <p:spPr>
          <a:xfrm rot="5400000">
            <a:off x="6840897" y="10503172"/>
            <a:ext cx="505987" cy="18562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51" name="…"/>
          <p:cNvSpPr txBox="1"/>
          <p:nvPr/>
        </p:nvSpPr>
        <p:spPr>
          <a:xfrm rot="5400000">
            <a:off x="5987831" y="11206898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grpSp>
        <p:nvGrpSpPr>
          <p:cNvPr id="2262" name="Group"/>
          <p:cNvGrpSpPr/>
          <p:nvPr/>
        </p:nvGrpSpPr>
        <p:grpSpPr>
          <a:xfrm rot="5400000">
            <a:off x="9288087" y="4575288"/>
            <a:ext cx="9576278" cy="7158206"/>
            <a:chOff x="0" y="0"/>
            <a:chExt cx="9576276" cy="7158205"/>
          </a:xfrm>
        </p:grpSpPr>
        <p:sp>
          <p:nvSpPr>
            <p:cNvPr id="2252" name="dolphin"/>
            <p:cNvSpPr txBox="1"/>
            <p:nvPr/>
          </p:nvSpPr>
          <p:spPr>
            <a:xfrm rot="16200000">
              <a:off x="-786414" y="4996750"/>
              <a:ext cx="2751547" cy="1178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dolphin</a:t>
              </a:r>
            </a:p>
          </p:txBody>
        </p:sp>
        <p:sp>
          <p:nvSpPr>
            <p:cNvPr id="2253" name="cat"/>
            <p:cNvSpPr txBox="1"/>
            <p:nvPr/>
          </p:nvSpPr>
          <p:spPr>
            <a:xfrm rot="16200000">
              <a:off x="177801" y="4996750"/>
              <a:ext cx="2751547" cy="1178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cat</a:t>
              </a:r>
            </a:p>
          </p:txBody>
        </p:sp>
        <p:sp>
          <p:nvSpPr>
            <p:cNvPr id="2254" name="grizzly bear"/>
            <p:cNvSpPr txBox="1"/>
            <p:nvPr/>
          </p:nvSpPr>
          <p:spPr>
            <a:xfrm rot="16200000">
              <a:off x="1007005" y="5094911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grizzly bear</a:t>
              </a:r>
            </a:p>
          </p:txBody>
        </p:sp>
        <p:sp>
          <p:nvSpPr>
            <p:cNvPr id="2255" name="angel fish"/>
            <p:cNvSpPr txBox="1"/>
            <p:nvPr/>
          </p:nvSpPr>
          <p:spPr>
            <a:xfrm rot="16200000">
              <a:off x="1977546" y="5094911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angel fish</a:t>
              </a:r>
            </a:p>
          </p:txBody>
        </p:sp>
        <p:sp>
          <p:nvSpPr>
            <p:cNvPr id="2256" name="chameleon"/>
            <p:cNvSpPr txBox="1"/>
            <p:nvPr/>
          </p:nvSpPr>
          <p:spPr>
            <a:xfrm rot="16200000">
              <a:off x="2935723" y="5094911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sz="3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chameleon</a:t>
              </a:r>
            </a:p>
          </p:txBody>
        </p:sp>
        <p:sp>
          <p:nvSpPr>
            <p:cNvPr id="2257" name="iguana"/>
            <p:cNvSpPr txBox="1"/>
            <p:nvPr/>
          </p:nvSpPr>
          <p:spPr>
            <a:xfrm rot="16200000">
              <a:off x="4839670" y="5094911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iguana</a:t>
              </a:r>
            </a:p>
          </p:txBody>
        </p:sp>
        <p:sp>
          <p:nvSpPr>
            <p:cNvPr id="2258" name="elephant"/>
            <p:cNvSpPr txBox="1"/>
            <p:nvPr/>
          </p:nvSpPr>
          <p:spPr>
            <a:xfrm rot="16200000">
              <a:off x="5797846" y="5094911"/>
              <a:ext cx="2947869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elephant</a:t>
              </a:r>
            </a:p>
          </p:txBody>
        </p:sp>
        <p:sp>
          <p:nvSpPr>
            <p:cNvPr id="2259" name="clown fish"/>
            <p:cNvSpPr txBox="1"/>
            <p:nvPr/>
          </p:nvSpPr>
          <p:spPr>
            <a:xfrm rot="16200000">
              <a:off x="3887697" y="5094911"/>
              <a:ext cx="2947870" cy="1178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r" defTabSz="821531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clown fish</a:t>
              </a:r>
            </a:p>
          </p:txBody>
        </p:sp>
        <p:sp>
          <p:nvSpPr>
            <p:cNvPr id="2260" name="Rectangle"/>
            <p:cNvSpPr/>
            <p:nvPr/>
          </p:nvSpPr>
          <p:spPr>
            <a:xfrm>
              <a:off x="4156664" y="0"/>
              <a:ext cx="505987" cy="40693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61" name="…"/>
            <p:cNvSpPr/>
            <p:nvPr/>
          </p:nvSpPr>
          <p:spPr>
            <a:xfrm>
              <a:off x="8306276" y="47351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pic>
        <p:nvPicPr>
          <p:cNvPr id="2263" name="mathbf_x.pdf" descr="mathbf_x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771" y="5592686"/>
            <a:ext cx="454478" cy="351188"/>
          </a:xfrm>
          <a:prstGeom prst="rect">
            <a:avLst/>
          </a:prstGeom>
          <a:ln w="12700">
            <a:miter lim="400000"/>
          </a:ln>
        </p:spPr>
      </p:pic>
      <p:sp>
        <p:nvSpPr>
          <p:cNvPr id="2264" name="Line"/>
          <p:cNvSpPr/>
          <p:nvPr/>
        </p:nvSpPr>
        <p:spPr>
          <a:xfrm flipV="1">
            <a:off x="6918316" y="3769420"/>
            <a:ext cx="1" cy="86255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5" name="Line"/>
          <p:cNvSpPr/>
          <p:nvPr/>
        </p:nvSpPr>
        <p:spPr>
          <a:xfrm flipH="1" flipV="1">
            <a:off x="13513507" y="3751690"/>
            <a:ext cx="12375" cy="86350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6" name="Line"/>
          <p:cNvSpPr/>
          <p:nvPr/>
        </p:nvSpPr>
        <p:spPr>
          <a:xfrm flipH="1" flipV="1">
            <a:off x="19182464" y="3751688"/>
            <a:ext cx="5565" cy="86595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7" name="Line"/>
          <p:cNvSpPr/>
          <p:nvPr/>
        </p:nvSpPr>
        <p:spPr>
          <a:xfrm>
            <a:off x="6913066" y="1238608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8" name="0"/>
          <p:cNvSpPr txBox="1"/>
          <p:nvPr/>
        </p:nvSpPr>
        <p:spPr>
          <a:xfrm>
            <a:off x="6692243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69" name="1"/>
          <p:cNvSpPr txBox="1"/>
          <p:nvPr/>
        </p:nvSpPr>
        <p:spPr>
          <a:xfrm>
            <a:off x="11141080" y="12386082"/>
            <a:ext cx="452147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70" name="Line"/>
          <p:cNvSpPr/>
          <p:nvPr/>
        </p:nvSpPr>
        <p:spPr>
          <a:xfrm>
            <a:off x="13509392" y="12392433"/>
            <a:ext cx="4469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1" name="0"/>
          <p:cNvSpPr txBox="1"/>
          <p:nvPr/>
        </p:nvSpPr>
        <p:spPr>
          <a:xfrm>
            <a:off x="13288570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72" name="1"/>
          <p:cNvSpPr txBox="1"/>
          <p:nvPr/>
        </p:nvSpPr>
        <p:spPr>
          <a:xfrm>
            <a:off x="17737407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73" name="Line"/>
          <p:cNvSpPr/>
          <p:nvPr/>
        </p:nvSpPr>
        <p:spPr>
          <a:xfrm>
            <a:off x="19186706" y="12392433"/>
            <a:ext cx="451737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4" name="0"/>
          <p:cNvSpPr txBox="1"/>
          <p:nvPr/>
        </p:nvSpPr>
        <p:spPr>
          <a:xfrm>
            <a:off x="19090249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275" name="1"/>
          <p:cNvSpPr txBox="1"/>
          <p:nvPr/>
        </p:nvSpPr>
        <p:spPr>
          <a:xfrm>
            <a:off x="23539086" y="12392432"/>
            <a:ext cx="452146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276" name="odot.pdf" descr="odo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4522" y="7438765"/>
            <a:ext cx="647320" cy="67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7" name="Screen Shot 2015-06-17 at 12.27.39 AM.png" descr="Screen Shot 2015-06-17 at 12.27.3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7681" y="6097328"/>
            <a:ext cx="1752658" cy="162552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278" name="Rectangle"/>
          <p:cNvSpPr/>
          <p:nvPr/>
        </p:nvSpPr>
        <p:spPr>
          <a:xfrm rot="5400000">
            <a:off x="19451482" y="7352979"/>
            <a:ext cx="505987" cy="86854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281" name="Group"/>
          <p:cNvGrpSpPr/>
          <p:nvPr/>
        </p:nvGrpSpPr>
        <p:grpSpPr>
          <a:xfrm>
            <a:off x="2243620" y="5776805"/>
            <a:ext cx="1574008" cy="2266570"/>
            <a:chOff x="0" y="0"/>
            <a:chExt cx="1574006" cy="2266568"/>
          </a:xfrm>
        </p:grpSpPr>
        <p:pic>
          <p:nvPicPr>
            <p:cNvPr id="227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574007" cy="2266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0" name="f.pdf" descr="f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105" y="814940"/>
              <a:ext cx="355796" cy="63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82" name="Prediction"/>
          <p:cNvSpPr txBox="1"/>
          <p:nvPr/>
        </p:nvSpPr>
        <p:spPr>
          <a:xfrm>
            <a:off x="5277701" y="1466546"/>
            <a:ext cx="300228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Prediction</a:t>
            </a:r>
          </a:p>
        </p:txBody>
      </p:sp>
      <p:pic>
        <p:nvPicPr>
          <p:cNvPr id="2283" name="hat_mathbf_y.pdf" descr="hat_mathbf_y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57880" y="1662283"/>
            <a:ext cx="390933" cy="632939"/>
          </a:xfrm>
          <a:prstGeom prst="rect">
            <a:avLst/>
          </a:prstGeom>
          <a:ln w="12700">
            <a:miter lim="400000"/>
          </a:ln>
        </p:spPr>
      </p:pic>
      <p:sp>
        <p:nvSpPr>
          <p:cNvPr id="2284" name="Ground truth label"/>
          <p:cNvSpPr txBox="1"/>
          <p:nvPr/>
        </p:nvSpPr>
        <p:spPr>
          <a:xfrm>
            <a:off x="11665339" y="1466546"/>
            <a:ext cx="529653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Ground truth label</a:t>
            </a:r>
          </a:p>
        </p:txBody>
      </p:sp>
      <p:pic>
        <p:nvPicPr>
          <p:cNvPr id="228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383467" y="1831709"/>
            <a:ext cx="405573" cy="46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6" name="f_theta_X_righta.pdf" descr="f_theta_X_righta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78179" y="2559446"/>
            <a:ext cx="3880275" cy="791499"/>
          </a:xfrm>
          <a:prstGeom prst="rect">
            <a:avLst/>
          </a:prstGeom>
          <a:ln w="12700">
            <a:miter lim="400000"/>
          </a:ln>
        </p:spPr>
      </p:pic>
      <p:sp>
        <p:nvSpPr>
          <p:cNvPr id="2287" name="Loss"/>
          <p:cNvSpPr txBox="1"/>
          <p:nvPr/>
        </p:nvSpPr>
        <p:spPr>
          <a:xfrm>
            <a:off x="17940909" y="1466546"/>
            <a:ext cx="700896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 u="sng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288" name="Rectangle"/>
          <p:cNvSpPr/>
          <p:nvPr/>
        </p:nvSpPr>
        <p:spPr>
          <a:xfrm>
            <a:off x="20130427" y="7539976"/>
            <a:ext cx="3466314" cy="50656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89" name="H(_mathbf_y_,_ha.pdf" descr="H(_mathbf_y_,_ha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994293" y="2434495"/>
            <a:ext cx="5044735" cy="1385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Softmax regression (a.k.a. multinomial logistic regression)"/>
          <p:cNvSpPr txBox="1"/>
          <p:nvPr/>
        </p:nvSpPr>
        <p:spPr>
          <a:xfrm>
            <a:off x="950601" y="784689"/>
            <a:ext cx="15619598" cy="841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2172273">
              <a:defRPr b="0" sz="4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Softmax regression</a:t>
            </a:r>
            <a:r>
              <a:t> (a.k.a. multinomial logistic regression)</a:t>
            </a:r>
          </a:p>
        </p:txBody>
      </p:sp>
      <p:pic>
        <p:nvPicPr>
          <p:cNvPr id="2292" name="f_theta_X_righta.pdf" descr="f_theta_X_right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4083" y="2441499"/>
            <a:ext cx="3799895" cy="775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3" name="hat_y_j_&amp;=_frac_.pdf" descr="hat_y_j_&amp;=_frac_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68661" y="7102849"/>
            <a:ext cx="4259749" cy="154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4" name="hat_mathbf_y_=_t.pdf" descr="hat_mathbf_y_=_t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5290" y="5749260"/>
            <a:ext cx="4659842" cy="7037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9" name="Group"/>
          <p:cNvGrpSpPr/>
          <p:nvPr/>
        </p:nvGrpSpPr>
        <p:grpSpPr>
          <a:xfrm>
            <a:off x="1727717" y="3518752"/>
            <a:ext cx="18871282" cy="1928358"/>
            <a:chOff x="0" y="0"/>
            <a:chExt cx="18871280" cy="1928356"/>
          </a:xfrm>
        </p:grpSpPr>
        <p:grpSp>
          <p:nvGrpSpPr>
            <p:cNvPr id="2297" name="Group"/>
            <p:cNvGrpSpPr/>
            <p:nvPr/>
          </p:nvGrpSpPr>
          <p:grpSpPr>
            <a:xfrm>
              <a:off x="6457012" y="0"/>
              <a:ext cx="12414269" cy="1928357"/>
              <a:chOff x="0" y="0"/>
              <a:chExt cx="12414268" cy="1928356"/>
            </a:xfrm>
          </p:grpSpPr>
          <p:sp>
            <p:nvSpPr>
              <p:cNvPr id="2295" name="logits: vector of K scores, one for each class"/>
              <p:cNvSpPr txBox="1"/>
              <p:nvPr/>
            </p:nvSpPr>
            <p:spPr>
              <a:xfrm>
                <a:off x="1122361" y="0"/>
                <a:ext cx="11291908" cy="19283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821531">
                  <a:defRPr b="0" sz="4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 b="1">
                    <a:latin typeface="Helvetica"/>
                    <a:ea typeface="Helvetica"/>
                    <a:cs typeface="Helvetica"/>
                    <a:sym typeface="Helvetica"/>
                  </a:rPr>
                  <a:t>logits</a:t>
                </a:r>
                <a:r>
                  <a:t>: vector of K scores, one for each class</a:t>
                </a:r>
              </a:p>
            </p:txBody>
          </p:sp>
          <p:sp>
            <p:nvSpPr>
              <p:cNvPr id="2296" name="Line"/>
              <p:cNvSpPr/>
              <p:nvPr/>
            </p:nvSpPr>
            <p:spPr>
              <a:xfrm flipH="1">
                <a:off x="-1" y="964174"/>
                <a:ext cx="977471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  <p:pic>
          <p:nvPicPr>
            <p:cNvPr id="2298" name="mathbf_z_=_f_the.pdf" descr="mathbf_z_=_f_th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576627"/>
              <a:ext cx="3058514" cy="775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29" name="Group"/>
          <p:cNvGrpSpPr/>
          <p:nvPr/>
        </p:nvGrpSpPr>
        <p:grpSpPr>
          <a:xfrm>
            <a:off x="8152428" y="5347302"/>
            <a:ext cx="13130175" cy="7736867"/>
            <a:chOff x="0" y="0"/>
            <a:chExt cx="13130173" cy="7736865"/>
          </a:xfrm>
        </p:grpSpPr>
        <p:grpSp>
          <p:nvGrpSpPr>
            <p:cNvPr id="2302" name="Group"/>
            <p:cNvGrpSpPr/>
            <p:nvPr/>
          </p:nvGrpSpPr>
          <p:grpSpPr>
            <a:xfrm>
              <a:off x="0" y="0"/>
              <a:ext cx="13130174" cy="2047875"/>
              <a:chOff x="0" y="0"/>
              <a:chExt cx="13130173" cy="2047875"/>
            </a:xfrm>
          </p:grpSpPr>
          <p:sp>
            <p:nvSpPr>
              <p:cNvPr id="2300" name="Line"/>
              <p:cNvSpPr/>
              <p:nvPr/>
            </p:nvSpPr>
            <p:spPr>
              <a:xfrm flipH="1">
                <a:off x="0" y="753819"/>
                <a:ext cx="1110686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b="0" sz="3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2301" name="squash into a non-negative vector that sums to 1 — i.e. a probability mass function!"/>
              <p:cNvSpPr txBox="1"/>
              <p:nvPr/>
            </p:nvSpPr>
            <p:spPr>
              <a:xfrm>
                <a:off x="1369595" y="0"/>
                <a:ext cx="11760579" cy="20478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algn="l" defTabSz="821531">
                  <a:defRPr b="0" sz="42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squash into a non-negative vector that sums to 1 — i.e. </a:t>
                </a:r>
                <a:r>
                  <a:rPr b="1">
                    <a:latin typeface="Helvetica"/>
                    <a:ea typeface="Helvetica"/>
                    <a:cs typeface="Helvetica"/>
                    <a:sym typeface="Helvetica"/>
                  </a:rPr>
                  <a:t>a probability mass function!</a:t>
                </a:r>
              </a:p>
            </p:txBody>
          </p:sp>
        </p:grpSp>
        <p:grpSp>
          <p:nvGrpSpPr>
            <p:cNvPr id="2328" name="Group"/>
            <p:cNvGrpSpPr/>
            <p:nvPr/>
          </p:nvGrpSpPr>
          <p:grpSpPr>
            <a:xfrm>
              <a:off x="2745513" y="2267119"/>
              <a:ext cx="6156191" cy="5469747"/>
              <a:chOff x="0" y="0"/>
              <a:chExt cx="6156189" cy="5469745"/>
            </a:xfrm>
          </p:grpSpPr>
          <p:grpSp>
            <p:nvGrpSpPr>
              <p:cNvPr id="2326" name="Group"/>
              <p:cNvGrpSpPr/>
              <p:nvPr/>
            </p:nvGrpSpPr>
            <p:grpSpPr>
              <a:xfrm>
                <a:off x="1371882" y="0"/>
                <a:ext cx="4784308" cy="5469747"/>
                <a:chOff x="0" y="0"/>
                <a:chExt cx="4784307" cy="5469745"/>
              </a:xfrm>
            </p:grpSpPr>
            <p:grpSp>
              <p:nvGrpSpPr>
                <p:cNvPr id="2324" name="Group"/>
                <p:cNvGrpSpPr/>
                <p:nvPr/>
              </p:nvGrpSpPr>
              <p:grpSpPr>
                <a:xfrm>
                  <a:off x="-1" y="0"/>
                  <a:ext cx="4784309" cy="5469747"/>
                  <a:chOff x="0" y="0"/>
                  <a:chExt cx="4784307" cy="5469746"/>
                </a:xfrm>
              </p:grpSpPr>
              <p:sp>
                <p:nvSpPr>
                  <p:cNvPr id="2303" name="dolphin"/>
                  <p:cNvSpPr txBox="1"/>
                  <p:nvPr/>
                </p:nvSpPr>
                <p:spPr>
                  <a:xfrm>
                    <a:off x="590965" y="0"/>
                    <a:ext cx="1536536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dolphin</a:t>
                    </a:r>
                  </a:p>
                </p:txBody>
              </p:sp>
              <p:sp>
                <p:nvSpPr>
                  <p:cNvPr id="2304" name="cat"/>
                  <p:cNvSpPr txBox="1"/>
                  <p:nvPr/>
                </p:nvSpPr>
                <p:spPr>
                  <a:xfrm>
                    <a:off x="590965" y="538443"/>
                    <a:ext cx="1536536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cat</a:t>
                    </a:r>
                  </a:p>
                </p:txBody>
              </p:sp>
              <p:sp>
                <p:nvSpPr>
                  <p:cNvPr id="2305" name="grizzly bear"/>
                  <p:cNvSpPr txBox="1"/>
                  <p:nvPr/>
                </p:nvSpPr>
                <p:spPr>
                  <a:xfrm>
                    <a:off x="0" y="1056308"/>
                    <a:ext cx="2127501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grizzly bear</a:t>
                    </a:r>
                  </a:p>
                </p:txBody>
              </p:sp>
              <p:sp>
                <p:nvSpPr>
                  <p:cNvPr id="2306" name="angel fish"/>
                  <p:cNvSpPr txBox="1"/>
                  <p:nvPr/>
                </p:nvSpPr>
                <p:spPr>
                  <a:xfrm>
                    <a:off x="334765" y="1598283"/>
                    <a:ext cx="1792736" cy="65822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angel fish</a:t>
                    </a:r>
                  </a:p>
                </p:txBody>
              </p:sp>
              <p:sp>
                <p:nvSpPr>
                  <p:cNvPr id="2307" name="chameleon"/>
                  <p:cNvSpPr txBox="1"/>
                  <p:nvPr/>
                </p:nvSpPr>
                <p:spPr>
                  <a:xfrm>
                    <a:off x="403253" y="2133354"/>
                    <a:ext cx="1724248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chameleon</a:t>
                    </a:r>
                  </a:p>
                </p:txBody>
              </p:sp>
              <p:sp>
                <p:nvSpPr>
                  <p:cNvPr id="2308" name="iguana"/>
                  <p:cNvSpPr txBox="1"/>
                  <p:nvPr/>
                </p:nvSpPr>
                <p:spPr>
                  <a:xfrm>
                    <a:off x="481333" y="3196568"/>
                    <a:ext cx="1646168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iguana</a:t>
                    </a:r>
                  </a:p>
                </p:txBody>
              </p:sp>
              <p:sp>
                <p:nvSpPr>
                  <p:cNvPr id="2309" name="elephant"/>
                  <p:cNvSpPr txBox="1"/>
                  <p:nvPr/>
                </p:nvSpPr>
                <p:spPr>
                  <a:xfrm>
                    <a:off x="481333" y="3731638"/>
                    <a:ext cx="1646168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b="0" sz="2400"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pPr/>
                    <a:r>
                      <a:t>elephant</a:t>
                    </a:r>
                  </a:p>
                </p:txBody>
              </p:sp>
              <p:sp>
                <p:nvSpPr>
                  <p:cNvPr id="2310" name="clown fish"/>
                  <p:cNvSpPr txBox="1"/>
                  <p:nvPr/>
                </p:nvSpPr>
                <p:spPr>
                  <a:xfrm>
                    <a:off x="481333" y="2664961"/>
                    <a:ext cx="1646168" cy="6582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algn="r" defTabSz="821531">
                      <a:defRPr sz="2400"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clown fish</a:t>
                    </a:r>
                  </a:p>
                </p:txBody>
              </p:sp>
              <p:sp>
                <p:nvSpPr>
                  <p:cNvPr id="2311" name="Rectangle"/>
                  <p:cNvSpPr/>
                  <p:nvPr/>
                </p:nvSpPr>
                <p:spPr>
                  <a:xfrm rot="5400000">
                    <a:off x="2191153" y="262551"/>
                    <a:ext cx="282557" cy="225001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2" name="Rectangle"/>
                  <p:cNvSpPr/>
                  <p:nvPr/>
                </p:nvSpPr>
                <p:spPr>
                  <a:xfrm rot="5400000">
                    <a:off x="2135143" y="841999"/>
                    <a:ext cx="282556" cy="11298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3" name="Rectangle"/>
                  <p:cNvSpPr/>
                  <p:nvPr/>
                </p:nvSpPr>
                <p:spPr>
                  <a:xfrm rot="5400000">
                    <a:off x="2133616" y="1366963"/>
                    <a:ext cx="282557" cy="109927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4" name="Rectangle"/>
                  <p:cNvSpPr/>
                  <p:nvPr/>
                </p:nvSpPr>
                <p:spPr>
                  <a:xfrm rot="5400000">
                    <a:off x="2255378" y="1768639"/>
                    <a:ext cx="282556" cy="35345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5" name="Rectangle"/>
                  <p:cNvSpPr/>
                  <p:nvPr/>
                </p:nvSpPr>
                <p:spPr>
                  <a:xfrm rot="5400000">
                    <a:off x="2202563" y="2344892"/>
                    <a:ext cx="282556" cy="247819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6" name="Rectangle"/>
                  <p:cNvSpPr/>
                  <p:nvPr/>
                </p:nvSpPr>
                <p:spPr>
                  <a:xfrm rot="5400000">
                    <a:off x="2585004" y="2485888"/>
                    <a:ext cx="282556" cy="1012702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7" name="Rectangle"/>
                  <p:cNvSpPr/>
                  <p:nvPr/>
                </p:nvSpPr>
                <p:spPr>
                  <a:xfrm rot="5400000">
                    <a:off x="2181503" y="3412827"/>
                    <a:ext cx="282557" cy="205701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8" name="Rectangle"/>
                  <p:cNvSpPr/>
                  <p:nvPr/>
                </p:nvSpPr>
                <p:spPr>
                  <a:xfrm rot="5400000">
                    <a:off x="2133616" y="3982308"/>
                    <a:ext cx="282557" cy="109927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19" name="Line"/>
                  <p:cNvSpPr/>
                  <p:nvPr/>
                </p:nvSpPr>
                <p:spPr>
                  <a:xfrm>
                    <a:off x="2170783" y="5036908"/>
                    <a:ext cx="2495725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2320" name="0"/>
                  <p:cNvSpPr txBox="1"/>
                  <p:nvPr/>
                </p:nvSpPr>
                <p:spPr>
                  <a:xfrm>
                    <a:off x="2047470" y="5036908"/>
                    <a:ext cx="252491" cy="4328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defTabSz="821531">
                      <a:defRPr b="0" sz="24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/>
                    <a:r>
                      <a:t>0</a:t>
                    </a:r>
                  </a:p>
                </p:txBody>
              </p:sp>
              <p:sp>
                <p:nvSpPr>
                  <p:cNvPr id="2321" name="1"/>
                  <p:cNvSpPr txBox="1"/>
                  <p:nvPr/>
                </p:nvSpPr>
                <p:spPr>
                  <a:xfrm>
                    <a:off x="4531817" y="5036908"/>
                    <a:ext cx="252491" cy="4328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defTabSz="821531">
                      <a:defRPr b="0" sz="24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/>
                    <a:r>
                      <a:t>1</a:t>
                    </a:r>
                  </a:p>
                </p:txBody>
              </p:sp>
              <p:sp>
                <p:nvSpPr>
                  <p:cNvPr id="2322" name="…"/>
                  <p:cNvSpPr txBox="1"/>
                  <p:nvPr/>
                </p:nvSpPr>
                <p:spPr>
                  <a:xfrm rot="5400000">
                    <a:off x="1654108" y="4378420"/>
                    <a:ext cx="441479" cy="50530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71437" tIns="71437" rIns="71437" bIns="71437" numCol="1" anchor="ctr">
                    <a:noAutofit/>
                  </a:bodyPr>
                  <a:lstStyle>
                    <a:lvl1pPr defTabSz="821531">
                      <a:defRPr sz="5000"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…</a:t>
                    </a:r>
                  </a:p>
                </p:txBody>
              </p:sp>
              <p:sp>
                <p:nvSpPr>
                  <p:cNvPr id="2323" name="Line"/>
                  <p:cNvSpPr/>
                  <p:nvPr/>
                </p:nvSpPr>
                <p:spPr>
                  <a:xfrm flipV="1">
                    <a:off x="2173715" y="225139"/>
                    <a:ext cx="1" cy="481675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b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</a:p>
                </p:txBody>
              </p:sp>
            </p:grpSp>
            <p:sp>
              <p:nvSpPr>
                <p:cNvPr id="2325" name="…"/>
                <p:cNvSpPr txBox="1"/>
                <p:nvPr/>
              </p:nvSpPr>
              <p:spPr>
                <a:xfrm rot="5400000">
                  <a:off x="1334503" y="4346072"/>
                  <a:ext cx="561976" cy="6254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>
                  <a:lvl1pPr defTabSz="821531">
                    <a:defRPr sz="3200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…</a:t>
                  </a:r>
                </a:p>
              </p:txBody>
            </p:sp>
          </p:grpSp>
          <p:pic>
            <p:nvPicPr>
              <p:cNvPr id="2327" name="hat_mathbf_y_=.pdf" descr="hat_mathbf_y_=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2198175"/>
                <a:ext cx="1221181" cy="703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4" grpId="3"/>
      <p:bldP build="whole" bldLvl="1" animBg="1" rev="0" advAuto="0" spid="2293" grpId="4"/>
      <p:bldP build="whole" bldLvl="1" animBg="1" rev="0" advAuto="0" spid="2329" grpId="5"/>
      <p:bldP build="whole" bldLvl="1" animBg="1" rev="0" advAuto="0" spid="2299" grpId="2"/>
      <p:bldP build="whole" bldLvl="1" animBg="1" rev="0" advAuto="0" spid="2292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3629" y="6054259"/>
            <a:ext cx="1143867" cy="352234"/>
          </a:xfrm>
          <a:prstGeom prst="rect">
            <a:avLst/>
          </a:prstGeom>
        </p:spPr>
      </p:pic>
      <p:sp>
        <p:nvSpPr>
          <p:cNvPr id="2335" name="“clown fish”"/>
          <p:cNvSpPr txBox="1"/>
          <p:nvPr/>
        </p:nvSpPr>
        <p:spPr>
          <a:xfrm>
            <a:off x="2783804" y="1723558"/>
            <a:ext cx="4578629" cy="196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“clown fish”</a:t>
            </a:r>
          </a:p>
        </p:txBody>
      </p:sp>
      <p:pic>
        <p:nvPicPr>
          <p:cNvPr id="233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8419" t="0" r="4416" b="0"/>
          <a:stretch>
            <a:fillRect/>
          </a:stretch>
        </p:blipFill>
        <p:spPr>
          <a:xfrm>
            <a:off x="3201232" y="4339059"/>
            <a:ext cx="3743943" cy="38100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337" name="Rectangle"/>
          <p:cNvSpPr/>
          <p:nvPr/>
        </p:nvSpPr>
        <p:spPr>
          <a:xfrm>
            <a:off x="8366840" y="3750625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3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98124" y="6054259"/>
            <a:ext cx="770301" cy="352234"/>
          </a:xfrm>
          <a:prstGeom prst="rect">
            <a:avLst/>
          </a:prstGeom>
        </p:spPr>
      </p:pic>
      <p:sp>
        <p:nvSpPr>
          <p:cNvPr id="2340" name="Rectangle"/>
          <p:cNvSpPr/>
          <p:nvPr/>
        </p:nvSpPr>
        <p:spPr>
          <a:xfrm>
            <a:off x="9780613" y="3736852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41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58318" y="6040487"/>
            <a:ext cx="770301" cy="352234"/>
          </a:xfrm>
          <a:prstGeom prst="rect">
            <a:avLst/>
          </a:prstGeom>
        </p:spPr>
      </p:pic>
      <p:sp>
        <p:nvSpPr>
          <p:cNvPr id="2343" name="Rectangle"/>
          <p:cNvSpPr/>
          <p:nvPr/>
        </p:nvSpPr>
        <p:spPr>
          <a:xfrm>
            <a:off x="11212245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4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25668" y="6026714"/>
            <a:ext cx="770301" cy="352234"/>
          </a:xfrm>
          <a:prstGeom prst="rect">
            <a:avLst/>
          </a:prstGeom>
        </p:spPr>
      </p:pic>
      <p:sp>
        <p:nvSpPr>
          <p:cNvPr id="2346" name="Rectangle"/>
          <p:cNvSpPr/>
          <p:nvPr/>
        </p:nvSpPr>
        <p:spPr>
          <a:xfrm>
            <a:off x="12651551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4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64976" y="6026714"/>
            <a:ext cx="770301" cy="352234"/>
          </a:xfrm>
          <a:prstGeom prst="rect">
            <a:avLst/>
          </a:prstGeom>
        </p:spPr>
      </p:pic>
      <p:sp>
        <p:nvSpPr>
          <p:cNvPr id="2349" name="Rectangle"/>
          <p:cNvSpPr/>
          <p:nvPr/>
        </p:nvSpPr>
        <p:spPr>
          <a:xfrm>
            <a:off x="14136760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5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85903" y="6026714"/>
            <a:ext cx="770301" cy="352234"/>
          </a:xfrm>
          <a:prstGeom prst="rect">
            <a:avLst/>
          </a:prstGeom>
        </p:spPr>
      </p:pic>
      <p:sp>
        <p:nvSpPr>
          <p:cNvPr id="2352" name="Rectangle"/>
          <p:cNvSpPr/>
          <p:nvPr/>
        </p:nvSpPr>
        <p:spPr>
          <a:xfrm>
            <a:off x="15621970" y="3723080"/>
            <a:ext cx="544097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53" name="Line"/>
          <p:cNvSpPr/>
          <p:nvPr/>
        </p:nvSpPr>
        <p:spPr>
          <a:xfrm>
            <a:off x="16309213" y="6203081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356" name="Group"/>
          <p:cNvGrpSpPr/>
          <p:nvPr/>
        </p:nvGrpSpPr>
        <p:grpSpPr>
          <a:xfrm>
            <a:off x="7112293" y="2776233"/>
            <a:ext cx="10906905" cy="2627993"/>
            <a:chOff x="0" y="0"/>
            <a:chExt cx="10906904" cy="2627992"/>
          </a:xfrm>
        </p:grpSpPr>
        <p:sp>
          <p:nvSpPr>
            <p:cNvPr id="2354" name="Line"/>
            <p:cNvSpPr/>
            <p:nvPr/>
          </p:nvSpPr>
          <p:spPr>
            <a:xfrm flipH="1">
              <a:off x="10873962" y="0"/>
              <a:ext cx="23400" cy="262799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55" name="Line"/>
            <p:cNvSpPr/>
            <p:nvPr/>
          </p:nvSpPr>
          <p:spPr>
            <a:xfrm>
              <a:off x="0" y="13245"/>
              <a:ext cx="1090690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357" name="Rectangle"/>
          <p:cNvSpPr/>
          <p:nvPr/>
        </p:nvSpPr>
        <p:spPr>
          <a:xfrm>
            <a:off x="17132994" y="5637995"/>
            <a:ext cx="1706525" cy="12123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58" name="Loss"/>
          <p:cNvSpPr txBox="1"/>
          <p:nvPr/>
        </p:nvSpPr>
        <p:spPr>
          <a:xfrm>
            <a:off x="17167428" y="5791714"/>
            <a:ext cx="163765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359" name="Line"/>
          <p:cNvSpPr/>
          <p:nvPr/>
        </p:nvSpPr>
        <p:spPr>
          <a:xfrm flipV="1">
            <a:off x="7669808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60" name="Line"/>
          <p:cNvSpPr/>
          <p:nvPr/>
        </p:nvSpPr>
        <p:spPr>
          <a:xfrm flipV="1">
            <a:off x="9345774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61" name="Line"/>
          <p:cNvSpPr/>
          <p:nvPr/>
        </p:nvSpPr>
        <p:spPr>
          <a:xfrm flipV="1">
            <a:off x="10741687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62" name="Line"/>
          <p:cNvSpPr/>
          <p:nvPr/>
        </p:nvSpPr>
        <p:spPr>
          <a:xfrm flipV="1">
            <a:off x="12137601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63" name="Line"/>
          <p:cNvSpPr/>
          <p:nvPr/>
        </p:nvSpPr>
        <p:spPr>
          <a:xfrm flipV="1">
            <a:off x="13650125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64" name="Line"/>
          <p:cNvSpPr/>
          <p:nvPr/>
        </p:nvSpPr>
        <p:spPr>
          <a:xfrm flipV="1">
            <a:off x="15065576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367" name="Learned"/>
          <p:cNvGrpSpPr/>
          <p:nvPr/>
        </p:nvGrpSpPr>
        <p:grpSpPr>
          <a:xfrm>
            <a:off x="17955509" y="1138634"/>
            <a:ext cx="2734946" cy="1108076"/>
            <a:chOff x="0" y="0"/>
            <a:chExt cx="2734945" cy="1108075"/>
          </a:xfrm>
        </p:grpSpPr>
        <p:sp>
          <p:nvSpPr>
            <p:cNvPr id="2366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2365" name="Learned Learned" descr="Learned Learned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2368" name="Deep learning"/>
          <p:cNvSpPr txBox="1"/>
          <p:nvPr/>
        </p:nvSpPr>
        <p:spPr>
          <a:xfrm>
            <a:off x="9290303" y="261371"/>
            <a:ext cx="580339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Deep learning</a:t>
            </a:r>
          </a:p>
        </p:txBody>
      </p:sp>
      <p:pic>
        <p:nvPicPr>
          <p:cNvPr id="2369" name="theta_1.pdf" descr="theta_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83423" y="10027277"/>
            <a:ext cx="525170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0" name="theta_2.pdf" descr="theta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153952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1" name="theta_3.pdf" descr="theta_3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520525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2" name="theta_4.pdf" descr="theta_4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957861" y="10027277"/>
            <a:ext cx="562682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3" name="theta_5.pdf" descr="theta_5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418526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4" name="theta_6.pdf" descr="theta_6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878231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8" name="Group"/>
          <p:cNvGrpSpPr/>
          <p:nvPr/>
        </p:nvGrpSpPr>
        <p:grpSpPr>
          <a:xfrm>
            <a:off x="7851717" y="11010815"/>
            <a:ext cx="8514994" cy="2416303"/>
            <a:chOff x="-50800" y="-50800"/>
            <a:chExt cx="8514992" cy="2416302"/>
          </a:xfrm>
        </p:grpSpPr>
        <p:pic>
          <p:nvPicPr>
            <p:cNvPr id="2375" name="Group" descr="Group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2377" name="mathbf_theta^*_=.pdf" descr="mathbf_theta^*_=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79" name="mathcal_L_(f_the.pdf" descr="mathcal_L_(f_th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370416" y="5868760"/>
            <a:ext cx="4012330" cy="695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0" name="mathbf_x^(1).pdf" descr="mathbf_x^(1)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779619" y="3485590"/>
            <a:ext cx="1068673" cy="66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1" name="mathbf_y^(1).pdf" descr="mathbf_y^(1)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779619" y="1517697"/>
            <a:ext cx="1068673" cy="801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3629" y="6054259"/>
            <a:ext cx="1143867" cy="352234"/>
          </a:xfrm>
          <a:prstGeom prst="rect">
            <a:avLst/>
          </a:prstGeom>
        </p:spPr>
      </p:pic>
      <p:sp>
        <p:nvSpPr>
          <p:cNvPr id="2387" name="“grizzly bear”"/>
          <p:cNvSpPr txBox="1"/>
          <p:nvPr/>
        </p:nvSpPr>
        <p:spPr>
          <a:xfrm>
            <a:off x="2783804" y="1723558"/>
            <a:ext cx="4578629" cy="196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“grizzly bear”</a:t>
            </a:r>
          </a:p>
        </p:txBody>
      </p:sp>
      <p:sp>
        <p:nvSpPr>
          <p:cNvPr id="2388" name="Rectangle"/>
          <p:cNvSpPr/>
          <p:nvPr/>
        </p:nvSpPr>
        <p:spPr>
          <a:xfrm>
            <a:off x="8366840" y="3750625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8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8124" y="6054259"/>
            <a:ext cx="770301" cy="352234"/>
          </a:xfrm>
          <a:prstGeom prst="rect">
            <a:avLst/>
          </a:prstGeom>
        </p:spPr>
      </p:pic>
      <p:sp>
        <p:nvSpPr>
          <p:cNvPr id="2391" name="Rectangle"/>
          <p:cNvSpPr/>
          <p:nvPr/>
        </p:nvSpPr>
        <p:spPr>
          <a:xfrm>
            <a:off x="9780613" y="3736852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9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8318" y="6040487"/>
            <a:ext cx="770301" cy="352234"/>
          </a:xfrm>
          <a:prstGeom prst="rect">
            <a:avLst/>
          </a:prstGeom>
        </p:spPr>
      </p:pic>
      <p:sp>
        <p:nvSpPr>
          <p:cNvPr id="2394" name="Rectangle"/>
          <p:cNvSpPr/>
          <p:nvPr/>
        </p:nvSpPr>
        <p:spPr>
          <a:xfrm>
            <a:off x="11212245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9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25668" y="6026714"/>
            <a:ext cx="770301" cy="352234"/>
          </a:xfrm>
          <a:prstGeom prst="rect">
            <a:avLst/>
          </a:prstGeom>
        </p:spPr>
      </p:pic>
      <p:sp>
        <p:nvSpPr>
          <p:cNvPr id="2397" name="Rectangle"/>
          <p:cNvSpPr/>
          <p:nvPr/>
        </p:nvSpPr>
        <p:spPr>
          <a:xfrm>
            <a:off x="12651551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9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4976" y="6026714"/>
            <a:ext cx="770301" cy="352234"/>
          </a:xfrm>
          <a:prstGeom prst="rect">
            <a:avLst/>
          </a:prstGeom>
        </p:spPr>
      </p:pic>
      <p:sp>
        <p:nvSpPr>
          <p:cNvPr id="2400" name="Rectangle"/>
          <p:cNvSpPr/>
          <p:nvPr/>
        </p:nvSpPr>
        <p:spPr>
          <a:xfrm>
            <a:off x="14136760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0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85903" y="6026714"/>
            <a:ext cx="770301" cy="352234"/>
          </a:xfrm>
          <a:prstGeom prst="rect">
            <a:avLst/>
          </a:prstGeom>
        </p:spPr>
      </p:pic>
      <p:sp>
        <p:nvSpPr>
          <p:cNvPr id="2403" name="Rectangle"/>
          <p:cNvSpPr/>
          <p:nvPr/>
        </p:nvSpPr>
        <p:spPr>
          <a:xfrm>
            <a:off x="15621970" y="3723080"/>
            <a:ext cx="544097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04" name="Line"/>
          <p:cNvSpPr/>
          <p:nvPr/>
        </p:nvSpPr>
        <p:spPr>
          <a:xfrm>
            <a:off x="16309213" y="6203081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407" name="Group"/>
          <p:cNvGrpSpPr/>
          <p:nvPr/>
        </p:nvGrpSpPr>
        <p:grpSpPr>
          <a:xfrm>
            <a:off x="7112293" y="2776233"/>
            <a:ext cx="10906905" cy="2627993"/>
            <a:chOff x="0" y="0"/>
            <a:chExt cx="10906904" cy="2627992"/>
          </a:xfrm>
        </p:grpSpPr>
        <p:sp>
          <p:nvSpPr>
            <p:cNvPr id="2405" name="Line"/>
            <p:cNvSpPr/>
            <p:nvPr/>
          </p:nvSpPr>
          <p:spPr>
            <a:xfrm flipH="1">
              <a:off x="10873962" y="0"/>
              <a:ext cx="23400" cy="262799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06" name="Line"/>
            <p:cNvSpPr/>
            <p:nvPr/>
          </p:nvSpPr>
          <p:spPr>
            <a:xfrm>
              <a:off x="0" y="13245"/>
              <a:ext cx="1090690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408" name="Rectangle"/>
          <p:cNvSpPr/>
          <p:nvPr/>
        </p:nvSpPr>
        <p:spPr>
          <a:xfrm>
            <a:off x="17132994" y="5637995"/>
            <a:ext cx="1706525" cy="12123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09" name="Loss"/>
          <p:cNvSpPr txBox="1"/>
          <p:nvPr/>
        </p:nvSpPr>
        <p:spPr>
          <a:xfrm>
            <a:off x="17167428" y="5791714"/>
            <a:ext cx="163765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410" name="Line"/>
          <p:cNvSpPr/>
          <p:nvPr/>
        </p:nvSpPr>
        <p:spPr>
          <a:xfrm flipV="1">
            <a:off x="7669808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11" name="Line"/>
          <p:cNvSpPr/>
          <p:nvPr/>
        </p:nvSpPr>
        <p:spPr>
          <a:xfrm flipV="1">
            <a:off x="9345774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12" name="Line"/>
          <p:cNvSpPr/>
          <p:nvPr/>
        </p:nvSpPr>
        <p:spPr>
          <a:xfrm flipV="1">
            <a:off x="10741687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13" name="Line"/>
          <p:cNvSpPr/>
          <p:nvPr/>
        </p:nvSpPr>
        <p:spPr>
          <a:xfrm flipV="1">
            <a:off x="12137601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14" name="Line"/>
          <p:cNvSpPr/>
          <p:nvPr/>
        </p:nvSpPr>
        <p:spPr>
          <a:xfrm flipV="1">
            <a:off x="13650125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15" name="Line"/>
          <p:cNvSpPr/>
          <p:nvPr/>
        </p:nvSpPr>
        <p:spPr>
          <a:xfrm flipV="1">
            <a:off x="15065576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418" name="Learned"/>
          <p:cNvGrpSpPr/>
          <p:nvPr/>
        </p:nvGrpSpPr>
        <p:grpSpPr>
          <a:xfrm>
            <a:off x="17955509" y="1138634"/>
            <a:ext cx="2734946" cy="1108076"/>
            <a:chOff x="0" y="0"/>
            <a:chExt cx="2734945" cy="1108075"/>
          </a:xfrm>
        </p:grpSpPr>
        <p:sp>
          <p:nvSpPr>
            <p:cNvPr id="2417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2416" name="Learned Learned" descr="Learned Learned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2419" name="Deep learning"/>
          <p:cNvSpPr txBox="1"/>
          <p:nvPr/>
        </p:nvSpPr>
        <p:spPr>
          <a:xfrm>
            <a:off x="9290303" y="261371"/>
            <a:ext cx="580339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Deep learning</a:t>
            </a:r>
          </a:p>
        </p:txBody>
      </p:sp>
      <p:pic>
        <p:nvPicPr>
          <p:cNvPr id="2420" name="theta_1.pdf" descr="theta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83423" y="10027277"/>
            <a:ext cx="525170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1" name="theta_2.pdf" descr="theta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53952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2" name="theta_3.pdf" descr="theta_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20525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3" name="theta_4.pdf" descr="theta_4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957861" y="10027277"/>
            <a:ext cx="562682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4" name="theta_5.pdf" descr="theta_5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418526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5" name="theta_6.pdf" descr="theta_6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878231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6" name="Screen Shot 2015-06-17 at 12.27.26 AM.png" descr="Screen Shot 2015-06-17 at 12.27.26 AM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429217" y="4654274"/>
            <a:ext cx="3549909" cy="309711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2430" name="Group"/>
          <p:cNvGrpSpPr/>
          <p:nvPr/>
        </p:nvGrpSpPr>
        <p:grpSpPr>
          <a:xfrm>
            <a:off x="7851717" y="11010815"/>
            <a:ext cx="8514994" cy="2416303"/>
            <a:chOff x="-50800" y="-50800"/>
            <a:chExt cx="8514992" cy="2416302"/>
          </a:xfrm>
        </p:grpSpPr>
        <p:pic>
          <p:nvPicPr>
            <p:cNvPr id="2427" name="Group" descr="Group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2429" name="mathbf_theta^*_=.pdf" descr="mathbf_theta^*_=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31" name="mathcal_L_(f_the.pdf" descr="mathcal_L_(f_th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233785" y="5856186"/>
            <a:ext cx="3998504" cy="693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2" name="mathbf_y^(2).pdf" descr="mathbf_y^(2)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846351" y="1524588"/>
            <a:ext cx="1068672" cy="801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3" name="mathbf_x^(2).pdf" descr="mathbf_x^(2)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846351" y="3756269"/>
            <a:ext cx="1068672" cy="667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3629" y="6054259"/>
            <a:ext cx="1143867" cy="352234"/>
          </a:xfrm>
          <a:prstGeom prst="rect">
            <a:avLst/>
          </a:prstGeom>
        </p:spPr>
      </p:pic>
      <p:sp>
        <p:nvSpPr>
          <p:cNvPr id="2439" name="“chameleon”"/>
          <p:cNvSpPr txBox="1"/>
          <p:nvPr/>
        </p:nvSpPr>
        <p:spPr>
          <a:xfrm>
            <a:off x="2783804" y="1723558"/>
            <a:ext cx="4578629" cy="196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“chameleon”</a:t>
            </a:r>
          </a:p>
        </p:txBody>
      </p:sp>
      <p:sp>
        <p:nvSpPr>
          <p:cNvPr id="2440" name="Rectangle"/>
          <p:cNvSpPr/>
          <p:nvPr/>
        </p:nvSpPr>
        <p:spPr>
          <a:xfrm>
            <a:off x="8366840" y="3750625"/>
            <a:ext cx="544097" cy="498705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4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8124" y="6054259"/>
            <a:ext cx="770301" cy="352234"/>
          </a:xfrm>
          <a:prstGeom prst="rect">
            <a:avLst/>
          </a:prstGeom>
        </p:spPr>
      </p:pic>
      <p:sp>
        <p:nvSpPr>
          <p:cNvPr id="2443" name="Rectangle"/>
          <p:cNvSpPr/>
          <p:nvPr/>
        </p:nvSpPr>
        <p:spPr>
          <a:xfrm>
            <a:off x="9780613" y="3736852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4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8318" y="6040487"/>
            <a:ext cx="770301" cy="352234"/>
          </a:xfrm>
          <a:prstGeom prst="rect">
            <a:avLst/>
          </a:prstGeom>
        </p:spPr>
      </p:pic>
      <p:sp>
        <p:nvSpPr>
          <p:cNvPr id="2446" name="Rectangle"/>
          <p:cNvSpPr/>
          <p:nvPr/>
        </p:nvSpPr>
        <p:spPr>
          <a:xfrm>
            <a:off x="11212245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4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25668" y="6026714"/>
            <a:ext cx="770301" cy="352234"/>
          </a:xfrm>
          <a:prstGeom prst="rect">
            <a:avLst/>
          </a:prstGeom>
        </p:spPr>
      </p:pic>
      <p:sp>
        <p:nvSpPr>
          <p:cNvPr id="2449" name="Rectangle"/>
          <p:cNvSpPr/>
          <p:nvPr/>
        </p:nvSpPr>
        <p:spPr>
          <a:xfrm>
            <a:off x="12651551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5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4976" y="6026714"/>
            <a:ext cx="770301" cy="352234"/>
          </a:xfrm>
          <a:prstGeom prst="rect">
            <a:avLst/>
          </a:prstGeom>
        </p:spPr>
      </p:pic>
      <p:sp>
        <p:nvSpPr>
          <p:cNvPr id="2452" name="Rectangle"/>
          <p:cNvSpPr/>
          <p:nvPr/>
        </p:nvSpPr>
        <p:spPr>
          <a:xfrm>
            <a:off x="14136760" y="3723080"/>
            <a:ext cx="544096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5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85903" y="6026714"/>
            <a:ext cx="770301" cy="352234"/>
          </a:xfrm>
          <a:prstGeom prst="rect">
            <a:avLst/>
          </a:prstGeom>
        </p:spPr>
      </p:pic>
      <p:sp>
        <p:nvSpPr>
          <p:cNvPr id="2455" name="Rectangle"/>
          <p:cNvSpPr/>
          <p:nvPr/>
        </p:nvSpPr>
        <p:spPr>
          <a:xfrm>
            <a:off x="15621970" y="3723080"/>
            <a:ext cx="544097" cy="498705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56" name="Line"/>
          <p:cNvSpPr/>
          <p:nvPr/>
        </p:nvSpPr>
        <p:spPr>
          <a:xfrm>
            <a:off x="16309213" y="6203081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459" name="Group"/>
          <p:cNvGrpSpPr/>
          <p:nvPr/>
        </p:nvGrpSpPr>
        <p:grpSpPr>
          <a:xfrm>
            <a:off x="7112293" y="2776233"/>
            <a:ext cx="10906905" cy="2627993"/>
            <a:chOff x="0" y="0"/>
            <a:chExt cx="10906904" cy="2627992"/>
          </a:xfrm>
        </p:grpSpPr>
        <p:sp>
          <p:nvSpPr>
            <p:cNvPr id="2457" name="Line"/>
            <p:cNvSpPr/>
            <p:nvPr/>
          </p:nvSpPr>
          <p:spPr>
            <a:xfrm flipH="1">
              <a:off x="10873962" y="0"/>
              <a:ext cx="23400" cy="262799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58" name="Line"/>
            <p:cNvSpPr/>
            <p:nvPr/>
          </p:nvSpPr>
          <p:spPr>
            <a:xfrm>
              <a:off x="0" y="13245"/>
              <a:ext cx="1090690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460" name="Rectangle"/>
          <p:cNvSpPr/>
          <p:nvPr/>
        </p:nvSpPr>
        <p:spPr>
          <a:xfrm>
            <a:off x="17132994" y="5637995"/>
            <a:ext cx="1706525" cy="12123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1" name="Loss"/>
          <p:cNvSpPr txBox="1"/>
          <p:nvPr/>
        </p:nvSpPr>
        <p:spPr>
          <a:xfrm>
            <a:off x="17167428" y="5791714"/>
            <a:ext cx="163765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462" name="Line"/>
          <p:cNvSpPr/>
          <p:nvPr/>
        </p:nvSpPr>
        <p:spPr>
          <a:xfrm flipV="1">
            <a:off x="7669808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3" name="Line"/>
          <p:cNvSpPr/>
          <p:nvPr/>
        </p:nvSpPr>
        <p:spPr>
          <a:xfrm flipV="1">
            <a:off x="9345774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4" name="Line"/>
          <p:cNvSpPr/>
          <p:nvPr/>
        </p:nvSpPr>
        <p:spPr>
          <a:xfrm flipV="1">
            <a:off x="10741687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5" name="Line"/>
          <p:cNvSpPr/>
          <p:nvPr/>
        </p:nvSpPr>
        <p:spPr>
          <a:xfrm flipV="1">
            <a:off x="12137601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6" name="Line"/>
          <p:cNvSpPr/>
          <p:nvPr/>
        </p:nvSpPr>
        <p:spPr>
          <a:xfrm flipV="1">
            <a:off x="13650125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67" name="Line"/>
          <p:cNvSpPr/>
          <p:nvPr/>
        </p:nvSpPr>
        <p:spPr>
          <a:xfrm flipV="1">
            <a:off x="15065576" y="6389687"/>
            <a:ext cx="1" cy="352115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470" name="Learned"/>
          <p:cNvGrpSpPr/>
          <p:nvPr/>
        </p:nvGrpSpPr>
        <p:grpSpPr>
          <a:xfrm>
            <a:off x="17955509" y="1138634"/>
            <a:ext cx="2734946" cy="1108076"/>
            <a:chOff x="0" y="0"/>
            <a:chExt cx="2734945" cy="1108075"/>
          </a:xfrm>
        </p:grpSpPr>
        <p:sp>
          <p:nvSpPr>
            <p:cNvPr id="2469" name="Learned"/>
            <p:cNvSpPr/>
            <p:nvPr/>
          </p:nvSpPr>
          <p:spPr>
            <a:xfrm>
              <a:off x="50799" y="50800"/>
              <a:ext cx="2633347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b="0" sz="5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Learned</a:t>
              </a:r>
            </a:p>
          </p:txBody>
        </p:sp>
        <p:pic>
          <p:nvPicPr>
            <p:cNvPr id="2468" name="Learned Learned" descr="Learned Learned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734947" cy="1108075"/>
            </a:xfrm>
            <a:prstGeom prst="rect">
              <a:avLst/>
            </a:prstGeom>
            <a:effectLst/>
          </p:spPr>
        </p:pic>
      </p:grpSp>
      <p:sp>
        <p:nvSpPr>
          <p:cNvPr id="2471" name="Deep learning"/>
          <p:cNvSpPr txBox="1"/>
          <p:nvPr/>
        </p:nvSpPr>
        <p:spPr>
          <a:xfrm>
            <a:off x="9290303" y="261371"/>
            <a:ext cx="580339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7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Deep learning</a:t>
            </a:r>
          </a:p>
        </p:txBody>
      </p:sp>
      <p:pic>
        <p:nvPicPr>
          <p:cNvPr id="2472" name="theta_1.pdf" descr="theta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83423" y="10027277"/>
            <a:ext cx="525170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3" name="theta_2.pdf" descr="theta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53952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4" name="theta_3.pdf" descr="theta_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20525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5" name="theta_4.pdf" descr="theta_4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957861" y="10027277"/>
            <a:ext cx="562682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6" name="theta_5.pdf" descr="theta_5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418526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7" name="theta_6.pdf" descr="theta_6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878231" y="10027277"/>
            <a:ext cx="543926" cy="600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8" name="Screen Shot 2015-06-17 at 12.27.39 AM.png" descr="Screen Shot 2015-06-17 at 12.27.39 AM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392568" y="4411296"/>
            <a:ext cx="3493894" cy="32404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2482" name="Group"/>
          <p:cNvGrpSpPr/>
          <p:nvPr/>
        </p:nvGrpSpPr>
        <p:grpSpPr>
          <a:xfrm>
            <a:off x="7851717" y="11010815"/>
            <a:ext cx="8514994" cy="2416303"/>
            <a:chOff x="-50800" y="-50800"/>
            <a:chExt cx="8514992" cy="2416302"/>
          </a:xfrm>
        </p:grpSpPr>
        <p:pic>
          <p:nvPicPr>
            <p:cNvPr id="2479" name="Group" descr="Group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50800" y="-50800"/>
              <a:ext cx="8514993" cy="2416303"/>
            </a:xfrm>
            <a:prstGeom prst="rect">
              <a:avLst/>
            </a:prstGeom>
            <a:effectLst/>
          </p:spPr>
        </p:pic>
        <p:pic>
          <p:nvPicPr>
            <p:cNvPr id="2481" name="mathbf_theta^*_=.pdf" descr="mathbf_theta^*_=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42897" y="323953"/>
              <a:ext cx="7952998" cy="1666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83" name="mathbf_y^(i).pdf" descr="mathbf_y^(i)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657697" y="1536652"/>
            <a:ext cx="946113" cy="764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4" name="mathbf_x^(i).pdf" descr="mathbf_x^(i)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657697" y="3558308"/>
            <a:ext cx="946113" cy="636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5" name="mathcal_L_(f_the.pdf" descr="mathcal_L_(f_the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322981" y="5877104"/>
            <a:ext cx="4198914" cy="755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Batch (parallel) processing"/>
          <p:cNvSpPr txBox="1"/>
          <p:nvPr/>
        </p:nvSpPr>
        <p:spPr>
          <a:xfrm>
            <a:off x="5969444" y="185171"/>
            <a:ext cx="12445112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Batch (parallel) processing</a:t>
            </a:r>
          </a:p>
        </p:txBody>
      </p:sp>
      <p:pic>
        <p:nvPicPr>
          <p:cNvPr id="249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2752" y="7123072"/>
            <a:ext cx="713710" cy="352235"/>
          </a:xfrm>
          <a:prstGeom prst="rect">
            <a:avLst/>
          </a:prstGeom>
        </p:spPr>
      </p:pic>
      <p:sp>
        <p:nvSpPr>
          <p:cNvPr id="2492" name="Rectangle"/>
          <p:cNvSpPr/>
          <p:nvPr/>
        </p:nvSpPr>
        <p:spPr>
          <a:xfrm>
            <a:off x="4852372" y="5818618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9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3964" y="7123072"/>
            <a:ext cx="490652" cy="352235"/>
          </a:xfrm>
          <a:prstGeom prst="rect">
            <a:avLst/>
          </a:prstGeom>
        </p:spPr>
      </p:pic>
      <p:sp>
        <p:nvSpPr>
          <p:cNvPr id="2495" name="Rectangle"/>
          <p:cNvSpPr/>
          <p:nvPr/>
        </p:nvSpPr>
        <p:spPr>
          <a:xfrm>
            <a:off x="5696542" y="5810394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9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6143" y="7114849"/>
            <a:ext cx="490652" cy="352235"/>
          </a:xfrm>
          <a:prstGeom prst="rect">
            <a:avLst/>
          </a:prstGeom>
        </p:spPr>
      </p:pic>
      <p:sp>
        <p:nvSpPr>
          <p:cNvPr id="2498" name="Rectangle"/>
          <p:cNvSpPr/>
          <p:nvPr/>
        </p:nvSpPr>
        <p:spPr>
          <a:xfrm>
            <a:off x="6551377" y="580217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9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02305" y="7106625"/>
            <a:ext cx="490652" cy="352235"/>
          </a:xfrm>
          <a:prstGeom prst="rect">
            <a:avLst/>
          </a:prstGeom>
        </p:spPr>
      </p:pic>
      <p:sp>
        <p:nvSpPr>
          <p:cNvPr id="2501" name="Rectangle"/>
          <p:cNvSpPr/>
          <p:nvPr/>
        </p:nvSpPr>
        <p:spPr>
          <a:xfrm>
            <a:off x="7410794" y="5802171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0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61723" y="7106625"/>
            <a:ext cx="490652" cy="352235"/>
          </a:xfrm>
          <a:prstGeom prst="rect">
            <a:avLst/>
          </a:prstGeom>
        </p:spPr>
      </p:pic>
      <p:pic>
        <p:nvPicPr>
          <p:cNvPr id="250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69877" y="7106625"/>
            <a:ext cx="490652" cy="352235"/>
          </a:xfrm>
          <a:prstGeom prst="rect">
            <a:avLst/>
          </a:prstGeom>
        </p:spPr>
      </p:pic>
      <p:sp>
        <p:nvSpPr>
          <p:cNvPr id="2506" name="Rectangle"/>
          <p:cNvSpPr/>
          <p:nvPr/>
        </p:nvSpPr>
        <p:spPr>
          <a:xfrm>
            <a:off x="9184447" y="5802171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07" name="Line"/>
          <p:cNvSpPr/>
          <p:nvPr/>
        </p:nvSpPr>
        <p:spPr>
          <a:xfrm>
            <a:off x="11339478" y="7293178"/>
            <a:ext cx="414452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08" name="Rectangle"/>
          <p:cNvSpPr/>
          <p:nvPr/>
        </p:nvSpPr>
        <p:spPr>
          <a:xfrm>
            <a:off x="11864688" y="6945576"/>
            <a:ext cx="1018975" cy="72388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09" name="Loss"/>
          <p:cNvSpPr txBox="1"/>
          <p:nvPr/>
        </p:nvSpPr>
        <p:spPr>
          <a:xfrm>
            <a:off x="11885248" y="7037363"/>
            <a:ext cx="977853" cy="54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pic>
        <p:nvPicPr>
          <p:cNvPr id="2510" name="Screen Shot 2015-06-17 at 12.27.39 AM.png" descr="Screen Shot 2015-06-17 at 12.27.39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82208" y="6213108"/>
            <a:ext cx="2086223" cy="193489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511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1810" y="10558522"/>
            <a:ext cx="713710" cy="352235"/>
          </a:xfrm>
          <a:prstGeom prst="rect">
            <a:avLst/>
          </a:prstGeom>
        </p:spPr>
      </p:pic>
      <p:sp>
        <p:nvSpPr>
          <p:cNvPr id="2513" name="Rectangle"/>
          <p:cNvSpPr/>
          <p:nvPr/>
        </p:nvSpPr>
        <p:spPr>
          <a:xfrm>
            <a:off x="4841430" y="9254068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1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3023" y="10558522"/>
            <a:ext cx="490651" cy="352235"/>
          </a:xfrm>
          <a:prstGeom prst="rect">
            <a:avLst/>
          </a:prstGeom>
        </p:spPr>
      </p:pic>
      <p:sp>
        <p:nvSpPr>
          <p:cNvPr id="2516" name="Rectangle"/>
          <p:cNvSpPr/>
          <p:nvPr/>
        </p:nvSpPr>
        <p:spPr>
          <a:xfrm>
            <a:off x="5685601" y="9245844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1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202" y="10550299"/>
            <a:ext cx="490651" cy="352235"/>
          </a:xfrm>
          <a:prstGeom prst="rect">
            <a:avLst/>
          </a:prstGeom>
        </p:spPr>
      </p:pic>
      <p:sp>
        <p:nvSpPr>
          <p:cNvPr id="2519" name="Rectangle"/>
          <p:cNvSpPr/>
          <p:nvPr/>
        </p:nvSpPr>
        <p:spPr>
          <a:xfrm>
            <a:off x="6540436" y="9237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2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1365" y="10542075"/>
            <a:ext cx="490652" cy="352235"/>
          </a:xfrm>
          <a:prstGeom prst="rect">
            <a:avLst/>
          </a:prstGeom>
        </p:spPr>
      </p:pic>
      <p:sp>
        <p:nvSpPr>
          <p:cNvPr id="2522" name="Rectangle"/>
          <p:cNvSpPr/>
          <p:nvPr/>
        </p:nvSpPr>
        <p:spPr>
          <a:xfrm>
            <a:off x="7399853" y="9237621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2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50782" y="10542075"/>
            <a:ext cx="490652" cy="352235"/>
          </a:xfrm>
          <a:prstGeom prst="rect">
            <a:avLst/>
          </a:prstGeom>
        </p:spPr>
      </p:pic>
      <p:sp>
        <p:nvSpPr>
          <p:cNvPr id="2525" name="Rectangle"/>
          <p:cNvSpPr/>
          <p:nvPr/>
        </p:nvSpPr>
        <p:spPr>
          <a:xfrm>
            <a:off x="8286680" y="9237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2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8936" y="10542075"/>
            <a:ext cx="490652" cy="352235"/>
          </a:xfrm>
          <a:prstGeom prst="rect">
            <a:avLst/>
          </a:prstGeom>
        </p:spPr>
      </p:pic>
      <p:sp>
        <p:nvSpPr>
          <p:cNvPr id="2528" name="Rectangle"/>
          <p:cNvSpPr/>
          <p:nvPr/>
        </p:nvSpPr>
        <p:spPr>
          <a:xfrm>
            <a:off x="9173506" y="9237621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29" name="Line"/>
          <p:cNvSpPr/>
          <p:nvPr/>
        </p:nvSpPr>
        <p:spPr>
          <a:xfrm>
            <a:off x="11328536" y="10728628"/>
            <a:ext cx="414452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30" name="Rectangle"/>
          <p:cNvSpPr/>
          <p:nvPr/>
        </p:nvSpPr>
        <p:spPr>
          <a:xfrm>
            <a:off x="11853746" y="10381026"/>
            <a:ext cx="1018975" cy="72388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31" name="Loss"/>
          <p:cNvSpPr txBox="1"/>
          <p:nvPr/>
        </p:nvSpPr>
        <p:spPr>
          <a:xfrm>
            <a:off x="11874306" y="10472813"/>
            <a:ext cx="977853" cy="54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pic>
        <p:nvPicPr>
          <p:cNvPr id="2532" name="Screen Shot 2015-06-17 at 12.27.26 AM.png" descr="Screen Shot 2015-06-17 at 12.27.26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93149" y="9793641"/>
            <a:ext cx="2119670" cy="184930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53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9875" y="3395522"/>
            <a:ext cx="713710" cy="352235"/>
          </a:xfrm>
          <a:prstGeom prst="rect">
            <a:avLst/>
          </a:prstGeom>
        </p:spPr>
      </p:pic>
      <p:pic>
        <p:nvPicPr>
          <p:cNvPr id="2535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18419" t="0" r="4416" b="0"/>
          <a:stretch>
            <a:fillRect/>
          </a:stretch>
        </p:blipFill>
        <p:spPr>
          <a:xfrm>
            <a:off x="1825084" y="2442425"/>
            <a:ext cx="2235529" cy="227498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536" name="Rectangle"/>
          <p:cNvSpPr/>
          <p:nvPr/>
        </p:nvSpPr>
        <p:spPr>
          <a:xfrm>
            <a:off x="4909495" y="2091068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3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71088" y="3395522"/>
            <a:ext cx="490652" cy="352235"/>
          </a:xfrm>
          <a:prstGeom prst="rect">
            <a:avLst/>
          </a:prstGeom>
        </p:spPr>
      </p:pic>
      <p:sp>
        <p:nvSpPr>
          <p:cNvPr id="2539" name="Rectangle"/>
          <p:cNvSpPr/>
          <p:nvPr/>
        </p:nvSpPr>
        <p:spPr>
          <a:xfrm>
            <a:off x="5753666" y="2082844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4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3267" y="3387299"/>
            <a:ext cx="490652" cy="352234"/>
          </a:xfrm>
          <a:prstGeom prst="rect">
            <a:avLst/>
          </a:prstGeom>
        </p:spPr>
      </p:pic>
      <p:sp>
        <p:nvSpPr>
          <p:cNvPr id="2542" name="Rectangle"/>
          <p:cNvSpPr/>
          <p:nvPr/>
        </p:nvSpPr>
        <p:spPr>
          <a:xfrm>
            <a:off x="6608501" y="2074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4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59430" y="3379075"/>
            <a:ext cx="490651" cy="352235"/>
          </a:xfrm>
          <a:prstGeom prst="rect">
            <a:avLst/>
          </a:prstGeom>
        </p:spPr>
      </p:pic>
      <p:sp>
        <p:nvSpPr>
          <p:cNvPr id="2545" name="Rectangle"/>
          <p:cNvSpPr/>
          <p:nvPr/>
        </p:nvSpPr>
        <p:spPr>
          <a:xfrm>
            <a:off x="7467918" y="2074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4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18847" y="3379075"/>
            <a:ext cx="490652" cy="352235"/>
          </a:xfrm>
          <a:prstGeom prst="rect">
            <a:avLst/>
          </a:prstGeom>
        </p:spPr>
      </p:pic>
      <p:sp>
        <p:nvSpPr>
          <p:cNvPr id="2548" name="Rectangle"/>
          <p:cNvSpPr/>
          <p:nvPr/>
        </p:nvSpPr>
        <p:spPr>
          <a:xfrm>
            <a:off x="8354745" y="2074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4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7001" y="3379075"/>
            <a:ext cx="490652" cy="352235"/>
          </a:xfrm>
          <a:prstGeom prst="rect">
            <a:avLst/>
          </a:prstGeom>
        </p:spPr>
      </p:pic>
      <p:sp>
        <p:nvSpPr>
          <p:cNvPr id="2551" name="Rectangle"/>
          <p:cNvSpPr/>
          <p:nvPr/>
        </p:nvSpPr>
        <p:spPr>
          <a:xfrm>
            <a:off x="9241571" y="207462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52" name="Rectangle"/>
          <p:cNvSpPr/>
          <p:nvPr/>
        </p:nvSpPr>
        <p:spPr>
          <a:xfrm>
            <a:off x="11921811" y="3218026"/>
            <a:ext cx="1018975" cy="72388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53" name="Loss"/>
          <p:cNvSpPr txBox="1"/>
          <p:nvPr/>
        </p:nvSpPr>
        <p:spPr>
          <a:xfrm>
            <a:off x="11942372" y="3309813"/>
            <a:ext cx="977853" cy="540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Loss</a:t>
            </a:r>
          </a:p>
        </p:txBody>
      </p:sp>
      <p:sp>
        <p:nvSpPr>
          <p:cNvPr id="2554" name="Line"/>
          <p:cNvSpPr/>
          <p:nvPr/>
        </p:nvSpPr>
        <p:spPr>
          <a:xfrm>
            <a:off x="11402564" y="3555192"/>
            <a:ext cx="414452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55" name="…"/>
          <p:cNvSpPr txBox="1"/>
          <p:nvPr/>
        </p:nvSpPr>
        <p:spPr>
          <a:xfrm rot="5400000">
            <a:off x="2640169" y="12412721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556" name="Line"/>
          <p:cNvSpPr/>
          <p:nvPr/>
        </p:nvSpPr>
        <p:spPr>
          <a:xfrm flipV="1">
            <a:off x="13055528" y="7793910"/>
            <a:ext cx="2267461" cy="29789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57" name="Line"/>
          <p:cNvSpPr/>
          <p:nvPr/>
        </p:nvSpPr>
        <p:spPr>
          <a:xfrm flipV="1">
            <a:off x="13093628" y="7273211"/>
            <a:ext cx="2323450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58" name="Line"/>
          <p:cNvSpPr/>
          <p:nvPr/>
        </p:nvSpPr>
        <p:spPr>
          <a:xfrm>
            <a:off x="13068228" y="3615610"/>
            <a:ext cx="2267460" cy="29789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59" name="Sigma.pdf" descr="Sigma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836007" y="6759077"/>
            <a:ext cx="904876" cy="1028268"/>
          </a:xfrm>
          <a:prstGeom prst="rect">
            <a:avLst/>
          </a:prstGeom>
          <a:ln w="12700">
            <a:miter lim="400000"/>
          </a:ln>
        </p:spPr>
      </p:pic>
      <p:sp>
        <p:nvSpPr>
          <p:cNvPr id="2560" name="Rectangle"/>
          <p:cNvSpPr/>
          <p:nvPr/>
        </p:nvSpPr>
        <p:spPr>
          <a:xfrm>
            <a:off x="8279653" y="5810291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654" name="Group"/>
          <p:cNvGrpSpPr/>
          <p:nvPr/>
        </p:nvGrpSpPr>
        <p:grpSpPr>
          <a:xfrm>
            <a:off x="18720699" y="2957371"/>
            <a:ext cx="2541946" cy="2977797"/>
            <a:chOff x="0" y="0"/>
            <a:chExt cx="2541945" cy="2977795"/>
          </a:xfrm>
        </p:grpSpPr>
        <p:sp>
          <p:nvSpPr>
            <p:cNvPr id="2561" name="Rectangle"/>
            <p:cNvSpPr/>
            <p:nvPr/>
          </p:nvSpPr>
          <p:spPr>
            <a:xfrm>
              <a:off x="942857" y="0"/>
              <a:ext cx="324883" cy="2977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62" name="Rectangle"/>
            <p:cNvSpPr/>
            <p:nvPr/>
          </p:nvSpPr>
          <p:spPr>
            <a:xfrm>
              <a:off x="1258592" y="0"/>
              <a:ext cx="324884" cy="2977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63" name="Rectangle"/>
            <p:cNvSpPr/>
            <p:nvPr/>
          </p:nvSpPr>
          <p:spPr>
            <a:xfrm>
              <a:off x="1585362" y="0"/>
              <a:ext cx="324883" cy="2977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64" name="Rectangle"/>
            <p:cNvSpPr/>
            <p:nvPr/>
          </p:nvSpPr>
          <p:spPr>
            <a:xfrm>
              <a:off x="1901327" y="0"/>
              <a:ext cx="324883" cy="2977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65" name="Rectangle"/>
            <p:cNvSpPr/>
            <p:nvPr/>
          </p:nvSpPr>
          <p:spPr>
            <a:xfrm>
              <a:off x="2217063" y="0"/>
              <a:ext cx="324883" cy="2977796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2576" name="Group"/>
            <p:cNvGrpSpPr/>
            <p:nvPr/>
          </p:nvGrpSpPr>
          <p:grpSpPr>
            <a:xfrm>
              <a:off x="0" y="72311"/>
              <a:ext cx="194288" cy="2819010"/>
              <a:chOff x="0" y="0"/>
              <a:chExt cx="194287" cy="2819009"/>
            </a:xfrm>
          </p:grpSpPr>
          <p:sp>
            <p:nvSpPr>
              <p:cNvPr id="2566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67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68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69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0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1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2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3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4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5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587" name="Group"/>
            <p:cNvGrpSpPr/>
            <p:nvPr/>
          </p:nvGrpSpPr>
          <p:grpSpPr>
            <a:xfrm>
              <a:off x="328500" y="72311"/>
              <a:ext cx="194289" cy="2819010"/>
              <a:chOff x="0" y="0"/>
              <a:chExt cx="194287" cy="2819009"/>
            </a:xfrm>
          </p:grpSpPr>
          <p:sp>
            <p:nvSpPr>
              <p:cNvPr id="2577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8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9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0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1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2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3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4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5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6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598" name="Group"/>
            <p:cNvGrpSpPr/>
            <p:nvPr/>
          </p:nvGrpSpPr>
          <p:grpSpPr>
            <a:xfrm>
              <a:off x="669701" y="79393"/>
              <a:ext cx="194289" cy="2819010"/>
              <a:chOff x="0" y="0"/>
              <a:chExt cx="194287" cy="2819009"/>
            </a:xfrm>
          </p:grpSpPr>
          <p:sp>
            <p:nvSpPr>
              <p:cNvPr id="2588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9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0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1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2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3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4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5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6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7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09" name="Group"/>
            <p:cNvGrpSpPr/>
            <p:nvPr/>
          </p:nvGrpSpPr>
          <p:grpSpPr>
            <a:xfrm>
              <a:off x="998202" y="79393"/>
              <a:ext cx="194289" cy="2819010"/>
              <a:chOff x="0" y="0"/>
              <a:chExt cx="194287" cy="2819009"/>
            </a:xfrm>
          </p:grpSpPr>
          <p:sp>
            <p:nvSpPr>
              <p:cNvPr id="2599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0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1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2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3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4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5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6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7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8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20" name="Group"/>
            <p:cNvGrpSpPr/>
            <p:nvPr/>
          </p:nvGrpSpPr>
          <p:grpSpPr>
            <a:xfrm>
              <a:off x="1326703" y="79393"/>
              <a:ext cx="194288" cy="2819010"/>
              <a:chOff x="0" y="0"/>
              <a:chExt cx="194287" cy="2819009"/>
            </a:xfrm>
          </p:grpSpPr>
          <p:sp>
            <p:nvSpPr>
              <p:cNvPr id="2610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1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2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3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4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5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6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7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8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9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31" name="Group"/>
            <p:cNvGrpSpPr/>
            <p:nvPr/>
          </p:nvGrpSpPr>
          <p:grpSpPr>
            <a:xfrm>
              <a:off x="1655204" y="79393"/>
              <a:ext cx="194288" cy="2819010"/>
              <a:chOff x="0" y="0"/>
              <a:chExt cx="194287" cy="2819009"/>
            </a:xfrm>
          </p:grpSpPr>
          <p:sp>
            <p:nvSpPr>
              <p:cNvPr id="2621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2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3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4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5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6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7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8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29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0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42" name="Group"/>
            <p:cNvGrpSpPr/>
            <p:nvPr/>
          </p:nvGrpSpPr>
          <p:grpSpPr>
            <a:xfrm>
              <a:off x="1960943" y="79393"/>
              <a:ext cx="194289" cy="2819010"/>
              <a:chOff x="0" y="0"/>
              <a:chExt cx="194287" cy="2819009"/>
            </a:xfrm>
          </p:grpSpPr>
          <p:sp>
            <p:nvSpPr>
              <p:cNvPr id="2632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3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4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5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6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7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8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39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0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1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2653" name="Group"/>
            <p:cNvGrpSpPr/>
            <p:nvPr/>
          </p:nvGrpSpPr>
          <p:grpSpPr>
            <a:xfrm>
              <a:off x="2289444" y="79393"/>
              <a:ext cx="194289" cy="2819010"/>
              <a:chOff x="0" y="0"/>
              <a:chExt cx="194287" cy="2819009"/>
            </a:xfrm>
          </p:grpSpPr>
          <p:sp>
            <p:nvSpPr>
              <p:cNvPr id="2643" name="Oval"/>
              <p:cNvSpPr/>
              <p:nvPr/>
            </p:nvSpPr>
            <p:spPr>
              <a:xfrm>
                <a:off x="0" y="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4" name="Oval"/>
              <p:cNvSpPr/>
              <p:nvPr/>
            </p:nvSpPr>
            <p:spPr>
              <a:xfrm>
                <a:off x="0" y="279400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5" name="Oval"/>
              <p:cNvSpPr/>
              <p:nvPr/>
            </p:nvSpPr>
            <p:spPr>
              <a:xfrm>
                <a:off x="0" y="5516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6" name="Oval"/>
              <p:cNvSpPr/>
              <p:nvPr/>
            </p:nvSpPr>
            <p:spPr>
              <a:xfrm>
                <a:off x="0" y="831042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7" name="Oval"/>
              <p:cNvSpPr/>
              <p:nvPr/>
            </p:nvSpPr>
            <p:spPr>
              <a:xfrm>
                <a:off x="0" y="11032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8" name="Oval"/>
              <p:cNvSpPr/>
              <p:nvPr/>
            </p:nvSpPr>
            <p:spPr>
              <a:xfrm>
                <a:off x="0" y="13826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9" name="Oval"/>
              <p:cNvSpPr/>
              <p:nvPr/>
            </p:nvSpPr>
            <p:spPr>
              <a:xfrm>
                <a:off x="0" y="16874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50" name="Oval"/>
              <p:cNvSpPr/>
              <p:nvPr/>
            </p:nvSpPr>
            <p:spPr>
              <a:xfrm>
                <a:off x="0" y="1979584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51" name="Oval"/>
              <p:cNvSpPr/>
              <p:nvPr/>
            </p:nvSpPr>
            <p:spPr>
              <a:xfrm>
                <a:off x="0" y="23153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52" name="Oval"/>
              <p:cNvSpPr/>
              <p:nvPr/>
            </p:nvSpPr>
            <p:spPr>
              <a:xfrm>
                <a:off x="0" y="2620126"/>
                <a:ext cx="194288" cy="198884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grpSp>
        <p:nvGrpSpPr>
          <p:cNvPr id="2657" name="Group"/>
          <p:cNvGrpSpPr/>
          <p:nvPr/>
        </p:nvGrpSpPr>
        <p:grpSpPr>
          <a:xfrm>
            <a:off x="17787328" y="2217979"/>
            <a:ext cx="3249617" cy="3120212"/>
            <a:chOff x="0" y="0"/>
            <a:chExt cx="3249616" cy="3120210"/>
          </a:xfrm>
        </p:grpSpPr>
        <p:sp>
          <p:nvSpPr>
            <p:cNvPr id="2655" name="Features"/>
            <p:cNvSpPr txBox="1"/>
            <p:nvPr/>
          </p:nvSpPr>
          <p:spPr>
            <a:xfrm>
              <a:off x="1159069" y="0"/>
              <a:ext cx="2090548" cy="72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i="1" sz="4200"/>
              </a:lvl1pPr>
            </a:lstStyle>
            <a:p>
              <a:pPr/>
              <a:r>
                <a:t>Features</a:t>
              </a:r>
            </a:p>
          </p:txBody>
        </p:sp>
        <p:sp>
          <p:nvSpPr>
            <p:cNvPr id="2656" name="Images"/>
            <p:cNvSpPr txBox="1"/>
            <p:nvPr/>
          </p:nvSpPr>
          <p:spPr>
            <a:xfrm rot="16200000">
              <a:off x="-531089" y="1867457"/>
              <a:ext cx="1783843" cy="721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i="1" sz="4200"/>
              </a:lvl1pPr>
            </a:lstStyle>
            <a:p>
              <a:pPr/>
              <a:r>
                <a:t>Images</a:t>
              </a:r>
            </a:p>
          </p:txBody>
        </p:sp>
      </p:grpSp>
      <p:pic>
        <p:nvPicPr>
          <p:cNvPr id="265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14096" y="7085721"/>
            <a:ext cx="490652" cy="352234"/>
          </a:xfrm>
          <a:prstGeom prst="rect">
            <a:avLst/>
          </a:prstGeom>
        </p:spPr>
      </p:pic>
      <p:sp>
        <p:nvSpPr>
          <p:cNvPr id="2660" name="Rectangle"/>
          <p:cNvSpPr/>
          <p:nvPr/>
        </p:nvSpPr>
        <p:spPr>
          <a:xfrm>
            <a:off x="10022585" y="5781267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66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73514" y="7085721"/>
            <a:ext cx="490652" cy="352234"/>
          </a:xfrm>
          <a:prstGeom prst="rect">
            <a:avLst/>
          </a:prstGeom>
        </p:spPr>
      </p:pic>
      <p:pic>
        <p:nvPicPr>
          <p:cNvPr id="266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03156" y="10521171"/>
            <a:ext cx="490652" cy="352234"/>
          </a:xfrm>
          <a:prstGeom prst="rect">
            <a:avLst/>
          </a:prstGeom>
        </p:spPr>
      </p:pic>
      <p:sp>
        <p:nvSpPr>
          <p:cNvPr id="2665" name="Rectangle"/>
          <p:cNvSpPr/>
          <p:nvPr/>
        </p:nvSpPr>
        <p:spPr>
          <a:xfrm>
            <a:off x="10011644" y="9216717"/>
            <a:ext cx="324884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66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62573" y="10521171"/>
            <a:ext cx="490652" cy="352234"/>
          </a:xfrm>
          <a:prstGeom prst="rect">
            <a:avLst/>
          </a:prstGeom>
        </p:spPr>
      </p:pic>
      <p:sp>
        <p:nvSpPr>
          <p:cNvPr id="2668" name="Rectangle"/>
          <p:cNvSpPr/>
          <p:nvPr/>
        </p:nvSpPr>
        <p:spPr>
          <a:xfrm>
            <a:off x="10898471" y="9216717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66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71221" y="3358171"/>
            <a:ext cx="490651" cy="352234"/>
          </a:xfrm>
          <a:prstGeom prst="rect">
            <a:avLst/>
          </a:prstGeom>
        </p:spPr>
      </p:pic>
      <p:sp>
        <p:nvSpPr>
          <p:cNvPr id="2671" name="Rectangle"/>
          <p:cNvSpPr/>
          <p:nvPr/>
        </p:nvSpPr>
        <p:spPr>
          <a:xfrm>
            <a:off x="10079709" y="2053717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67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4776" y="3366498"/>
            <a:ext cx="490652" cy="352234"/>
          </a:xfrm>
          <a:prstGeom prst="rect">
            <a:avLst/>
          </a:prstGeom>
        </p:spPr>
      </p:pic>
      <p:sp>
        <p:nvSpPr>
          <p:cNvPr id="2674" name="Rectangle"/>
          <p:cNvSpPr/>
          <p:nvPr/>
        </p:nvSpPr>
        <p:spPr>
          <a:xfrm>
            <a:off x="10966536" y="2053717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75" name="Rectangle"/>
          <p:cNvSpPr/>
          <p:nvPr/>
        </p:nvSpPr>
        <p:spPr>
          <a:xfrm>
            <a:off x="10891444" y="5789386"/>
            <a:ext cx="324883" cy="2977797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86456 0.065038" origin="layout" pathEditMode="relative">
                                      <p:cBhvr>
                                        <p:cTn id="6" dur="500" fill="hold"/>
                                        <p:tgtEl>
                                          <p:spTgt spid="2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2175 -0.206947" origin="layout" pathEditMode="relative">
                                      <p:cBhvr>
                                        <p:cTn id="10" dur="500" fill="hold"/>
                                        <p:tgtEl>
                                          <p:spTgt spid="2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16546 -0.457878" origin="layout" pathEditMode="relative">
                                      <p:cBhvr>
                                        <p:cTn id="14" dur="500" fill="hold"/>
                                        <p:tgtEl>
                                          <p:spTgt spid="2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4" grpId="4"/>
      <p:bldP build="whole" bldLvl="1" animBg="1" rev="0" advAuto="0" spid="2657" grpId="5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Tensors…"/>
          <p:cNvSpPr txBox="1"/>
          <p:nvPr/>
        </p:nvSpPr>
        <p:spPr>
          <a:xfrm>
            <a:off x="7711376" y="-122238"/>
            <a:ext cx="8961248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Tensors</a:t>
            </a:r>
          </a:p>
          <a:p>
            <a:pPr defTabSz="821531">
              <a:defRPr b="0" sz="6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(multi-dimensional arrays)</a:t>
            </a:r>
          </a:p>
        </p:txBody>
      </p:sp>
      <p:sp>
        <p:nvSpPr>
          <p:cNvPr id="2680" name="Circle"/>
          <p:cNvSpPr/>
          <p:nvPr/>
        </p:nvSpPr>
        <p:spPr>
          <a:xfrm>
            <a:off x="9175059" y="5140642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1" name="Circle"/>
          <p:cNvSpPr/>
          <p:nvPr/>
        </p:nvSpPr>
        <p:spPr>
          <a:xfrm>
            <a:off x="9173878" y="6266434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2" name="Circle"/>
          <p:cNvSpPr/>
          <p:nvPr/>
        </p:nvSpPr>
        <p:spPr>
          <a:xfrm>
            <a:off x="9173878" y="7392227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3" name="Circle"/>
          <p:cNvSpPr/>
          <p:nvPr/>
        </p:nvSpPr>
        <p:spPr>
          <a:xfrm>
            <a:off x="9173878" y="8518019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4" name="Rectangle"/>
          <p:cNvSpPr/>
          <p:nvPr/>
        </p:nvSpPr>
        <p:spPr>
          <a:xfrm>
            <a:off x="9039230" y="4914959"/>
            <a:ext cx="7037309" cy="463414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5" name="…"/>
          <p:cNvSpPr txBox="1"/>
          <p:nvPr/>
        </p:nvSpPr>
        <p:spPr>
          <a:xfrm>
            <a:off x="14473997" y="3622819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686" name="Circle"/>
          <p:cNvSpPr/>
          <p:nvPr/>
        </p:nvSpPr>
        <p:spPr>
          <a:xfrm flipH="1" rot="10800000">
            <a:off x="10361129" y="8518020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7" name="Circle"/>
          <p:cNvSpPr/>
          <p:nvPr/>
        </p:nvSpPr>
        <p:spPr>
          <a:xfrm flipH="1" rot="10800000">
            <a:off x="10361129" y="7392227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8" name="Circle"/>
          <p:cNvSpPr/>
          <p:nvPr/>
        </p:nvSpPr>
        <p:spPr>
          <a:xfrm flipH="1" rot="10800000">
            <a:off x="10361129" y="6266434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89" name="Circle"/>
          <p:cNvSpPr/>
          <p:nvPr/>
        </p:nvSpPr>
        <p:spPr>
          <a:xfrm flipH="1" rot="10800000">
            <a:off x="10361129" y="5140642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0" name="Circle"/>
          <p:cNvSpPr/>
          <p:nvPr/>
        </p:nvSpPr>
        <p:spPr>
          <a:xfrm>
            <a:off x="11549562" y="5140642"/>
            <a:ext cx="697024" cy="697024"/>
          </a:xfrm>
          <a:prstGeom prst="ellipse">
            <a:avLst/>
          </a:prstGeom>
          <a:solidFill>
            <a:srgbClr val="5E5E5E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1" name="Circle"/>
          <p:cNvSpPr/>
          <p:nvPr/>
        </p:nvSpPr>
        <p:spPr>
          <a:xfrm>
            <a:off x="11548381" y="6266434"/>
            <a:ext cx="697024" cy="697024"/>
          </a:xfrm>
          <a:prstGeom prst="ellipse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2" name="Circle"/>
          <p:cNvSpPr/>
          <p:nvPr/>
        </p:nvSpPr>
        <p:spPr>
          <a:xfrm>
            <a:off x="11548381" y="7392227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3" name="Circle"/>
          <p:cNvSpPr/>
          <p:nvPr/>
        </p:nvSpPr>
        <p:spPr>
          <a:xfrm>
            <a:off x="11548381" y="8518019"/>
            <a:ext cx="697024" cy="697024"/>
          </a:xfrm>
          <a:prstGeom prst="ellipse">
            <a:avLst/>
          </a:prstGeom>
          <a:solidFill>
            <a:srgbClr val="D6D5D5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4" name="Circle"/>
          <p:cNvSpPr/>
          <p:nvPr/>
        </p:nvSpPr>
        <p:spPr>
          <a:xfrm flipH="1" rot="10800000">
            <a:off x="12735632" y="8518021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5" name="Circle"/>
          <p:cNvSpPr/>
          <p:nvPr/>
        </p:nvSpPr>
        <p:spPr>
          <a:xfrm flipH="1" rot="10800000">
            <a:off x="12735632" y="7392227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6" name="Circle"/>
          <p:cNvSpPr/>
          <p:nvPr/>
        </p:nvSpPr>
        <p:spPr>
          <a:xfrm flipH="1" rot="10800000">
            <a:off x="12735632" y="6266434"/>
            <a:ext cx="697025" cy="697024"/>
          </a:xfrm>
          <a:prstGeom prst="ellipse">
            <a:avLst/>
          </a:prstGeom>
          <a:solidFill>
            <a:srgbClr val="5E5E5E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7" name="Circle"/>
          <p:cNvSpPr/>
          <p:nvPr/>
        </p:nvSpPr>
        <p:spPr>
          <a:xfrm flipH="1" rot="10800000">
            <a:off x="12735632" y="5140642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8" name="Circle"/>
          <p:cNvSpPr/>
          <p:nvPr/>
        </p:nvSpPr>
        <p:spPr>
          <a:xfrm flipH="1" rot="10800000">
            <a:off x="13922883" y="8518021"/>
            <a:ext cx="697024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99" name="Circle"/>
          <p:cNvSpPr/>
          <p:nvPr/>
        </p:nvSpPr>
        <p:spPr>
          <a:xfrm flipH="1" rot="10800000">
            <a:off x="13922883" y="7392227"/>
            <a:ext cx="697024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0" name="Circle"/>
          <p:cNvSpPr/>
          <p:nvPr/>
        </p:nvSpPr>
        <p:spPr>
          <a:xfrm flipH="1" rot="10800000">
            <a:off x="13922883" y="6266434"/>
            <a:ext cx="697024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1" name="Circle"/>
          <p:cNvSpPr/>
          <p:nvPr/>
        </p:nvSpPr>
        <p:spPr>
          <a:xfrm flipH="1" rot="10800000">
            <a:off x="13922883" y="5140642"/>
            <a:ext cx="697024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2" name="Circle"/>
          <p:cNvSpPr/>
          <p:nvPr/>
        </p:nvSpPr>
        <p:spPr>
          <a:xfrm>
            <a:off x="15111317" y="5140642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3" name="Circle"/>
          <p:cNvSpPr/>
          <p:nvPr/>
        </p:nvSpPr>
        <p:spPr>
          <a:xfrm>
            <a:off x="15110136" y="6266434"/>
            <a:ext cx="697024" cy="697024"/>
          </a:xfrm>
          <a:prstGeom prst="ellipse">
            <a:avLst/>
          </a:prstGeom>
          <a:solidFill>
            <a:srgbClr val="5E5E5E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4" name="Circle"/>
          <p:cNvSpPr/>
          <p:nvPr/>
        </p:nvSpPr>
        <p:spPr>
          <a:xfrm>
            <a:off x="15110136" y="7392227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5" name="Circle"/>
          <p:cNvSpPr/>
          <p:nvPr/>
        </p:nvSpPr>
        <p:spPr>
          <a:xfrm>
            <a:off x="15110136" y="8518019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70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419" t="0" r="4416" b="0"/>
          <a:stretch>
            <a:fillRect/>
          </a:stretch>
        </p:blipFill>
        <p:spPr>
          <a:xfrm>
            <a:off x="7813397" y="4924095"/>
            <a:ext cx="1111763" cy="11313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707" name="Screen Shot 2015-06-17 at 12.27.39 AM.png" descr="Screen Shot 2015-06-17 at 12.27.3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02022" y="6135338"/>
            <a:ext cx="1111775" cy="103112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708" name="Screen Shot 2015-06-17 at 12.27.26 AM.png" descr="Screen Shot 2015-06-17 at 12.27.26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93111" y="7284377"/>
            <a:ext cx="1129598" cy="98551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709" name="Furry?"/>
          <p:cNvSpPr txBox="1"/>
          <p:nvPr/>
        </p:nvSpPr>
        <p:spPr>
          <a:xfrm rot="18720791">
            <a:off x="9198316" y="3708343"/>
            <a:ext cx="1556614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Furry?</a:t>
            </a:r>
          </a:p>
        </p:txBody>
      </p:sp>
      <p:sp>
        <p:nvSpPr>
          <p:cNvPr id="2710" name="Is a fish?"/>
          <p:cNvSpPr txBox="1"/>
          <p:nvPr/>
        </p:nvSpPr>
        <p:spPr>
          <a:xfrm rot="18720791">
            <a:off x="10182146" y="3502775"/>
            <a:ext cx="2128953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Is a fish?</a:t>
            </a:r>
          </a:p>
        </p:txBody>
      </p:sp>
      <p:sp>
        <p:nvSpPr>
          <p:cNvPr id="2711" name="Size"/>
          <p:cNvSpPr txBox="1"/>
          <p:nvPr/>
        </p:nvSpPr>
        <p:spPr>
          <a:xfrm rot="18720791">
            <a:off x="11678574" y="3853234"/>
            <a:ext cx="1072821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Size</a:t>
            </a:r>
          </a:p>
        </p:txBody>
      </p:sp>
      <p:sp>
        <p:nvSpPr>
          <p:cNvPr id="2712" name="# Stripes"/>
          <p:cNvSpPr txBox="1"/>
          <p:nvPr/>
        </p:nvSpPr>
        <p:spPr>
          <a:xfrm rot="18720791">
            <a:off x="12489066" y="3502775"/>
            <a:ext cx="2159356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# Stripes</a:t>
            </a:r>
          </a:p>
        </p:txBody>
      </p:sp>
      <p:sp>
        <p:nvSpPr>
          <p:cNvPr id="2713" name="…"/>
          <p:cNvSpPr txBox="1"/>
          <p:nvPr/>
        </p:nvSpPr>
        <p:spPr>
          <a:xfrm rot="5400000">
            <a:off x="8174797" y="8414094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714" name="Each layer is a representation of the data"/>
          <p:cNvSpPr txBox="1"/>
          <p:nvPr/>
        </p:nvSpPr>
        <p:spPr>
          <a:xfrm>
            <a:off x="6213792" y="10617205"/>
            <a:ext cx="1195641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i="1"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Each layer is a representation of the data </a:t>
            </a:r>
          </a:p>
        </p:txBody>
      </p:sp>
      <p:pic>
        <p:nvPicPr>
          <p:cNvPr id="271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28244" y="6685543"/>
            <a:ext cx="2606965" cy="1091925"/>
          </a:xfrm>
          <a:prstGeom prst="rect">
            <a:avLst/>
          </a:prstGeom>
        </p:spPr>
      </p:pic>
      <p:pic>
        <p:nvPicPr>
          <p:cNvPr id="2717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13677" y="6686068"/>
            <a:ext cx="2606965" cy="10919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0" name="Group"/>
          <p:cNvGrpSpPr/>
          <p:nvPr/>
        </p:nvGrpSpPr>
        <p:grpSpPr>
          <a:xfrm>
            <a:off x="13463179" y="4272306"/>
            <a:ext cx="698206" cy="7304299"/>
            <a:chOff x="0" y="0"/>
            <a:chExt cx="698204" cy="7304298"/>
          </a:xfrm>
        </p:grpSpPr>
        <p:sp>
          <p:nvSpPr>
            <p:cNvPr id="2722" name="Circle"/>
            <p:cNvSpPr/>
            <p:nvPr/>
          </p:nvSpPr>
          <p:spPr>
            <a:xfrm>
              <a:off x="1181" y="0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3" name="Circle"/>
            <p:cNvSpPr/>
            <p:nvPr/>
          </p:nvSpPr>
          <p:spPr>
            <a:xfrm>
              <a:off x="0" y="943896"/>
              <a:ext cx="697024" cy="697024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4" name="Circle"/>
            <p:cNvSpPr/>
            <p:nvPr/>
          </p:nvSpPr>
          <p:spPr>
            <a:xfrm>
              <a:off x="0" y="1887792"/>
              <a:ext cx="697024" cy="69702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5" name="Circle"/>
            <p:cNvSpPr/>
            <p:nvPr/>
          </p:nvSpPr>
          <p:spPr>
            <a:xfrm>
              <a:off x="0" y="2831689"/>
              <a:ext cx="697024" cy="697024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6" name="Circle"/>
            <p:cNvSpPr/>
            <p:nvPr/>
          </p:nvSpPr>
          <p:spPr>
            <a:xfrm>
              <a:off x="0" y="3775585"/>
              <a:ext cx="697024" cy="69702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7" name="Circle"/>
            <p:cNvSpPr/>
            <p:nvPr/>
          </p:nvSpPr>
          <p:spPr>
            <a:xfrm>
              <a:off x="0" y="4719482"/>
              <a:ext cx="697024" cy="697024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8" name="Circle"/>
            <p:cNvSpPr/>
            <p:nvPr/>
          </p:nvSpPr>
          <p:spPr>
            <a:xfrm>
              <a:off x="0" y="5663377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9" name="Circle"/>
            <p:cNvSpPr/>
            <p:nvPr/>
          </p:nvSpPr>
          <p:spPr>
            <a:xfrm>
              <a:off x="0" y="6607274"/>
              <a:ext cx="697024" cy="697025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731" name="Rectangle"/>
          <p:cNvSpPr/>
          <p:nvPr/>
        </p:nvSpPr>
        <p:spPr>
          <a:xfrm>
            <a:off x="13328532" y="4046624"/>
            <a:ext cx="7023815" cy="860169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2" name="…"/>
          <p:cNvSpPr txBox="1"/>
          <p:nvPr/>
        </p:nvSpPr>
        <p:spPr>
          <a:xfrm rot="5400000">
            <a:off x="13593447" y="11660076"/>
            <a:ext cx="7905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733" name="Circle"/>
          <p:cNvSpPr/>
          <p:nvPr/>
        </p:nvSpPr>
        <p:spPr>
          <a:xfrm flipH="1" rot="10800000">
            <a:off x="14651612" y="10879581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4" name="Circle"/>
          <p:cNvSpPr/>
          <p:nvPr/>
        </p:nvSpPr>
        <p:spPr>
          <a:xfrm flipH="1" rot="10800000">
            <a:off x="14650431" y="9935685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5" name="Circle"/>
          <p:cNvSpPr/>
          <p:nvPr/>
        </p:nvSpPr>
        <p:spPr>
          <a:xfrm flipH="1" rot="10800000">
            <a:off x="14650431" y="8991789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6" name="Circle"/>
          <p:cNvSpPr/>
          <p:nvPr/>
        </p:nvSpPr>
        <p:spPr>
          <a:xfrm flipH="1" rot="10800000">
            <a:off x="14650431" y="8047892"/>
            <a:ext cx="697024" cy="697024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7" name="Circle"/>
          <p:cNvSpPr/>
          <p:nvPr/>
        </p:nvSpPr>
        <p:spPr>
          <a:xfrm flipH="1" rot="10800000">
            <a:off x="14650431" y="7103995"/>
            <a:ext cx="697024" cy="69702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8" name="Circle"/>
          <p:cNvSpPr/>
          <p:nvPr/>
        </p:nvSpPr>
        <p:spPr>
          <a:xfrm flipH="1" rot="10800000">
            <a:off x="14650431" y="6160099"/>
            <a:ext cx="697024" cy="697024"/>
          </a:xfrm>
          <a:prstGeom prst="ellipse">
            <a:avLst/>
          </a:prstGeom>
          <a:solidFill>
            <a:srgbClr val="D6D5D5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39" name="Circle"/>
          <p:cNvSpPr/>
          <p:nvPr/>
        </p:nvSpPr>
        <p:spPr>
          <a:xfrm flipH="1" rot="10800000">
            <a:off x="14650431" y="5216204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0" name="Circle"/>
          <p:cNvSpPr/>
          <p:nvPr/>
        </p:nvSpPr>
        <p:spPr>
          <a:xfrm flipH="1" rot="10800000">
            <a:off x="14650431" y="4272306"/>
            <a:ext cx="697024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1" name="Circle"/>
          <p:cNvSpPr/>
          <p:nvPr/>
        </p:nvSpPr>
        <p:spPr>
          <a:xfrm>
            <a:off x="15838864" y="4272306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2" name="Circle"/>
          <p:cNvSpPr/>
          <p:nvPr/>
        </p:nvSpPr>
        <p:spPr>
          <a:xfrm>
            <a:off x="15837682" y="5216202"/>
            <a:ext cx="697025" cy="697025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3" name="Circle"/>
          <p:cNvSpPr/>
          <p:nvPr/>
        </p:nvSpPr>
        <p:spPr>
          <a:xfrm>
            <a:off x="15837682" y="6160099"/>
            <a:ext cx="697025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4" name="Circle"/>
          <p:cNvSpPr/>
          <p:nvPr/>
        </p:nvSpPr>
        <p:spPr>
          <a:xfrm>
            <a:off x="15837682" y="7103995"/>
            <a:ext cx="697025" cy="697025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5" name="Circle"/>
          <p:cNvSpPr/>
          <p:nvPr/>
        </p:nvSpPr>
        <p:spPr>
          <a:xfrm>
            <a:off x="15837682" y="8047892"/>
            <a:ext cx="697025" cy="697024"/>
          </a:xfrm>
          <a:prstGeom prst="ellipse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6" name="Circle"/>
          <p:cNvSpPr/>
          <p:nvPr/>
        </p:nvSpPr>
        <p:spPr>
          <a:xfrm>
            <a:off x="15837682" y="8991789"/>
            <a:ext cx="697025" cy="697024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7" name="Circle"/>
          <p:cNvSpPr/>
          <p:nvPr/>
        </p:nvSpPr>
        <p:spPr>
          <a:xfrm>
            <a:off x="15837682" y="9935684"/>
            <a:ext cx="697025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48" name="Circle"/>
          <p:cNvSpPr/>
          <p:nvPr/>
        </p:nvSpPr>
        <p:spPr>
          <a:xfrm>
            <a:off x="15837682" y="10879581"/>
            <a:ext cx="697025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2757" name="Group"/>
          <p:cNvGrpSpPr/>
          <p:nvPr/>
        </p:nvGrpSpPr>
        <p:grpSpPr>
          <a:xfrm flipH="1" rot="10800000">
            <a:off x="17024934" y="4272306"/>
            <a:ext cx="698206" cy="7304300"/>
            <a:chOff x="0" y="0"/>
            <a:chExt cx="698204" cy="7304298"/>
          </a:xfrm>
        </p:grpSpPr>
        <p:sp>
          <p:nvSpPr>
            <p:cNvPr id="2749" name="Circle"/>
            <p:cNvSpPr/>
            <p:nvPr/>
          </p:nvSpPr>
          <p:spPr>
            <a:xfrm>
              <a:off x="1181" y="0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0" name="Circle"/>
            <p:cNvSpPr/>
            <p:nvPr/>
          </p:nvSpPr>
          <p:spPr>
            <a:xfrm>
              <a:off x="0" y="943896"/>
              <a:ext cx="697024" cy="697024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1" name="Circle"/>
            <p:cNvSpPr/>
            <p:nvPr/>
          </p:nvSpPr>
          <p:spPr>
            <a:xfrm>
              <a:off x="0" y="1887792"/>
              <a:ext cx="697024" cy="69702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2" name="Circle"/>
            <p:cNvSpPr/>
            <p:nvPr/>
          </p:nvSpPr>
          <p:spPr>
            <a:xfrm>
              <a:off x="0" y="2831689"/>
              <a:ext cx="697024" cy="697024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3" name="Circle"/>
            <p:cNvSpPr/>
            <p:nvPr/>
          </p:nvSpPr>
          <p:spPr>
            <a:xfrm>
              <a:off x="0" y="3775585"/>
              <a:ext cx="697024" cy="69702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4" name="Circle"/>
            <p:cNvSpPr/>
            <p:nvPr/>
          </p:nvSpPr>
          <p:spPr>
            <a:xfrm>
              <a:off x="0" y="4719482"/>
              <a:ext cx="697024" cy="697024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5" name="Circle"/>
            <p:cNvSpPr/>
            <p:nvPr/>
          </p:nvSpPr>
          <p:spPr>
            <a:xfrm>
              <a:off x="0" y="5663377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6" name="Circle"/>
            <p:cNvSpPr/>
            <p:nvPr/>
          </p:nvSpPr>
          <p:spPr>
            <a:xfrm>
              <a:off x="0" y="6607274"/>
              <a:ext cx="697024" cy="697025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766" name="Group"/>
          <p:cNvGrpSpPr/>
          <p:nvPr/>
        </p:nvGrpSpPr>
        <p:grpSpPr>
          <a:xfrm flipH="1" rot="10800000">
            <a:off x="18212186" y="4272306"/>
            <a:ext cx="698205" cy="7304300"/>
            <a:chOff x="0" y="0"/>
            <a:chExt cx="698204" cy="7304298"/>
          </a:xfrm>
        </p:grpSpPr>
        <p:sp>
          <p:nvSpPr>
            <p:cNvPr id="2758" name="Circle"/>
            <p:cNvSpPr/>
            <p:nvPr/>
          </p:nvSpPr>
          <p:spPr>
            <a:xfrm>
              <a:off x="1181" y="0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9" name="Circle"/>
            <p:cNvSpPr/>
            <p:nvPr/>
          </p:nvSpPr>
          <p:spPr>
            <a:xfrm>
              <a:off x="0" y="943896"/>
              <a:ext cx="697024" cy="697024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0" name="Circle"/>
            <p:cNvSpPr/>
            <p:nvPr/>
          </p:nvSpPr>
          <p:spPr>
            <a:xfrm>
              <a:off x="0" y="1887792"/>
              <a:ext cx="697024" cy="697024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1" name="Circle"/>
            <p:cNvSpPr/>
            <p:nvPr/>
          </p:nvSpPr>
          <p:spPr>
            <a:xfrm>
              <a:off x="0" y="2831689"/>
              <a:ext cx="697024" cy="697024"/>
            </a:xfrm>
            <a:prstGeom prst="ellipse">
              <a:avLst/>
            </a:prstGeom>
            <a:solidFill>
              <a:srgbClr val="5358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2" name="Circle"/>
            <p:cNvSpPr/>
            <p:nvPr/>
          </p:nvSpPr>
          <p:spPr>
            <a:xfrm>
              <a:off x="0" y="3775585"/>
              <a:ext cx="697024" cy="697025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3" name="Circle"/>
            <p:cNvSpPr/>
            <p:nvPr/>
          </p:nvSpPr>
          <p:spPr>
            <a:xfrm>
              <a:off x="0" y="4719482"/>
              <a:ext cx="697024" cy="697024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4" name="Circle"/>
            <p:cNvSpPr/>
            <p:nvPr/>
          </p:nvSpPr>
          <p:spPr>
            <a:xfrm>
              <a:off x="0" y="5663377"/>
              <a:ext cx="697024" cy="697024"/>
            </a:xfrm>
            <a:prstGeom prst="ellipse">
              <a:avLst/>
            </a:prstGeom>
            <a:solidFill>
              <a:srgbClr val="A6AA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5" name="Circle"/>
            <p:cNvSpPr/>
            <p:nvPr/>
          </p:nvSpPr>
          <p:spPr>
            <a:xfrm>
              <a:off x="0" y="6607274"/>
              <a:ext cx="697024" cy="697025"/>
            </a:xfrm>
            <a:prstGeom prst="ellipse">
              <a:avLst/>
            </a:prstGeom>
            <a:solidFill>
              <a:srgbClr val="DCDEE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767" name="Circle"/>
          <p:cNvSpPr/>
          <p:nvPr/>
        </p:nvSpPr>
        <p:spPr>
          <a:xfrm>
            <a:off x="19400620" y="4272306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68" name="Circle"/>
          <p:cNvSpPr/>
          <p:nvPr/>
        </p:nvSpPr>
        <p:spPr>
          <a:xfrm>
            <a:off x="19399439" y="5216202"/>
            <a:ext cx="697024" cy="697025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69" name="Circle"/>
          <p:cNvSpPr/>
          <p:nvPr/>
        </p:nvSpPr>
        <p:spPr>
          <a:xfrm>
            <a:off x="19399439" y="6160099"/>
            <a:ext cx="697024" cy="697024"/>
          </a:xfrm>
          <a:prstGeom prst="ellipse">
            <a:avLst/>
          </a:prstGeom>
          <a:solidFill>
            <a:srgbClr val="5E5E5E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70" name="Circle"/>
          <p:cNvSpPr/>
          <p:nvPr/>
        </p:nvSpPr>
        <p:spPr>
          <a:xfrm>
            <a:off x="19399439" y="7103995"/>
            <a:ext cx="697024" cy="697025"/>
          </a:xfrm>
          <a:prstGeom prst="ellipse">
            <a:avLst/>
          </a:prstGeom>
          <a:solidFill>
            <a:srgbClr val="53585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71" name="Circle"/>
          <p:cNvSpPr/>
          <p:nvPr/>
        </p:nvSpPr>
        <p:spPr>
          <a:xfrm>
            <a:off x="19399439" y="8047892"/>
            <a:ext cx="697024" cy="697024"/>
          </a:xfrm>
          <a:prstGeom prst="ellipse">
            <a:avLst/>
          </a:prstGeom>
          <a:solidFill>
            <a:srgbClr val="A6AAA9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72" name="Circle"/>
          <p:cNvSpPr/>
          <p:nvPr/>
        </p:nvSpPr>
        <p:spPr>
          <a:xfrm>
            <a:off x="19399439" y="8991789"/>
            <a:ext cx="697024" cy="697024"/>
          </a:xfrm>
          <a:prstGeom prst="ellipse">
            <a:avLst/>
          </a:prstGeom>
          <a:solidFill>
            <a:srgbClr val="D6D5D5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73" name="Circle"/>
          <p:cNvSpPr/>
          <p:nvPr/>
        </p:nvSpPr>
        <p:spPr>
          <a:xfrm>
            <a:off x="19399439" y="9935684"/>
            <a:ext cx="697024" cy="69702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74" name="Circle"/>
          <p:cNvSpPr/>
          <p:nvPr/>
        </p:nvSpPr>
        <p:spPr>
          <a:xfrm>
            <a:off x="19399439" y="10879581"/>
            <a:ext cx="697024" cy="697024"/>
          </a:xfrm>
          <a:prstGeom prst="ellipse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775" name="N_texttt_batch.pdf" descr="N_texttt_batc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1277318" y="7577329"/>
            <a:ext cx="2127549" cy="694254"/>
          </a:xfrm>
          <a:prstGeom prst="rect">
            <a:avLst/>
          </a:prstGeom>
          <a:ln w="12700">
            <a:miter lim="400000"/>
          </a:ln>
        </p:spPr>
      </p:pic>
      <p:sp>
        <p:nvSpPr>
          <p:cNvPr id="2776" name="Tensors…"/>
          <p:cNvSpPr txBox="1"/>
          <p:nvPr/>
        </p:nvSpPr>
        <p:spPr>
          <a:xfrm>
            <a:off x="7711376" y="-122238"/>
            <a:ext cx="8961248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Tensors</a:t>
            </a:r>
          </a:p>
          <a:p>
            <a:pPr defTabSz="821531">
              <a:defRPr b="0" sz="6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(multi-dimensional arrays)</a:t>
            </a:r>
          </a:p>
        </p:txBody>
      </p:sp>
      <p:sp>
        <p:nvSpPr>
          <p:cNvPr id="2781" name="Connection Line"/>
          <p:cNvSpPr/>
          <p:nvPr/>
        </p:nvSpPr>
        <p:spPr>
          <a:xfrm>
            <a:off x="8847790" y="7718570"/>
            <a:ext cx="503984" cy="1322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27" h="21600" fill="norm" stroke="1" extrusionOk="0">
                <a:moveTo>
                  <a:pt x="0" y="21600"/>
                </a:moveTo>
                <a:cubicBezTo>
                  <a:pt x="15726" y="15992"/>
                  <a:pt x="21600" y="8792"/>
                  <a:pt x="17622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2778" name="# neurons…"/>
          <p:cNvSpPr txBox="1"/>
          <p:nvPr/>
        </p:nvSpPr>
        <p:spPr>
          <a:xfrm>
            <a:off x="6325564" y="8436579"/>
            <a:ext cx="3438848" cy="267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neurons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features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units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“channels”</a:t>
            </a:r>
          </a:p>
        </p:txBody>
      </p:sp>
      <p:pic>
        <p:nvPicPr>
          <p:cNvPr id="2779" name="mathbf_h_1_in_ma.pdf" descr="mathbf_h_1_in_ma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5019" y="6955403"/>
            <a:ext cx="5991657" cy="100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0" name="C_1.pdf" descr="C_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34075" y="3166231"/>
            <a:ext cx="812728" cy="722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5400" y="1820907"/>
            <a:ext cx="16713200" cy="1089977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Rectangle 9"/>
          <p:cNvSpPr txBox="1"/>
          <p:nvPr>
            <p:ph type="title"/>
          </p:nvPr>
        </p:nvSpPr>
        <p:spPr>
          <a:xfrm>
            <a:off x="3962400" y="-688743"/>
            <a:ext cx="16459200" cy="3016251"/>
          </a:xfrm>
          <a:prstGeom prst="rect">
            <a:avLst/>
          </a:prstGeom>
        </p:spPr>
        <p:txBody>
          <a:bodyPr/>
          <a:lstStyle>
            <a:lvl1pPr>
              <a:defRPr sz="7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Minsky and Papert, Perceptrons, 1972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2887" y="2530976"/>
            <a:ext cx="9975358" cy="37300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7" name="Group"/>
          <p:cNvGrpSpPr/>
          <p:nvPr/>
        </p:nvGrpSpPr>
        <p:grpSpPr>
          <a:xfrm>
            <a:off x="2635245" y="7480300"/>
            <a:ext cx="15655430" cy="6150668"/>
            <a:chOff x="312332" y="412749"/>
            <a:chExt cx="15655428" cy="6150667"/>
          </a:xfrm>
        </p:grpSpPr>
        <p:pic>
          <p:nvPicPr>
            <p:cNvPr id="278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2332" y="1111696"/>
              <a:ext cx="15655430" cy="54517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7" name="Tensor processing with batch size = 3:"/>
            <p:cNvSpPr/>
            <p:nvPr/>
          </p:nvSpPr>
          <p:spPr>
            <a:xfrm>
              <a:off x="4566246" y="4127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420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Tensor processing with batch size = 3:</a:t>
              </a:r>
            </a:p>
          </p:txBody>
        </p:sp>
        <p:pic>
          <p:nvPicPr>
            <p:cNvPr id="2788" name="N_texttt_batch.pdf" descr="N_texttt_batch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122505" y="4575271"/>
              <a:ext cx="1599226" cy="5218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9" name="x_1.pdf" descr="x_1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57050" y="4144745"/>
              <a:ext cx="4191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0" name="x_2.pdf" descr="x_2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15195" y="4144745"/>
              <a:ext cx="4318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1" name="z_1.pdf" descr="z_1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61335" y="4144745"/>
              <a:ext cx="3556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2" name="z_2.pdf" descr="z_2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315398" y="4144745"/>
              <a:ext cx="368301" cy="27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3" name="h_1.pdf" descr="h_1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943197" y="4081245"/>
              <a:ext cx="3937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4" name="h_2.pdf" descr="h_2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511985" y="4081245"/>
              <a:ext cx="4064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5" name="z_3.pdf" descr="z_3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2309537" y="4138395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6" name="y.pdf" descr="y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4554742" y="4132045"/>
              <a:ext cx="215901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01" name="Group"/>
          <p:cNvGrpSpPr/>
          <p:nvPr/>
        </p:nvGrpSpPr>
        <p:grpSpPr>
          <a:xfrm>
            <a:off x="13286630" y="2274852"/>
            <a:ext cx="5739361" cy="3719742"/>
            <a:chOff x="0" y="0"/>
            <a:chExt cx="5739359" cy="3719741"/>
          </a:xfrm>
        </p:grpSpPr>
        <p:pic>
          <p:nvPicPr>
            <p:cNvPr id="2798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0" r="0" b="37080"/>
            <a:stretch>
              <a:fillRect/>
            </a:stretch>
          </p:blipFill>
          <p:spPr>
            <a:xfrm>
              <a:off x="0" y="0"/>
              <a:ext cx="5739360" cy="1984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9" name="z_3_=_mathbf_W_2.pdf" descr="z_3_=_mathbf_W_2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867061" y="2250675"/>
              <a:ext cx="3813813" cy="523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0" name="y_=_1(z_3_&gt;_0).pdf" descr="y_=_1(z_3_&gt;_0).pd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083464" y="3131497"/>
              <a:ext cx="3290990" cy="588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02" name="Everything is a tensor"/>
          <p:cNvSpPr txBox="1"/>
          <p:nvPr/>
        </p:nvSpPr>
        <p:spPr>
          <a:xfrm>
            <a:off x="7281417" y="117903"/>
            <a:ext cx="9821165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b="0" sz="8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Everything is a tensor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7" grpId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4" name="Regularizing deep nets"/>
          <p:cNvSpPr txBox="1"/>
          <p:nvPr/>
        </p:nvSpPr>
        <p:spPr>
          <a:xfrm>
            <a:off x="6835076" y="185171"/>
            <a:ext cx="10713848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Regularizing deep nets</a:t>
            </a:r>
          </a:p>
        </p:txBody>
      </p:sp>
      <p:sp>
        <p:nvSpPr>
          <p:cNvPr id="2805" name="Deep nets have millions of parameters!"/>
          <p:cNvSpPr txBox="1"/>
          <p:nvPr/>
        </p:nvSpPr>
        <p:spPr>
          <a:xfrm>
            <a:off x="1784014" y="2701881"/>
            <a:ext cx="20815971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Deep nets have millions of parameters!</a:t>
            </a:r>
          </a:p>
        </p:txBody>
      </p:sp>
      <p:sp>
        <p:nvSpPr>
          <p:cNvPr id="2806" name="On many datasets, it is easy to overfit — we may have more free parameters than data points to constrain them."/>
          <p:cNvSpPr txBox="1"/>
          <p:nvPr/>
        </p:nvSpPr>
        <p:spPr>
          <a:xfrm>
            <a:off x="1784014" y="4848181"/>
            <a:ext cx="20815971" cy="164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On many datasets, it is easy to overfit — we may have more free parameters than data points to constrain them.</a:t>
            </a:r>
          </a:p>
        </p:txBody>
      </p:sp>
      <p:sp>
        <p:nvSpPr>
          <p:cNvPr id="2807" name="How can we prevent the network from overfitting?…"/>
          <p:cNvSpPr txBox="1"/>
          <p:nvPr/>
        </p:nvSpPr>
        <p:spPr>
          <a:xfrm>
            <a:off x="1784014" y="7756481"/>
            <a:ext cx="20815971" cy="3934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How can we prevent the network from overfitting?</a:t>
            </a:r>
          </a:p>
          <a:p>
            <a:pPr marL="992187" indent="-992187" algn="l" defTabSz="821531">
              <a:buSzPct val="100000"/>
              <a:buAutoNum type="arabicPeriod" startAt="1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Fewer neurons, fewer layers</a:t>
            </a:r>
          </a:p>
          <a:p>
            <a:pPr marL="992187" indent="-992187" algn="l" defTabSz="821531">
              <a:buSzPct val="100000"/>
              <a:buAutoNum type="arabicPeriod" startAt="1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Weight decay and other regularizers</a:t>
            </a:r>
          </a:p>
          <a:p>
            <a:pPr marL="992187" indent="-992187" algn="l" defTabSz="821531">
              <a:buSzPct val="100000"/>
              <a:buAutoNum type="arabicPeriod" startAt="1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Normalization layers</a:t>
            </a:r>
          </a:p>
          <a:p>
            <a:pPr marL="992187" indent="-992187" algn="l" defTabSz="821531">
              <a:buSzPct val="100000"/>
              <a:buAutoNum type="arabicPeriod" startAt="1"/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06" grpId="2"/>
      <p:bldP build="p" bldLvl="5" animBg="1" rev="0" advAuto="0" spid="2807" grpId="3"/>
      <p:bldP build="p" bldLvl="5" animBg="1" rev="0" advAuto="0" spid="2805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Recall: regularized least squares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Recall: regularized least squares</a:t>
            </a:r>
          </a:p>
        </p:txBody>
      </p:sp>
      <p:pic>
        <p:nvPicPr>
          <p:cNvPr id="2810" name="Group" descr="Grou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0053" y="3323179"/>
            <a:ext cx="5353449" cy="2237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4" name="Group"/>
          <p:cNvGrpSpPr/>
          <p:nvPr/>
        </p:nvGrpSpPr>
        <p:grpSpPr>
          <a:xfrm>
            <a:off x="7640327" y="7248120"/>
            <a:ext cx="15291202" cy="1885367"/>
            <a:chOff x="0" y="400835"/>
            <a:chExt cx="15291201" cy="1885365"/>
          </a:xfrm>
        </p:grpSpPr>
        <p:sp>
          <p:nvSpPr>
            <p:cNvPr id="2811" name="Line"/>
            <p:cNvSpPr/>
            <p:nvPr/>
          </p:nvSpPr>
          <p:spPr>
            <a:xfrm flipH="1" flipV="1">
              <a:off x="0" y="400835"/>
              <a:ext cx="1884673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812" name="Only use polynomial terms if you really need them! Most terms should be zero"/>
            <p:cNvSpPr/>
            <p:nvPr/>
          </p:nvSpPr>
          <p:spPr>
            <a:xfrm>
              <a:off x="2257142" y="711401"/>
              <a:ext cx="1025980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 defTabSz="821531">
                <a:defRPr b="0" sz="42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Only use polynomial terms if you really need them! Most terms should be zero</a:t>
              </a:r>
            </a:p>
          </p:txBody>
        </p:sp>
        <p:sp>
          <p:nvSpPr>
            <p:cNvPr id="2813" name="ridge regression, a.k.a., Tikhonov regularization"/>
            <p:cNvSpPr/>
            <p:nvPr/>
          </p:nvSpPr>
          <p:spPr>
            <a:xfrm>
              <a:off x="2231742" y="2286201"/>
              <a:ext cx="1305946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821531">
                <a:defRPr sz="4200"/>
              </a:pPr>
              <a:r>
                <a:t>ridge regression</a:t>
              </a:r>
              <a:r>
                <a:rPr b="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, a.k.a., </a:t>
              </a:r>
              <a:r>
                <a:t>Tikhonov regularization</a:t>
              </a:r>
            </a:p>
          </p:txBody>
        </p:sp>
      </p:grpSp>
      <p:pic>
        <p:nvPicPr>
          <p:cNvPr id="2815" name="R(_theta)_=_lamb.pdf" descr="R(_theta)_=_lamb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7745" y="6717520"/>
            <a:ext cx="5098066" cy="1119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Regularizing the weights in a neural ne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Regularizing the weights in a neural net</a:t>
            </a:r>
          </a:p>
        </p:txBody>
      </p:sp>
      <p:sp>
        <p:nvSpPr>
          <p:cNvPr id="2818" name="weight decay"/>
          <p:cNvSpPr txBox="1"/>
          <p:nvPr/>
        </p:nvSpPr>
        <p:spPr>
          <a:xfrm>
            <a:off x="12034494" y="6470448"/>
            <a:ext cx="3533065" cy="7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4200"/>
            </a:lvl1pPr>
          </a:lstStyle>
          <a:p>
            <a:pPr/>
            <a:r>
              <a:t>weight decay</a:t>
            </a:r>
          </a:p>
        </p:txBody>
      </p:sp>
      <p:sp>
        <p:nvSpPr>
          <p:cNvPr id="2819" name="Line"/>
          <p:cNvSpPr/>
          <p:nvPr/>
        </p:nvSpPr>
        <p:spPr>
          <a:xfrm flipH="1">
            <a:off x="9587785" y="6858000"/>
            <a:ext cx="1884673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820" name="R(_mathbf_W_)_=_.pdf" descr="R(_mathbf_W_)_=_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90590" y="6424310"/>
            <a:ext cx="4890543" cy="867380"/>
          </a:xfrm>
          <a:prstGeom prst="rect">
            <a:avLst/>
          </a:prstGeom>
          <a:ln w="12700">
            <a:miter lim="400000"/>
          </a:ln>
        </p:spPr>
      </p:pic>
      <p:sp>
        <p:nvSpPr>
          <p:cNvPr id="2821" name="“We prefer to keep weights small.”"/>
          <p:cNvSpPr txBox="1"/>
          <p:nvPr/>
        </p:nvSpPr>
        <p:spPr>
          <a:xfrm>
            <a:off x="3982694" y="8599172"/>
            <a:ext cx="9541511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“We prefer to keep weights small.”</a:t>
            </a:r>
          </a:p>
        </p:txBody>
      </p:sp>
      <p:pic>
        <p:nvPicPr>
          <p:cNvPr id="2822" name="theta^*_=_argmin.pdf" descr="theta^*_=_argmi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5852" y="2964558"/>
            <a:ext cx="14096928" cy="2395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1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27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28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29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0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1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2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3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4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5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6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7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8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39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0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1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2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3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4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5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6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7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8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49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0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1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2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3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4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5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6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857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2858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9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0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1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2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3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4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5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6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7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8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69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0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1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2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3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4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5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6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7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8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79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0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1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2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3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4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5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6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7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8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2889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2890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91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92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93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94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895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6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97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898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2899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2900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1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2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3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4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5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6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7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8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09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0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1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2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3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4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5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6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7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8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19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920" name="mathbf_h.pdf" descr="mathbf_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1" name="mathbf_y.pdf" descr="mathbf_y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2922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23" name="Dropou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Dropout</a:t>
            </a:r>
          </a:p>
        </p:txBody>
      </p:sp>
      <p:pic>
        <p:nvPicPr>
          <p:cNvPr id="2924" name="mathbf_W_1.pdf" descr="mathbf_W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5" name="mathbf_W_2.pdf" descr="mathbf_W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6" name="mathbf_b_2.pdf" descr="mathbf_b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7" name="mathbf_b_1.pdf" descr="mathbf_b_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0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1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2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3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4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5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6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7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8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39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0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1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2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3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4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5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6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7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8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49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0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1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2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3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4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5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6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7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8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59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960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2961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2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3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4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5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6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7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8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69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0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1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2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3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4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5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6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7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8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79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0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1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2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3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4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5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6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7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8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89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0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1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2992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2993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4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5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6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997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998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2999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00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001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3002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3003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4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5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6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7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8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09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0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1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2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3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4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5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6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7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8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9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20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21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22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023" name="mathbf_h.pdf" descr="mathbf_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4" name="mathbf_y.pdf" descr="mathbf_y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3025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26" name="Dropou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Dropout</a:t>
            </a:r>
          </a:p>
        </p:txBody>
      </p:sp>
      <p:pic>
        <p:nvPicPr>
          <p:cNvPr id="3027" name="mathbf_W_1.pdf" descr="mathbf_W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8" name="mathbf_W_2.pdf" descr="mathbf_W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9" name="mathbf_b_2.pdf" descr="mathbf_b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0" name="mathbf_b_1.pdf" descr="mathbf_b_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3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4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5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6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7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8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9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0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1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2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3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4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5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6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7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8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9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0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1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2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3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4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5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6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7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8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59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0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1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2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063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3064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5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6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7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8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69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0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1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2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3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4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5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6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7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8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79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0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1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2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3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4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5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6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7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8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89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0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1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2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3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4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3095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3096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7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8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99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00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101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2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03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104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3105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3106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07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08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09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0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1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2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3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4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5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6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7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8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19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0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1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2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3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4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25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126" name="mathbf_h.pdf" descr="mathbf_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7" name="mathbf_y.pdf" descr="mathbf_y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3128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29" name="Dropou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Dropout</a:t>
            </a:r>
          </a:p>
        </p:txBody>
      </p:sp>
      <p:pic>
        <p:nvPicPr>
          <p:cNvPr id="3130" name="mathbf_W_1.pdf" descr="mathbf_W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1" name="mathbf_W_2.pdf" descr="mathbf_W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2" name="mathbf_b_2.pdf" descr="mathbf_b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3" name="mathbf_b_1.pdf" descr="mathbf_b_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Line"/>
          <p:cNvSpPr/>
          <p:nvPr/>
        </p:nvSpPr>
        <p:spPr>
          <a:xfrm flipV="1">
            <a:off x="10381796" y="6042913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36" name="Line"/>
          <p:cNvSpPr/>
          <p:nvPr/>
        </p:nvSpPr>
        <p:spPr>
          <a:xfrm flipV="1">
            <a:off x="10425484" y="6600598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37" name="Line"/>
          <p:cNvSpPr/>
          <p:nvPr/>
        </p:nvSpPr>
        <p:spPr>
          <a:xfrm flipV="1">
            <a:off x="10437793" y="7278432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38" name="Line"/>
          <p:cNvSpPr/>
          <p:nvPr/>
        </p:nvSpPr>
        <p:spPr>
          <a:xfrm flipV="1">
            <a:off x="10494315" y="7888033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39" name="Line"/>
          <p:cNvSpPr/>
          <p:nvPr/>
        </p:nvSpPr>
        <p:spPr>
          <a:xfrm flipV="1">
            <a:off x="10449314" y="8467472"/>
            <a:ext cx="5446947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0" name="Line"/>
          <p:cNvSpPr/>
          <p:nvPr/>
        </p:nvSpPr>
        <p:spPr>
          <a:xfrm>
            <a:off x="10321299" y="6009958"/>
            <a:ext cx="5677567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1" name="Line"/>
          <p:cNvSpPr/>
          <p:nvPr/>
        </p:nvSpPr>
        <p:spPr>
          <a:xfrm>
            <a:off x="10335760" y="6609398"/>
            <a:ext cx="5650504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2" name="Line"/>
          <p:cNvSpPr/>
          <p:nvPr/>
        </p:nvSpPr>
        <p:spPr>
          <a:xfrm>
            <a:off x="10351295" y="7247964"/>
            <a:ext cx="5666985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3" name="Line"/>
          <p:cNvSpPr/>
          <p:nvPr/>
        </p:nvSpPr>
        <p:spPr>
          <a:xfrm>
            <a:off x="10348233" y="7876982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4" name="Line"/>
          <p:cNvSpPr/>
          <p:nvPr/>
        </p:nvSpPr>
        <p:spPr>
          <a:xfrm flipV="1">
            <a:off x="10347782" y="7882597"/>
            <a:ext cx="5626954" cy="61840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5" name="Line"/>
          <p:cNvSpPr/>
          <p:nvPr/>
        </p:nvSpPr>
        <p:spPr>
          <a:xfrm flipV="1">
            <a:off x="10365642" y="8396333"/>
            <a:ext cx="5584537" cy="1582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6" name="Line"/>
          <p:cNvSpPr/>
          <p:nvPr/>
        </p:nvSpPr>
        <p:spPr>
          <a:xfrm>
            <a:off x="10410527" y="7920727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7" name="Line"/>
          <p:cNvSpPr/>
          <p:nvPr/>
        </p:nvSpPr>
        <p:spPr>
          <a:xfrm>
            <a:off x="10357085" y="7254845"/>
            <a:ext cx="5630115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8" name="Line"/>
          <p:cNvSpPr/>
          <p:nvPr/>
        </p:nvSpPr>
        <p:spPr>
          <a:xfrm>
            <a:off x="10375366" y="6649930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49" name="Line"/>
          <p:cNvSpPr/>
          <p:nvPr/>
        </p:nvSpPr>
        <p:spPr>
          <a:xfrm>
            <a:off x="10345024" y="5952075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0" name="Line"/>
          <p:cNvSpPr/>
          <p:nvPr/>
        </p:nvSpPr>
        <p:spPr>
          <a:xfrm flipV="1">
            <a:off x="10378851" y="7211382"/>
            <a:ext cx="5701274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1" name="Line"/>
          <p:cNvSpPr/>
          <p:nvPr/>
        </p:nvSpPr>
        <p:spPr>
          <a:xfrm flipV="1">
            <a:off x="10279694" y="6525098"/>
            <a:ext cx="5748899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2" name="Line"/>
          <p:cNvSpPr/>
          <p:nvPr/>
        </p:nvSpPr>
        <p:spPr>
          <a:xfrm flipV="1">
            <a:off x="10300158" y="5939925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3" name="Line"/>
          <p:cNvSpPr/>
          <p:nvPr/>
        </p:nvSpPr>
        <p:spPr>
          <a:xfrm flipV="1">
            <a:off x="10402663" y="7219753"/>
            <a:ext cx="5643418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4" name="Line"/>
          <p:cNvSpPr/>
          <p:nvPr/>
        </p:nvSpPr>
        <p:spPr>
          <a:xfrm flipV="1">
            <a:off x="10344806" y="7202174"/>
            <a:ext cx="5611327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5" name="Line"/>
          <p:cNvSpPr/>
          <p:nvPr/>
        </p:nvSpPr>
        <p:spPr>
          <a:xfrm>
            <a:off x="10354108" y="6628746"/>
            <a:ext cx="5675416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6" name="Line"/>
          <p:cNvSpPr/>
          <p:nvPr/>
        </p:nvSpPr>
        <p:spPr>
          <a:xfrm>
            <a:off x="10365363" y="5993620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7" name="Line"/>
          <p:cNvSpPr/>
          <p:nvPr/>
        </p:nvSpPr>
        <p:spPr>
          <a:xfrm flipV="1">
            <a:off x="10312715" y="6533377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8" name="Line"/>
          <p:cNvSpPr/>
          <p:nvPr/>
        </p:nvSpPr>
        <p:spPr>
          <a:xfrm flipV="1">
            <a:off x="10286856" y="6533377"/>
            <a:ext cx="5710669" cy="68938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59" name="Line"/>
          <p:cNvSpPr/>
          <p:nvPr/>
        </p:nvSpPr>
        <p:spPr>
          <a:xfrm flipV="1">
            <a:off x="10329180" y="6535330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0" name="Line"/>
          <p:cNvSpPr/>
          <p:nvPr/>
        </p:nvSpPr>
        <p:spPr>
          <a:xfrm flipV="1">
            <a:off x="10355038" y="5951179"/>
            <a:ext cx="5615698" cy="301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1" name="Line"/>
          <p:cNvSpPr/>
          <p:nvPr/>
        </p:nvSpPr>
        <p:spPr>
          <a:xfrm>
            <a:off x="10346760" y="6054825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2" name="Line"/>
          <p:cNvSpPr/>
          <p:nvPr/>
        </p:nvSpPr>
        <p:spPr>
          <a:xfrm flipV="1">
            <a:off x="10329179" y="5926717"/>
            <a:ext cx="5644534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3" name="Line"/>
          <p:cNvSpPr/>
          <p:nvPr/>
        </p:nvSpPr>
        <p:spPr>
          <a:xfrm flipV="1">
            <a:off x="10265090" y="5888299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4" name="Line"/>
          <p:cNvSpPr/>
          <p:nvPr/>
        </p:nvSpPr>
        <p:spPr>
          <a:xfrm flipV="1">
            <a:off x="10378851" y="5903925"/>
            <a:ext cx="5607419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5" name="Circle"/>
          <p:cNvSpPr/>
          <p:nvPr/>
        </p:nvSpPr>
        <p:spPr>
          <a:xfrm>
            <a:off x="10069216" y="927754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166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3119" y="9243283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3167" name="Line"/>
          <p:cNvSpPr/>
          <p:nvPr/>
        </p:nvSpPr>
        <p:spPr>
          <a:xfrm flipV="1">
            <a:off x="3675864" y="6045494"/>
            <a:ext cx="5524696" cy="34790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8" name="Line"/>
          <p:cNvSpPr/>
          <p:nvPr/>
        </p:nvSpPr>
        <p:spPr>
          <a:xfrm flipV="1">
            <a:off x="3719551" y="6603179"/>
            <a:ext cx="5494606" cy="292090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69" name="Line"/>
          <p:cNvSpPr/>
          <p:nvPr/>
        </p:nvSpPr>
        <p:spPr>
          <a:xfrm flipV="1">
            <a:off x="3731861" y="7281013"/>
            <a:ext cx="5505262" cy="221264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0" name="Line"/>
          <p:cNvSpPr/>
          <p:nvPr/>
        </p:nvSpPr>
        <p:spPr>
          <a:xfrm flipV="1">
            <a:off x="3788383" y="7890614"/>
            <a:ext cx="5470346" cy="162314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1" name="Line"/>
          <p:cNvSpPr/>
          <p:nvPr/>
        </p:nvSpPr>
        <p:spPr>
          <a:xfrm flipV="1">
            <a:off x="3743381" y="8470053"/>
            <a:ext cx="5446948" cy="109397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2" name="Line"/>
          <p:cNvSpPr/>
          <p:nvPr/>
        </p:nvSpPr>
        <p:spPr>
          <a:xfrm>
            <a:off x="3615367" y="6012539"/>
            <a:ext cx="5677566" cy="186173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3" name="Line"/>
          <p:cNvSpPr/>
          <p:nvPr/>
        </p:nvSpPr>
        <p:spPr>
          <a:xfrm>
            <a:off x="3629828" y="6611980"/>
            <a:ext cx="5650503" cy="127824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4" name="Line"/>
          <p:cNvSpPr/>
          <p:nvPr/>
        </p:nvSpPr>
        <p:spPr>
          <a:xfrm>
            <a:off x="3645363" y="7250545"/>
            <a:ext cx="5666984" cy="6546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5" name="Line"/>
          <p:cNvSpPr/>
          <p:nvPr/>
        </p:nvSpPr>
        <p:spPr>
          <a:xfrm>
            <a:off x="3642301" y="7879563"/>
            <a:ext cx="5649108" cy="2169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6" name="Line"/>
          <p:cNvSpPr/>
          <p:nvPr/>
        </p:nvSpPr>
        <p:spPr>
          <a:xfrm flipV="1">
            <a:off x="3641850" y="7885179"/>
            <a:ext cx="5626953" cy="61840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7" name="Line"/>
          <p:cNvSpPr/>
          <p:nvPr/>
        </p:nvSpPr>
        <p:spPr>
          <a:xfrm flipV="1">
            <a:off x="3659710" y="8398915"/>
            <a:ext cx="5584537" cy="15824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8" name="Line"/>
          <p:cNvSpPr/>
          <p:nvPr/>
        </p:nvSpPr>
        <p:spPr>
          <a:xfrm>
            <a:off x="3704595" y="7923308"/>
            <a:ext cx="5559794" cy="49408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9" name="Line"/>
          <p:cNvSpPr/>
          <p:nvPr/>
        </p:nvSpPr>
        <p:spPr>
          <a:xfrm>
            <a:off x="3651152" y="7257426"/>
            <a:ext cx="5630116" cy="116920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0" name="Line"/>
          <p:cNvSpPr/>
          <p:nvPr/>
        </p:nvSpPr>
        <p:spPr>
          <a:xfrm>
            <a:off x="3669434" y="6652511"/>
            <a:ext cx="5556632" cy="173782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1" name="Line"/>
          <p:cNvSpPr/>
          <p:nvPr/>
        </p:nvSpPr>
        <p:spPr>
          <a:xfrm>
            <a:off x="3639092" y="5954656"/>
            <a:ext cx="5630116" cy="242861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2" name="Line"/>
          <p:cNvSpPr/>
          <p:nvPr/>
        </p:nvSpPr>
        <p:spPr>
          <a:xfrm flipV="1">
            <a:off x="3672918" y="7213964"/>
            <a:ext cx="5701275" cy="131706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3" name="Line"/>
          <p:cNvSpPr/>
          <p:nvPr/>
        </p:nvSpPr>
        <p:spPr>
          <a:xfrm flipV="1">
            <a:off x="3573761" y="6527679"/>
            <a:ext cx="5748900" cy="202613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4" name="Line"/>
          <p:cNvSpPr/>
          <p:nvPr/>
        </p:nvSpPr>
        <p:spPr>
          <a:xfrm flipV="1">
            <a:off x="3594225" y="5942507"/>
            <a:ext cx="5687973" cy="259875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5" name="Line"/>
          <p:cNvSpPr/>
          <p:nvPr/>
        </p:nvSpPr>
        <p:spPr>
          <a:xfrm flipV="1">
            <a:off x="3696731" y="7222335"/>
            <a:ext cx="5643417" cy="64612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6" name="Line"/>
          <p:cNvSpPr/>
          <p:nvPr/>
        </p:nvSpPr>
        <p:spPr>
          <a:xfrm flipV="1">
            <a:off x="3638874" y="7204755"/>
            <a:ext cx="5611326" cy="2067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7" name="Line"/>
          <p:cNvSpPr/>
          <p:nvPr/>
        </p:nvSpPr>
        <p:spPr>
          <a:xfrm>
            <a:off x="3648176" y="6631327"/>
            <a:ext cx="5675415" cy="576777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8" name="Line"/>
          <p:cNvSpPr/>
          <p:nvPr/>
        </p:nvSpPr>
        <p:spPr>
          <a:xfrm>
            <a:off x="3659431" y="5996201"/>
            <a:ext cx="5647603" cy="125189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9" name="Line"/>
          <p:cNvSpPr/>
          <p:nvPr/>
        </p:nvSpPr>
        <p:spPr>
          <a:xfrm flipV="1">
            <a:off x="3606783" y="6535958"/>
            <a:ext cx="5709553" cy="132515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0" name="Line"/>
          <p:cNvSpPr/>
          <p:nvPr/>
        </p:nvSpPr>
        <p:spPr>
          <a:xfrm flipV="1">
            <a:off x="3580924" y="6535959"/>
            <a:ext cx="5710669" cy="68937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1" name="Line"/>
          <p:cNvSpPr/>
          <p:nvPr/>
        </p:nvSpPr>
        <p:spPr>
          <a:xfrm flipV="1">
            <a:off x="3623247" y="6537911"/>
            <a:ext cx="5658021" cy="7453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2" name="Line"/>
          <p:cNvSpPr/>
          <p:nvPr/>
        </p:nvSpPr>
        <p:spPr>
          <a:xfrm flipV="1">
            <a:off x="3649106" y="5953761"/>
            <a:ext cx="5615698" cy="3016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3" name="Line"/>
          <p:cNvSpPr/>
          <p:nvPr/>
        </p:nvSpPr>
        <p:spPr>
          <a:xfrm>
            <a:off x="3640827" y="6057407"/>
            <a:ext cx="5658951" cy="46199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4" name="Line"/>
          <p:cNvSpPr/>
          <p:nvPr/>
        </p:nvSpPr>
        <p:spPr>
          <a:xfrm flipV="1">
            <a:off x="3623247" y="5929298"/>
            <a:ext cx="5644533" cy="1947349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5" name="Line"/>
          <p:cNvSpPr/>
          <p:nvPr/>
        </p:nvSpPr>
        <p:spPr>
          <a:xfrm flipV="1">
            <a:off x="3559158" y="5890880"/>
            <a:ext cx="5720063" cy="1349060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6" name="Line"/>
          <p:cNvSpPr/>
          <p:nvPr/>
        </p:nvSpPr>
        <p:spPr>
          <a:xfrm flipV="1">
            <a:off x="3672918" y="5906507"/>
            <a:ext cx="5607420" cy="68547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7" name="Input representation"/>
          <p:cNvSpPr txBox="1"/>
          <p:nvPr/>
        </p:nvSpPr>
        <p:spPr>
          <a:xfrm>
            <a:off x="1110744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Input representation</a:t>
            </a:r>
          </a:p>
        </p:txBody>
      </p:sp>
      <p:sp>
        <p:nvSpPr>
          <p:cNvPr id="3198" name="Intermediate representation"/>
          <p:cNvSpPr txBox="1"/>
          <p:nvPr/>
        </p:nvSpPr>
        <p:spPr>
          <a:xfrm>
            <a:off x="7879707" y="2756103"/>
            <a:ext cx="5006729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Intermediate representation</a:t>
            </a:r>
          </a:p>
        </p:txBody>
      </p:sp>
      <p:sp>
        <p:nvSpPr>
          <p:cNvPr id="3199" name="Circle"/>
          <p:cNvSpPr/>
          <p:nvPr/>
        </p:nvSpPr>
        <p:spPr>
          <a:xfrm>
            <a:off x="3356993" y="5793152"/>
            <a:ext cx="465007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00" name="Circle"/>
          <p:cNvSpPr/>
          <p:nvPr/>
        </p:nvSpPr>
        <p:spPr>
          <a:xfrm>
            <a:off x="3356205" y="642285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01" name="Circle"/>
          <p:cNvSpPr/>
          <p:nvPr/>
        </p:nvSpPr>
        <p:spPr>
          <a:xfrm>
            <a:off x="3356205" y="705255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02" name="Circle"/>
          <p:cNvSpPr/>
          <p:nvPr/>
        </p:nvSpPr>
        <p:spPr>
          <a:xfrm>
            <a:off x="3356205" y="7682257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03" name="Circle"/>
          <p:cNvSpPr/>
          <p:nvPr/>
        </p:nvSpPr>
        <p:spPr>
          <a:xfrm>
            <a:off x="3356205" y="831196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204" name="mathbf_x.pdf" descr="mathbf_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3190" y="7113608"/>
            <a:ext cx="443754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5" name="Line"/>
          <p:cNvSpPr/>
          <p:nvPr/>
        </p:nvSpPr>
        <p:spPr>
          <a:xfrm flipV="1">
            <a:off x="3167049" y="5867400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06" name="Circle"/>
          <p:cNvSpPr/>
          <p:nvPr/>
        </p:nvSpPr>
        <p:spPr>
          <a:xfrm>
            <a:off x="3363284" y="9280126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207" name="1.pdf" descr="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187" y="9245864"/>
            <a:ext cx="256096" cy="533531"/>
          </a:xfrm>
          <a:prstGeom prst="rect">
            <a:avLst/>
          </a:prstGeom>
          <a:ln w="12700">
            <a:miter lim="400000"/>
          </a:ln>
        </p:spPr>
      </p:pic>
      <p:sp>
        <p:nvSpPr>
          <p:cNvPr id="3208" name="Output representation"/>
          <p:cNvSpPr txBox="1"/>
          <p:nvPr/>
        </p:nvSpPr>
        <p:spPr>
          <a:xfrm>
            <a:off x="13526630" y="2756103"/>
            <a:ext cx="5006728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Output representation</a:t>
            </a:r>
          </a:p>
        </p:txBody>
      </p:sp>
      <p:sp>
        <p:nvSpPr>
          <p:cNvPr id="3209" name="Line"/>
          <p:cNvSpPr/>
          <p:nvPr/>
        </p:nvSpPr>
        <p:spPr>
          <a:xfrm>
            <a:off x="9161365" y="8516894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0" name="Line"/>
          <p:cNvSpPr/>
          <p:nvPr/>
        </p:nvSpPr>
        <p:spPr>
          <a:xfrm>
            <a:off x="9339959" y="7881629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1" name="Line"/>
          <p:cNvSpPr/>
          <p:nvPr/>
        </p:nvSpPr>
        <p:spPr>
          <a:xfrm>
            <a:off x="9339959" y="7283215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2" name="Line"/>
          <p:cNvSpPr/>
          <p:nvPr/>
        </p:nvSpPr>
        <p:spPr>
          <a:xfrm>
            <a:off x="9339959" y="6649251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3" name="Line"/>
          <p:cNvSpPr/>
          <p:nvPr/>
        </p:nvSpPr>
        <p:spPr>
          <a:xfrm>
            <a:off x="9339959" y="6029366"/>
            <a:ext cx="110728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4" name="Circle"/>
          <p:cNvSpPr/>
          <p:nvPr/>
        </p:nvSpPr>
        <p:spPr>
          <a:xfrm>
            <a:off x="9127335" y="575283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5" name="Circle"/>
          <p:cNvSpPr/>
          <p:nvPr/>
        </p:nvSpPr>
        <p:spPr>
          <a:xfrm>
            <a:off x="9126546" y="6382540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6" name="Circle"/>
          <p:cNvSpPr/>
          <p:nvPr/>
        </p:nvSpPr>
        <p:spPr>
          <a:xfrm>
            <a:off x="9126546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7" name="Circle"/>
          <p:cNvSpPr/>
          <p:nvPr/>
        </p:nvSpPr>
        <p:spPr>
          <a:xfrm>
            <a:off x="9126546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8" name="Circle"/>
          <p:cNvSpPr/>
          <p:nvPr/>
        </p:nvSpPr>
        <p:spPr>
          <a:xfrm>
            <a:off x="9126546" y="8271644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9" name="Circle"/>
          <p:cNvSpPr/>
          <p:nvPr/>
        </p:nvSpPr>
        <p:spPr>
          <a:xfrm>
            <a:off x="15772091" y="5822818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0" name="Circle"/>
          <p:cNvSpPr/>
          <p:nvPr/>
        </p:nvSpPr>
        <p:spPr>
          <a:xfrm>
            <a:off x="15771304" y="6452519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1" name="Circle"/>
          <p:cNvSpPr/>
          <p:nvPr/>
        </p:nvSpPr>
        <p:spPr>
          <a:xfrm>
            <a:off x="15771304" y="708222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2" name="Circle"/>
          <p:cNvSpPr/>
          <p:nvPr/>
        </p:nvSpPr>
        <p:spPr>
          <a:xfrm>
            <a:off x="15771304" y="7711923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3" name="Circle"/>
          <p:cNvSpPr/>
          <p:nvPr/>
        </p:nvSpPr>
        <p:spPr>
          <a:xfrm>
            <a:off x="15771304" y="8341625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4" name="Circle"/>
          <p:cNvSpPr/>
          <p:nvPr/>
        </p:nvSpPr>
        <p:spPr>
          <a:xfrm>
            <a:off x="10090057" y="5752838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5" name="Circle"/>
          <p:cNvSpPr/>
          <p:nvPr/>
        </p:nvSpPr>
        <p:spPr>
          <a:xfrm>
            <a:off x="10089269" y="6382540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6" name="Circle"/>
          <p:cNvSpPr/>
          <p:nvPr/>
        </p:nvSpPr>
        <p:spPr>
          <a:xfrm>
            <a:off x="10089269" y="7012241"/>
            <a:ext cx="465006" cy="4650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7" name="Circle"/>
          <p:cNvSpPr/>
          <p:nvPr/>
        </p:nvSpPr>
        <p:spPr>
          <a:xfrm>
            <a:off x="10089269" y="7641942"/>
            <a:ext cx="465006" cy="465007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28" name="Circle"/>
          <p:cNvSpPr/>
          <p:nvPr/>
        </p:nvSpPr>
        <p:spPr>
          <a:xfrm>
            <a:off x="10089269" y="8271644"/>
            <a:ext cx="465006" cy="465006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229" name="mathbf_h.pdf" descr="mathbf_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4494" y="4823555"/>
            <a:ext cx="406355" cy="5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0" name="mathbf_y.pdf" descr="mathbf_y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38640" y="7181668"/>
            <a:ext cx="443754" cy="507147"/>
          </a:xfrm>
          <a:prstGeom prst="rect">
            <a:avLst/>
          </a:prstGeom>
          <a:ln w="12700">
            <a:miter lim="400000"/>
          </a:ln>
        </p:spPr>
      </p:pic>
      <p:sp>
        <p:nvSpPr>
          <p:cNvPr id="3231" name="Line"/>
          <p:cNvSpPr/>
          <p:nvPr/>
        </p:nvSpPr>
        <p:spPr>
          <a:xfrm flipV="1">
            <a:off x="16476153" y="5987756"/>
            <a:ext cx="1" cy="26953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32" name="Dropou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Dropout</a:t>
            </a:r>
          </a:p>
        </p:txBody>
      </p:sp>
      <p:pic>
        <p:nvPicPr>
          <p:cNvPr id="3233" name="mathbf_W_1.pdf" descr="mathbf_W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81274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4" name="mathbf_W_2.pdf" descr="mathbf_W_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93306" y="5273385"/>
            <a:ext cx="901231" cy="50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5" name="mathbf_b_2.pdf" descr="mathbf_b_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561885" y="9147048"/>
            <a:ext cx="573511" cy="524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6" name="mathbf_b_1.pdf" descr="mathbf_b_1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27785" y="9147048"/>
            <a:ext cx="557125" cy="524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8" name="Dropout"/>
          <p:cNvSpPr txBox="1"/>
          <p:nvPr>
            <p:ph type="title"/>
          </p:nvPr>
        </p:nvSpPr>
        <p:spPr>
          <a:xfrm>
            <a:off x="1268160" y="-184547"/>
            <a:ext cx="21847680" cy="3036094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Dropout</a:t>
            </a:r>
          </a:p>
        </p:txBody>
      </p:sp>
      <p:sp>
        <p:nvSpPr>
          <p:cNvPr id="3239" name="Randomly zero out hidden units."/>
          <p:cNvSpPr txBox="1"/>
          <p:nvPr/>
        </p:nvSpPr>
        <p:spPr>
          <a:xfrm>
            <a:off x="2004694" y="3417572"/>
            <a:ext cx="8988426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Randomly zero out hidden units.</a:t>
            </a:r>
          </a:p>
        </p:txBody>
      </p:sp>
      <p:sp>
        <p:nvSpPr>
          <p:cNvPr id="3240" name="Prevents network from relying too much on spurious correlations between different hidden units."/>
          <p:cNvSpPr txBox="1"/>
          <p:nvPr/>
        </p:nvSpPr>
        <p:spPr>
          <a:xfrm>
            <a:off x="2059959" y="5551172"/>
            <a:ext cx="20319346" cy="164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Prevents network from relying too much on spurious correlations between different hidden units.</a:t>
            </a:r>
          </a:p>
        </p:txBody>
      </p:sp>
      <p:sp>
        <p:nvSpPr>
          <p:cNvPr id="3241" name="Can be understood as averaging over an exponential ensemble of subnetworks. This averaging smooths the function, thereby reducing the effective capacity of the network."/>
          <p:cNvSpPr txBox="1"/>
          <p:nvPr/>
        </p:nvSpPr>
        <p:spPr>
          <a:xfrm>
            <a:off x="2059959" y="8643622"/>
            <a:ext cx="20319346" cy="2423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Can be understood as averaging over an exponential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ensemble</a:t>
            </a:r>
            <a:r>
              <a:t> of subnetworks. This averaging smooths the function, thereby reducing the effective capacity of the network.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1" grpId="3"/>
      <p:bldP build="whole" bldLvl="1" animBg="1" rev="0" advAuto="0" spid="3239" grpId="1"/>
      <p:bldP build="whole" bldLvl="1" animBg="1" rev="0" advAuto="0" spid="3240" grpId="2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3" name="hat_z_k_=_frac_z.pdf" descr="hat_z_k_=_frac_z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50130" y="9909792"/>
            <a:ext cx="5006729" cy="1924074"/>
          </a:xfrm>
          <a:prstGeom prst="rect">
            <a:avLst/>
          </a:prstGeom>
          <a:ln w="12700">
            <a:miter lim="400000"/>
          </a:ln>
        </p:spPr>
      </p:pic>
      <p:sp>
        <p:nvSpPr>
          <p:cNvPr id="3295" name="Connection Line"/>
          <p:cNvSpPr/>
          <p:nvPr/>
        </p:nvSpPr>
        <p:spPr>
          <a:xfrm>
            <a:off x="11435922" y="9640150"/>
            <a:ext cx="827345" cy="142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01" h="21600" fill="norm" stroke="1" extrusionOk="0">
                <a:moveTo>
                  <a:pt x="0" y="21600"/>
                </a:moveTo>
                <a:cubicBezTo>
                  <a:pt x="14814" y="18921"/>
                  <a:pt x="21600" y="11721"/>
                  <a:pt x="20357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296" name="Connection Line"/>
          <p:cNvSpPr/>
          <p:nvPr/>
        </p:nvSpPr>
        <p:spPr>
          <a:xfrm>
            <a:off x="11449429" y="8218219"/>
            <a:ext cx="1413136" cy="2644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195" h="21600" fill="norm" stroke="1" extrusionOk="0">
                <a:moveTo>
                  <a:pt x="0" y="21600"/>
                </a:moveTo>
                <a:cubicBezTo>
                  <a:pt x="17412" y="16948"/>
                  <a:pt x="21600" y="9748"/>
                  <a:pt x="12563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297" name="Connection Line"/>
          <p:cNvSpPr/>
          <p:nvPr/>
        </p:nvSpPr>
        <p:spPr>
          <a:xfrm>
            <a:off x="11475370" y="6874434"/>
            <a:ext cx="1774513" cy="3704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07" h="21600" fill="norm" stroke="1" extrusionOk="0">
                <a:moveTo>
                  <a:pt x="0" y="21600"/>
                </a:moveTo>
                <a:cubicBezTo>
                  <a:pt x="18396" y="17662"/>
                  <a:pt x="21600" y="10462"/>
                  <a:pt x="9612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298" name="Connection Line"/>
          <p:cNvSpPr/>
          <p:nvPr/>
        </p:nvSpPr>
        <p:spPr>
          <a:xfrm>
            <a:off x="11427165" y="5546643"/>
            <a:ext cx="1956976" cy="4702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36" h="21600" fill="norm" stroke="1" extrusionOk="0">
                <a:moveTo>
                  <a:pt x="0" y="21600"/>
                </a:moveTo>
                <a:cubicBezTo>
                  <a:pt x="18591" y="17051"/>
                  <a:pt x="21600" y="9851"/>
                  <a:pt x="9028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299" name="Connection Line"/>
          <p:cNvSpPr/>
          <p:nvPr/>
        </p:nvSpPr>
        <p:spPr>
          <a:xfrm>
            <a:off x="11407127" y="4221922"/>
            <a:ext cx="2186126" cy="5744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38" h="21600" fill="norm" stroke="1" extrusionOk="0">
                <a:moveTo>
                  <a:pt x="0" y="21600"/>
                </a:moveTo>
                <a:cubicBezTo>
                  <a:pt x="18897" y="17388"/>
                  <a:pt x="21600" y="10188"/>
                  <a:pt x="8108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300" name="Connection Line"/>
          <p:cNvSpPr/>
          <p:nvPr/>
        </p:nvSpPr>
        <p:spPr>
          <a:xfrm>
            <a:off x="7769070" y="8250382"/>
            <a:ext cx="1647561" cy="2400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01" h="21600" fill="norm" stroke="1" extrusionOk="0">
                <a:moveTo>
                  <a:pt x="3618" y="0"/>
                </a:moveTo>
                <a:cubicBezTo>
                  <a:pt x="-4099" y="13383"/>
                  <a:pt x="529" y="20583"/>
                  <a:pt x="17501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301" name="Connection Line"/>
          <p:cNvSpPr/>
          <p:nvPr/>
        </p:nvSpPr>
        <p:spPr>
          <a:xfrm>
            <a:off x="8310735" y="9643275"/>
            <a:ext cx="1113349" cy="121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9" y="13694"/>
                  <a:pt x="7279" y="20894"/>
                  <a:pt x="21600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302" name="Connection Line"/>
          <p:cNvSpPr/>
          <p:nvPr/>
        </p:nvSpPr>
        <p:spPr>
          <a:xfrm>
            <a:off x="7597504" y="6923916"/>
            <a:ext cx="1814190" cy="3289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113" h="21600" fill="norm" stroke="1" extrusionOk="0">
                <a:moveTo>
                  <a:pt x="4953" y="0"/>
                </a:moveTo>
                <a:cubicBezTo>
                  <a:pt x="-4487" y="13876"/>
                  <a:pt x="-434" y="21076"/>
                  <a:pt x="17113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303" name="Connection Line"/>
          <p:cNvSpPr/>
          <p:nvPr/>
        </p:nvSpPr>
        <p:spPr>
          <a:xfrm>
            <a:off x="7263398" y="5591714"/>
            <a:ext cx="2147135" cy="4813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64" h="21600" fill="norm" stroke="1" extrusionOk="0">
                <a:moveTo>
                  <a:pt x="6724" y="0"/>
                </a:moveTo>
                <a:cubicBezTo>
                  <a:pt x="-4836" y="13840"/>
                  <a:pt x="-1489" y="21040"/>
                  <a:pt x="16764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304" name="Connection Line"/>
          <p:cNvSpPr/>
          <p:nvPr/>
        </p:nvSpPr>
        <p:spPr>
          <a:xfrm>
            <a:off x="6989462" y="4258099"/>
            <a:ext cx="2442754" cy="5716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20" h="21511" fill="norm" stroke="1" extrusionOk="0">
                <a:moveTo>
                  <a:pt x="7728" y="0"/>
                </a:moveTo>
                <a:cubicBezTo>
                  <a:pt x="-4980" y="14430"/>
                  <a:pt x="-2016" y="21600"/>
                  <a:pt x="16620" y="2151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254" name="Line"/>
          <p:cNvSpPr/>
          <p:nvPr/>
        </p:nvSpPr>
        <p:spPr>
          <a:xfrm>
            <a:off x="12656309" y="384149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55" name="Line"/>
          <p:cNvSpPr/>
          <p:nvPr/>
        </p:nvSpPr>
        <p:spPr>
          <a:xfrm>
            <a:off x="8335198" y="3826280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56" name="Line"/>
          <p:cNvSpPr/>
          <p:nvPr/>
        </p:nvSpPr>
        <p:spPr>
          <a:xfrm>
            <a:off x="12653968" y="5141566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57" name="Line"/>
          <p:cNvSpPr/>
          <p:nvPr/>
        </p:nvSpPr>
        <p:spPr>
          <a:xfrm>
            <a:off x="8335198" y="5133961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58" name="Line"/>
          <p:cNvSpPr/>
          <p:nvPr/>
        </p:nvSpPr>
        <p:spPr>
          <a:xfrm>
            <a:off x="12656308" y="6491319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59" name="Line"/>
          <p:cNvSpPr/>
          <p:nvPr/>
        </p:nvSpPr>
        <p:spPr>
          <a:xfrm>
            <a:off x="8335198" y="647610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0" name="Line"/>
          <p:cNvSpPr/>
          <p:nvPr/>
        </p:nvSpPr>
        <p:spPr>
          <a:xfrm>
            <a:off x="12653967" y="7791393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1" name="Line"/>
          <p:cNvSpPr/>
          <p:nvPr/>
        </p:nvSpPr>
        <p:spPr>
          <a:xfrm>
            <a:off x="8335198" y="778378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2" name="Line"/>
          <p:cNvSpPr/>
          <p:nvPr/>
        </p:nvSpPr>
        <p:spPr>
          <a:xfrm>
            <a:off x="12653967" y="914875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3" name="Line"/>
          <p:cNvSpPr/>
          <p:nvPr/>
        </p:nvSpPr>
        <p:spPr>
          <a:xfrm>
            <a:off x="8335198" y="9141146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4" name="Normalization layers"/>
          <p:cNvSpPr txBox="1"/>
          <p:nvPr/>
        </p:nvSpPr>
        <p:spPr>
          <a:xfrm>
            <a:off x="7504112" y="185171"/>
            <a:ext cx="937577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Normalization layers</a:t>
            </a:r>
          </a:p>
        </p:txBody>
      </p:sp>
      <p:sp>
        <p:nvSpPr>
          <p:cNvPr id="3265" name="Circle"/>
          <p:cNvSpPr/>
          <p:nvPr/>
        </p:nvSpPr>
        <p:spPr>
          <a:xfrm>
            <a:off x="15539043" y="3308515"/>
            <a:ext cx="984503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6" name="Circle"/>
          <p:cNvSpPr/>
          <p:nvPr/>
        </p:nvSpPr>
        <p:spPr>
          <a:xfrm>
            <a:off x="15537374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7" name="Circle"/>
          <p:cNvSpPr/>
          <p:nvPr/>
        </p:nvSpPr>
        <p:spPr>
          <a:xfrm>
            <a:off x="15537374" y="5974903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8" name="Circle"/>
          <p:cNvSpPr/>
          <p:nvPr/>
        </p:nvSpPr>
        <p:spPr>
          <a:xfrm>
            <a:off x="15537374" y="730809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69" name="Circle"/>
          <p:cNvSpPr/>
          <p:nvPr/>
        </p:nvSpPr>
        <p:spPr>
          <a:xfrm>
            <a:off x="15537374" y="864129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0" name="Circle"/>
          <p:cNvSpPr/>
          <p:nvPr/>
        </p:nvSpPr>
        <p:spPr>
          <a:xfrm>
            <a:off x="7862125" y="330851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1" name="Circle"/>
          <p:cNvSpPr/>
          <p:nvPr/>
        </p:nvSpPr>
        <p:spPr>
          <a:xfrm>
            <a:off x="786045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2" name="Circle"/>
          <p:cNvSpPr/>
          <p:nvPr/>
        </p:nvSpPr>
        <p:spPr>
          <a:xfrm>
            <a:off x="7860456" y="5974903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3" name="Circle"/>
          <p:cNvSpPr/>
          <p:nvPr/>
        </p:nvSpPr>
        <p:spPr>
          <a:xfrm>
            <a:off x="7860456" y="730809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4" name="Circle"/>
          <p:cNvSpPr/>
          <p:nvPr/>
        </p:nvSpPr>
        <p:spPr>
          <a:xfrm>
            <a:off x="7860456" y="8641291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5" name="Circle"/>
          <p:cNvSpPr/>
          <p:nvPr/>
        </p:nvSpPr>
        <p:spPr>
          <a:xfrm>
            <a:off x="11696815" y="330851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6" name="Circle"/>
          <p:cNvSpPr/>
          <p:nvPr/>
        </p:nvSpPr>
        <p:spPr>
          <a:xfrm>
            <a:off x="1169514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7" name="Circle"/>
          <p:cNvSpPr/>
          <p:nvPr/>
        </p:nvSpPr>
        <p:spPr>
          <a:xfrm>
            <a:off x="11695146" y="5974903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8" name="Circle"/>
          <p:cNvSpPr/>
          <p:nvPr/>
        </p:nvSpPr>
        <p:spPr>
          <a:xfrm>
            <a:off x="11695146" y="7308096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79" name="Circle"/>
          <p:cNvSpPr/>
          <p:nvPr/>
        </p:nvSpPr>
        <p:spPr>
          <a:xfrm>
            <a:off x="11695146" y="8641291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0" name="ReLU"/>
          <p:cNvSpPr txBox="1"/>
          <p:nvPr/>
        </p:nvSpPr>
        <p:spPr>
          <a:xfrm>
            <a:off x="12422537" y="2737535"/>
            <a:ext cx="335084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281" name="Norm"/>
          <p:cNvSpPr txBox="1"/>
          <p:nvPr/>
        </p:nvSpPr>
        <p:spPr>
          <a:xfrm>
            <a:off x="7708397" y="2737535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</a:t>
            </a:r>
          </a:p>
        </p:txBody>
      </p:sp>
      <p:sp>
        <p:nvSpPr>
          <p:cNvPr id="3282" name="Line"/>
          <p:cNvSpPr/>
          <p:nvPr/>
        </p:nvSpPr>
        <p:spPr>
          <a:xfrm>
            <a:off x="628360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3" name="Line"/>
          <p:cNvSpPr/>
          <p:nvPr/>
        </p:nvSpPr>
        <p:spPr>
          <a:xfrm>
            <a:off x="628360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4" name="Line"/>
          <p:cNvSpPr/>
          <p:nvPr/>
        </p:nvSpPr>
        <p:spPr>
          <a:xfrm>
            <a:off x="6282204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5" name="Line"/>
          <p:cNvSpPr/>
          <p:nvPr/>
        </p:nvSpPr>
        <p:spPr>
          <a:xfrm>
            <a:off x="1740769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6" name="Line"/>
          <p:cNvSpPr/>
          <p:nvPr/>
        </p:nvSpPr>
        <p:spPr>
          <a:xfrm>
            <a:off x="1740769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87" name="Line"/>
          <p:cNvSpPr/>
          <p:nvPr/>
        </p:nvSpPr>
        <p:spPr>
          <a:xfrm>
            <a:off x="17406295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288" name="mathbf_z.pdf" descr="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83253" y="2664918"/>
            <a:ext cx="342246" cy="363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9" name="hat_mathbf_z.pdf" descr="hat_mathbf_z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51356" y="2489561"/>
            <a:ext cx="353663" cy="596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0" name="mathbf_h.pdf" descr="mathbf_h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99203" y="2500613"/>
            <a:ext cx="464182" cy="5747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4" name="Group"/>
          <p:cNvGrpSpPr/>
          <p:nvPr/>
        </p:nvGrpSpPr>
        <p:grpSpPr>
          <a:xfrm>
            <a:off x="9464521" y="9782120"/>
            <a:ext cx="1894120" cy="1362076"/>
            <a:chOff x="0" y="0"/>
            <a:chExt cx="1894119" cy="1362075"/>
          </a:xfrm>
        </p:grpSpPr>
        <p:sp>
          <p:nvSpPr>
            <p:cNvPr id="3291" name="Group"/>
            <p:cNvSpPr/>
            <p:nvPr/>
          </p:nvSpPr>
          <p:spPr>
            <a:xfrm>
              <a:off x="0" y="0"/>
              <a:ext cx="1894120" cy="1362075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292" name="mathbb_E_z_k.pdf" descr="mathbb_E_z_k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1858" y="103440"/>
              <a:ext cx="1152609" cy="57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3" name="texttt_Var_z_k.pdf" descr="texttt_Var_z_k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45387" y="716972"/>
              <a:ext cx="1666611" cy="576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"/>
          <p:cNvGrpSpPr/>
          <p:nvPr/>
        </p:nvGrpSpPr>
        <p:grpSpPr>
          <a:xfrm>
            <a:off x="1040780" y="4356416"/>
            <a:ext cx="20402988" cy="7142407"/>
            <a:chOff x="0" y="0"/>
            <a:chExt cx="20402987" cy="7142405"/>
          </a:xfrm>
        </p:grpSpPr>
        <p:grpSp>
          <p:nvGrpSpPr>
            <p:cNvPr id="261" name="Group 9"/>
            <p:cNvGrpSpPr/>
            <p:nvPr/>
          </p:nvGrpSpPr>
          <p:grpSpPr>
            <a:xfrm>
              <a:off x="3093814" y="5672030"/>
              <a:ext cx="17309174" cy="1470377"/>
              <a:chOff x="0" y="0"/>
              <a:chExt cx="17309172" cy="1470375"/>
            </a:xfrm>
          </p:grpSpPr>
          <p:sp>
            <p:nvSpPr>
              <p:cNvPr id="259" name="Rectangle 10"/>
              <p:cNvSpPr txBox="1"/>
              <p:nvPr/>
            </p:nvSpPr>
            <p:spPr>
              <a:xfrm>
                <a:off x="15395074" y="272035"/>
                <a:ext cx="1809183" cy="1198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  <p:sp>
            <p:nvSpPr>
              <p:cNvPr id="260" name="Line 11"/>
              <p:cNvSpPr/>
              <p:nvPr/>
            </p:nvSpPr>
            <p:spPr>
              <a:xfrm flipH="1" flipV="1">
                <a:off x="-1" y="0"/>
                <a:ext cx="17309174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64" name="Group 12"/>
            <p:cNvGrpSpPr/>
            <p:nvPr/>
          </p:nvGrpSpPr>
          <p:grpSpPr>
            <a:xfrm>
              <a:off x="0" y="0"/>
              <a:ext cx="4292895" cy="6456910"/>
              <a:chOff x="0" y="0"/>
              <a:chExt cx="4292894" cy="6456909"/>
            </a:xfrm>
          </p:grpSpPr>
          <p:sp>
            <p:nvSpPr>
              <p:cNvPr id="262" name="Rectangle 13"/>
              <p:cNvSpPr txBox="1"/>
              <p:nvPr/>
            </p:nvSpPr>
            <p:spPr>
              <a:xfrm>
                <a:off x="0" y="0"/>
                <a:ext cx="4292895" cy="11983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t">
                <a:noAutofit/>
              </a:bodyPr>
              <a:lstStyle>
                <a:lvl1pPr indent="39687" algn="l" defTabSz="1828800">
                  <a:defRPr b="0" sz="4800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enthusiasm</a:t>
                </a:r>
              </a:p>
            </p:txBody>
          </p:sp>
          <p:sp>
            <p:nvSpPr>
              <p:cNvPr id="263" name="Line 14"/>
              <p:cNvSpPr/>
              <p:nvPr/>
            </p:nvSpPr>
            <p:spPr>
              <a:xfrm flipH="1">
                <a:off x="3604836" y="4839"/>
                <a:ext cx="1" cy="645207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4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266" name="Rectangle 4"/>
          <p:cNvSpPr txBox="1"/>
          <p:nvPr/>
        </p:nvSpPr>
        <p:spPr>
          <a:xfrm>
            <a:off x="4989050" y="3342867"/>
            <a:ext cx="3327401" cy="148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Perceptrons,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1958</a:t>
            </a:r>
          </a:p>
        </p:txBody>
      </p:sp>
      <p:pic>
        <p:nvPicPr>
          <p:cNvPr id="26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82239" b="0"/>
          <a:stretch>
            <a:fillRect/>
          </a:stretch>
        </p:blipFill>
        <p:spPr>
          <a:xfrm>
            <a:off x="4679075" y="4780976"/>
            <a:ext cx="2548197" cy="3637937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ectangle 5"/>
          <p:cNvSpPr txBox="1"/>
          <p:nvPr/>
        </p:nvSpPr>
        <p:spPr>
          <a:xfrm>
            <a:off x="5527005" y="8497978"/>
            <a:ext cx="4684943" cy="148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1600" tIns="101600" rIns="101600" bIns="101600">
            <a:spAutoFit/>
          </a:bodyPr>
          <a:lstStyle/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Minsky and Papert,</a:t>
            </a:r>
          </a:p>
          <a:p>
            <a:pPr indent="39687" algn="l" defTabSz="1828800">
              <a:defRPr b="0" sz="4200">
                <a:solidFill>
                  <a:srgbClr val="0042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1972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Line"/>
          <p:cNvSpPr/>
          <p:nvPr/>
        </p:nvSpPr>
        <p:spPr>
          <a:xfrm>
            <a:off x="12656309" y="384149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09" name="Line"/>
          <p:cNvSpPr/>
          <p:nvPr/>
        </p:nvSpPr>
        <p:spPr>
          <a:xfrm>
            <a:off x="8335198" y="3826280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0" name="Line"/>
          <p:cNvSpPr/>
          <p:nvPr/>
        </p:nvSpPr>
        <p:spPr>
          <a:xfrm>
            <a:off x="12653968" y="5141566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1" name="Line"/>
          <p:cNvSpPr/>
          <p:nvPr/>
        </p:nvSpPr>
        <p:spPr>
          <a:xfrm>
            <a:off x="8335198" y="5133961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2" name="Line"/>
          <p:cNvSpPr/>
          <p:nvPr/>
        </p:nvSpPr>
        <p:spPr>
          <a:xfrm>
            <a:off x="12656308" y="6491319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3" name="Line"/>
          <p:cNvSpPr/>
          <p:nvPr/>
        </p:nvSpPr>
        <p:spPr>
          <a:xfrm>
            <a:off x="8335198" y="647610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4" name="Line"/>
          <p:cNvSpPr/>
          <p:nvPr/>
        </p:nvSpPr>
        <p:spPr>
          <a:xfrm>
            <a:off x="12653967" y="7791393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5" name="Line"/>
          <p:cNvSpPr/>
          <p:nvPr/>
        </p:nvSpPr>
        <p:spPr>
          <a:xfrm>
            <a:off x="8335198" y="778378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6" name="Line"/>
          <p:cNvSpPr/>
          <p:nvPr/>
        </p:nvSpPr>
        <p:spPr>
          <a:xfrm>
            <a:off x="12653967" y="914875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7" name="Line"/>
          <p:cNvSpPr/>
          <p:nvPr/>
        </p:nvSpPr>
        <p:spPr>
          <a:xfrm>
            <a:off x="8335198" y="9141146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8" name="Normalization layers"/>
          <p:cNvSpPr txBox="1"/>
          <p:nvPr/>
        </p:nvSpPr>
        <p:spPr>
          <a:xfrm>
            <a:off x="7504112" y="185171"/>
            <a:ext cx="937577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Normalization layers</a:t>
            </a:r>
          </a:p>
        </p:txBody>
      </p:sp>
      <p:sp>
        <p:nvSpPr>
          <p:cNvPr id="3319" name="Circle"/>
          <p:cNvSpPr/>
          <p:nvPr/>
        </p:nvSpPr>
        <p:spPr>
          <a:xfrm>
            <a:off x="15539043" y="3308515"/>
            <a:ext cx="984503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0" name="Circle"/>
          <p:cNvSpPr/>
          <p:nvPr/>
        </p:nvSpPr>
        <p:spPr>
          <a:xfrm>
            <a:off x="15537374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1" name="Circle"/>
          <p:cNvSpPr/>
          <p:nvPr/>
        </p:nvSpPr>
        <p:spPr>
          <a:xfrm>
            <a:off x="15537374" y="5974903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2" name="Circle"/>
          <p:cNvSpPr/>
          <p:nvPr/>
        </p:nvSpPr>
        <p:spPr>
          <a:xfrm>
            <a:off x="15537374" y="730809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3" name="Circle"/>
          <p:cNvSpPr/>
          <p:nvPr/>
        </p:nvSpPr>
        <p:spPr>
          <a:xfrm>
            <a:off x="15537374" y="864129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4" name="Circle"/>
          <p:cNvSpPr/>
          <p:nvPr/>
        </p:nvSpPr>
        <p:spPr>
          <a:xfrm>
            <a:off x="7862125" y="330851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5" name="Circle"/>
          <p:cNvSpPr/>
          <p:nvPr/>
        </p:nvSpPr>
        <p:spPr>
          <a:xfrm>
            <a:off x="786045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6" name="Circle"/>
          <p:cNvSpPr/>
          <p:nvPr/>
        </p:nvSpPr>
        <p:spPr>
          <a:xfrm>
            <a:off x="7860456" y="5974903"/>
            <a:ext cx="984502" cy="984502"/>
          </a:xfrm>
          <a:prstGeom prst="ellipse">
            <a:avLst/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7" name="Circle"/>
          <p:cNvSpPr/>
          <p:nvPr/>
        </p:nvSpPr>
        <p:spPr>
          <a:xfrm>
            <a:off x="7860456" y="730809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8" name="Circle"/>
          <p:cNvSpPr/>
          <p:nvPr/>
        </p:nvSpPr>
        <p:spPr>
          <a:xfrm>
            <a:off x="7860456" y="8641291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9" name="Circle"/>
          <p:cNvSpPr/>
          <p:nvPr/>
        </p:nvSpPr>
        <p:spPr>
          <a:xfrm>
            <a:off x="11696815" y="330851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0" name="Circle"/>
          <p:cNvSpPr/>
          <p:nvPr/>
        </p:nvSpPr>
        <p:spPr>
          <a:xfrm>
            <a:off x="1169514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1" name="Circle"/>
          <p:cNvSpPr/>
          <p:nvPr/>
        </p:nvSpPr>
        <p:spPr>
          <a:xfrm>
            <a:off x="11695146" y="5974903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2" name="Circle"/>
          <p:cNvSpPr/>
          <p:nvPr/>
        </p:nvSpPr>
        <p:spPr>
          <a:xfrm>
            <a:off x="11695146" y="7308096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3" name="Circle"/>
          <p:cNvSpPr/>
          <p:nvPr/>
        </p:nvSpPr>
        <p:spPr>
          <a:xfrm>
            <a:off x="11695146" y="8641291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4" name="ReLU"/>
          <p:cNvSpPr txBox="1"/>
          <p:nvPr/>
        </p:nvSpPr>
        <p:spPr>
          <a:xfrm>
            <a:off x="12422537" y="2737535"/>
            <a:ext cx="335084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335" name="Norm"/>
          <p:cNvSpPr txBox="1"/>
          <p:nvPr/>
        </p:nvSpPr>
        <p:spPr>
          <a:xfrm>
            <a:off x="7708397" y="2737535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</a:t>
            </a:r>
          </a:p>
        </p:txBody>
      </p:sp>
      <p:sp>
        <p:nvSpPr>
          <p:cNvPr id="3336" name="Line"/>
          <p:cNvSpPr/>
          <p:nvPr/>
        </p:nvSpPr>
        <p:spPr>
          <a:xfrm>
            <a:off x="628360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7" name="Line"/>
          <p:cNvSpPr/>
          <p:nvPr/>
        </p:nvSpPr>
        <p:spPr>
          <a:xfrm>
            <a:off x="628360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8" name="Line"/>
          <p:cNvSpPr/>
          <p:nvPr/>
        </p:nvSpPr>
        <p:spPr>
          <a:xfrm>
            <a:off x="6282204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9" name="Line"/>
          <p:cNvSpPr/>
          <p:nvPr/>
        </p:nvSpPr>
        <p:spPr>
          <a:xfrm>
            <a:off x="1740769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40" name="Line"/>
          <p:cNvSpPr/>
          <p:nvPr/>
        </p:nvSpPr>
        <p:spPr>
          <a:xfrm>
            <a:off x="1740769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41" name="Line"/>
          <p:cNvSpPr/>
          <p:nvPr/>
        </p:nvSpPr>
        <p:spPr>
          <a:xfrm>
            <a:off x="17406295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342" name="mathbf_z.pdf" descr="mathbf_z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253" y="2664918"/>
            <a:ext cx="342246" cy="363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3" name="hat_mathbf_z.pdf" descr="hat_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51356" y="2489561"/>
            <a:ext cx="353663" cy="596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4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99203" y="2500613"/>
            <a:ext cx="464182" cy="574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5" name="hat_z_k_=_frac_z.pdf" descr="hat_z_k_=_frac_z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70394" y="10034958"/>
            <a:ext cx="5006728" cy="1924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9" name="Line"/>
          <p:cNvSpPr/>
          <p:nvPr/>
        </p:nvSpPr>
        <p:spPr>
          <a:xfrm>
            <a:off x="12656309" y="384149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0" name="Line"/>
          <p:cNvSpPr/>
          <p:nvPr/>
        </p:nvSpPr>
        <p:spPr>
          <a:xfrm>
            <a:off x="8335198" y="3826280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1" name="Line"/>
          <p:cNvSpPr/>
          <p:nvPr/>
        </p:nvSpPr>
        <p:spPr>
          <a:xfrm>
            <a:off x="12653968" y="5141566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2" name="Line"/>
          <p:cNvSpPr/>
          <p:nvPr/>
        </p:nvSpPr>
        <p:spPr>
          <a:xfrm>
            <a:off x="8335198" y="5133961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3" name="Line"/>
          <p:cNvSpPr/>
          <p:nvPr/>
        </p:nvSpPr>
        <p:spPr>
          <a:xfrm>
            <a:off x="12656308" y="6491319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4" name="Line"/>
          <p:cNvSpPr/>
          <p:nvPr/>
        </p:nvSpPr>
        <p:spPr>
          <a:xfrm>
            <a:off x="8335198" y="647610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5" name="Line"/>
          <p:cNvSpPr/>
          <p:nvPr/>
        </p:nvSpPr>
        <p:spPr>
          <a:xfrm>
            <a:off x="12653967" y="7791393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6" name="Line"/>
          <p:cNvSpPr/>
          <p:nvPr/>
        </p:nvSpPr>
        <p:spPr>
          <a:xfrm>
            <a:off x="8335198" y="778378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7" name="Line"/>
          <p:cNvSpPr/>
          <p:nvPr/>
        </p:nvSpPr>
        <p:spPr>
          <a:xfrm>
            <a:off x="12653967" y="914875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8" name="Line"/>
          <p:cNvSpPr/>
          <p:nvPr/>
        </p:nvSpPr>
        <p:spPr>
          <a:xfrm>
            <a:off x="8335198" y="9141146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59" name="Normalization layers"/>
          <p:cNvSpPr txBox="1"/>
          <p:nvPr/>
        </p:nvSpPr>
        <p:spPr>
          <a:xfrm>
            <a:off x="7504112" y="185171"/>
            <a:ext cx="937577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Normalization layers</a:t>
            </a:r>
          </a:p>
        </p:txBody>
      </p:sp>
      <p:sp>
        <p:nvSpPr>
          <p:cNvPr id="3360" name="Circle"/>
          <p:cNvSpPr/>
          <p:nvPr/>
        </p:nvSpPr>
        <p:spPr>
          <a:xfrm>
            <a:off x="15539043" y="3308515"/>
            <a:ext cx="984503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1" name="Circle"/>
          <p:cNvSpPr/>
          <p:nvPr/>
        </p:nvSpPr>
        <p:spPr>
          <a:xfrm>
            <a:off x="15537374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2" name="Circle"/>
          <p:cNvSpPr/>
          <p:nvPr/>
        </p:nvSpPr>
        <p:spPr>
          <a:xfrm>
            <a:off x="15537374" y="5974903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3" name="Circle"/>
          <p:cNvSpPr/>
          <p:nvPr/>
        </p:nvSpPr>
        <p:spPr>
          <a:xfrm>
            <a:off x="15537374" y="7308095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4" name="Circle"/>
          <p:cNvSpPr/>
          <p:nvPr/>
        </p:nvSpPr>
        <p:spPr>
          <a:xfrm>
            <a:off x="15537374" y="864129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5" name="Circle"/>
          <p:cNvSpPr/>
          <p:nvPr/>
        </p:nvSpPr>
        <p:spPr>
          <a:xfrm>
            <a:off x="7862125" y="330851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6" name="Circle"/>
          <p:cNvSpPr/>
          <p:nvPr/>
        </p:nvSpPr>
        <p:spPr>
          <a:xfrm>
            <a:off x="786045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7" name="Circle"/>
          <p:cNvSpPr/>
          <p:nvPr/>
        </p:nvSpPr>
        <p:spPr>
          <a:xfrm>
            <a:off x="7860456" y="5974903"/>
            <a:ext cx="984502" cy="984502"/>
          </a:xfrm>
          <a:prstGeom prst="ellipse">
            <a:avLst/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8" name="Circle"/>
          <p:cNvSpPr/>
          <p:nvPr/>
        </p:nvSpPr>
        <p:spPr>
          <a:xfrm>
            <a:off x="7860456" y="730809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69" name="Circle"/>
          <p:cNvSpPr/>
          <p:nvPr/>
        </p:nvSpPr>
        <p:spPr>
          <a:xfrm>
            <a:off x="7860456" y="8641291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0" name="Circle"/>
          <p:cNvSpPr/>
          <p:nvPr/>
        </p:nvSpPr>
        <p:spPr>
          <a:xfrm>
            <a:off x="11696815" y="3308515"/>
            <a:ext cx="984502" cy="984503"/>
          </a:xfrm>
          <a:prstGeom prst="ellipse">
            <a:avLst/>
          </a:prstGeom>
          <a:solidFill>
            <a:srgbClr val="A7A6A8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1" name="Circle"/>
          <p:cNvSpPr/>
          <p:nvPr/>
        </p:nvSpPr>
        <p:spPr>
          <a:xfrm>
            <a:off x="11695146" y="4641710"/>
            <a:ext cx="984502" cy="984502"/>
          </a:xfrm>
          <a:prstGeom prst="ellipse">
            <a:avLst/>
          </a:prstGeom>
          <a:solidFill>
            <a:srgbClr val="F3F2F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2" name="Circle"/>
          <p:cNvSpPr/>
          <p:nvPr/>
        </p:nvSpPr>
        <p:spPr>
          <a:xfrm>
            <a:off x="11695146" y="5974903"/>
            <a:ext cx="984502" cy="984503"/>
          </a:xfrm>
          <a:prstGeom prst="ellipse">
            <a:avLst/>
          </a:prstGeom>
          <a:solidFill>
            <a:srgbClr val="D6D5D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3" name="Circle"/>
          <p:cNvSpPr/>
          <p:nvPr/>
        </p:nvSpPr>
        <p:spPr>
          <a:xfrm>
            <a:off x="11695146" y="7308096"/>
            <a:ext cx="984502" cy="984502"/>
          </a:xfrm>
          <a:prstGeom prst="ellipse">
            <a:avLst/>
          </a:prstGeom>
          <a:solidFill>
            <a:srgbClr val="79797A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4" name="Circle"/>
          <p:cNvSpPr/>
          <p:nvPr/>
        </p:nvSpPr>
        <p:spPr>
          <a:xfrm>
            <a:off x="11695146" y="8641291"/>
            <a:ext cx="984502" cy="984502"/>
          </a:xfrm>
          <a:prstGeom prst="ellipse">
            <a:avLst/>
          </a:prstGeom>
          <a:solidFill>
            <a:srgbClr val="F0EFF1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5" name="ReLU"/>
          <p:cNvSpPr txBox="1"/>
          <p:nvPr/>
        </p:nvSpPr>
        <p:spPr>
          <a:xfrm>
            <a:off x="12422537" y="2737535"/>
            <a:ext cx="335084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376" name="Norm"/>
          <p:cNvSpPr txBox="1"/>
          <p:nvPr/>
        </p:nvSpPr>
        <p:spPr>
          <a:xfrm>
            <a:off x="7708397" y="2737535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</a:t>
            </a:r>
          </a:p>
        </p:txBody>
      </p:sp>
      <p:sp>
        <p:nvSpPr>
          <p:cNvPr id="3377" name="Line"/>
          <p:cNvSpPr/>
          <p:nvPr/>
        </p:nvSpPr>
        <p:spPr>
          <a:xfrm>
            <a:off x="628360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8" name="Line"/>
          <p:cNvSpPr/>
          <p:nvPr/>
        </p:nvSpPr>
        <p:spPr>
          <a:xfrm>
            <a:off x="628360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79" name="Line"/>
          <p:cNvSpPr/>
          <p:nvPr/>
        </p:nvSpPr>
        <p:spPr>
          <a:xfrm>
            <a:off x="6282204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80" name="Line"/>
          <p:cNvSpPr/>
          <p:nvPr/>
        </p:nvSpPr>
        <p:spPr>
          <a:xfrm>
            <a:off x="1740769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81" name="Line"/>
          <p:cNvSpPr/>
          <p:nvPr/>
        </p:nvSpPr>
        <p:spPr>
          <a:xfrm>
            <a:off x="1740769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82" name="Line"/>
          <p:cNvSpPr/>
          <p:nvPr/>
        </p:nvSpPr>
        <p:spPr>
          <a:xfrm>
            <a:off x="17406295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383" name="mathbf_z.pdf" descr="mathbf_z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253" y="2664918"/>
            <a:ext cx="342246" cy="363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4" name="hat_mathbf_z.pdf" descr="hat_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51356" y="2489561"/>
            <a:ext cx="353663" cy="596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5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99203" y="2500613"/>
            <a:ext cx="464182" cy="574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6" name="hat_z_k_=_frac_z.pdf" descr="hat_z_k_=_frac_z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70394" y="10034958"/>
            <a:ext cx="5006728" cy="1924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Line"/>
          <p:cNvSpPr/>
          <p:nvPr/>
        </p:nvSpPr>
        <p:spPr>
          <a:xfrm>
            <a:off x="12656309" y="384149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1" name="Line"/>
          <p:cNvSpPr/>
          <p:nvPr/>
        </p:nvSpPr>
        <p:spPr>
          <a:xfrm>
            <a:off x="8335198" y="3826280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2" name="Line"/>
          <p:cNvSpPr/>
          <p:nvPr/>
        </p:nvSpPr>
        <p:spPr>
          <a:xfrm>
            <a:off x="12653968" y="5141566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3" name="Line"/>
          <p:cNvSpPr/>
          <p:nvPr/>
        </p:nvSpPr>
        <p:spPr>
          <a:xfrm>
            <a:off x="8335198" y="5133961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4" name="Line"/>
          <p:cNvSpPr/>
          <p:nvPr/>
        </p:nvSpPr>
        <p:spPr>
          <a:xfrm>
            <a:off x="12656308" y="6491319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5" name="Line"/>
          <p:cNvSpPr/>
          <p:nvPr/>
        </p:nvSpPr>
        <p:spPr>
          <a:xfrm>
            <a:off x="8335198" y="647610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6" name="Line"/>
          <p:cNvSpPr/>
          <p:nvPr/>
        </p:nvSpPr>
        <p:spPr>
          <a:xfrm>
            <a:off x="12653967" y="7791393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7" name="Line"/>
          <p:cNvSpPr/>
          <p:nvPr/>
        </p:nvSpPr>
        <p:spPr>
          <a:xfrm>
            <a:off x="8335198" y="7783787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8" name="Line"/>
          <p:cNvSpPr/>
          <p:nvPr/>
        </p:nvSpPr>
        <p:spPr>
          <a:xfrm>
            <a:off x="12653967" y="9148752"/>
            <a:ext cx="288330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99" name="Line"/>
          <p:cNvSpPr/>
          <p:nvPr/>
        </p:nvSpPr>
        <p:spPr>
          <a:xfrm>
            <a:off x="8335198" y="9141146"/>
            <a:ext cx="33508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0" name="Normalization layers"/>
          <p:cNvSpPr txBox="1"/>
          <p:nvPr/>
        </p:nvSpPr>
        <p:spPr>
          <a:xfrm>
            <a:off x="7504112" y="185171"/>
            <a:ext cx="937577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Normalization layers</a:t>
            </a:r>
          </a:p>
        </p:txBody>
      </p:sp>
      <p:sp>
        <p:nvSpPr>
          <p:cNvPr id="3401" name="Circle"/>
          <p:cNvSpPr/>
          <p:nvPr/>
        </p:nvSpPr>
        <p:spPr>
          <a:xfrm>
            <a:off x="15537374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2" name="Circle"/>
          <p:cNvSpPr/>
          <p:nvPr/>
        </p:nvSpPr>
        <p:spPr>
          <a:xfrm>
            <a:off x="15537374" y="5974903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3" name="Circle"/>
          <p:cNvSpPr/>
          <p:nvPr/>
        </p:nvSpPr>
        <p:spPr>
          <a:xfrm>
            <a:off x="15537374" y="864129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4" name="Circle"/>
          <p:cNvSpPr/>
          <p:nvPr/>
        </p:nvSpPr>
        <p:spPr>
          <a:xfrm>
            <a:off x="7862125" y="330851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5" name="Circle"/>
          <p:cNvSpPr/>
          <p:nvPr/>
        </p:nvSpPr>
        <p:spPr>
          <a:xfrm>
            <a:off x="7860456" y="4641710"/>
            <a:ext cx="984502" cy="98450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6" name="Circle"/>
          <p:cNvSpPr/>
          <p:nvPr/>
        </p:nvSpPr>
        <p:spPr>
          <a:xfrm>
            <a:off x="7860456" y="5974903"/>
            <a:ext cx="984502" cy="984502"/>
          </a:xfrm>
          <a:prstGeom prst="ellipse">
            <a:avLst/>
          </a:prstGeom>
          <a:solidFill>
            <a:srgbClr val="5E5E5E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7" name="Circle"/>
          <p:cNvSpPr/>
          <p:nvPr/>
        </p:nvSpPr>
        <p:spPr>
          <a:xfrm>
            <a:off x="7860456" y="7308095"/>
            <a:ext cx="984502" cy="98450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8" name="Circle"/>
          <p:cNvSpPr/>
          <p:nvPr/>
        </p:nvSpPr>
        <p:spPr>
          <a:xfrm>
            <a:off x="7860456" y="8641291"/>
            <a:ext cx="984502" cy="984503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09" name="Circle"/>
          <p:cNvSpPr/>
          <p:nvPr/>
        </p:nvSpPr>
        <p:spPr>
          <a:xfrm>
            <a:off x="11696815" y="3308515"/>
            <a:ext cx="984502" cy="984503"/>
          </a:xfrm>
          <a:prstGeom prst="ellipse">
            <a:avLst/>
          </a:prstGeom>
          <a:solidFill>
            <a:srgbClr val="A7A6A8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0" name="Circle"/>
          <p:cNvSpPr/>
          <p:nvPr/>
        </p:nvSpPr>
        <p:spPr>
          <a:xfrm>
            <a:off x="11695146" y="4641710"/>
            <a:ext cx="984502" cy="984502"/>
          </a:xfrm>
          <a:prstGeom prst="ellipse">
            <a:avLst/>
          </a:prstGeom>
          <a:solidFill>
            <a:srgbClr val="F3F2F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1" name="Circle"/>
          <p:cNvSpPr/>
          <p:nvPr/>
        </p:nvSpPr>
        <p:spPr>
          <a:xfrm>
            <a:off x="11695146" y="5974903"/>
            <a:ext cx="984502" cy="984503"/>
          </a:xfrm>
          <a:prstGeom prst="ellipse">
            <a:avLst/>
          </a:prstGeom>
          <a:solidFill>
            <a:srgbClr val="D6D5D5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2" name="Circle"/>
          <p:cNvSpPr/>
          <p:nvPr/>
        </p:nvSpPr>
        <p:spPr>
          <a:xfrm>
            <a:off x="11695146" y="7308096"/>
            <a:ext cx="984502" cy="984502"/>
          </a:xfrm>
          <a:prstGeom prst="ellipse">
            <a:avLst/>
          </a:prstGeom>
          <a:solidFill>
            <a:srgbClr val="79797A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3" name="Circle"/>
          <p:cNvSpPr/>
          <p:nvPr/>
        </p:nvSpPr>
        <p:spPr>
          <a:xfrm>
            <a:off x="11695146" y="8641291"/>
            <a:ext cx="984502" cy="984502"/>
          </a:xfrm>
          <a:prstGeom prst="ellipse">
            <a:avLst/>
          </a:prstGeom>
          <a:solidFill>
            <a:srgbClr val="F0EFF1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4" name="ReLU"/>
          <p:cNvSpPr txBox="1"/>
          <p:nvPr/>
        </p:nvSpPr>
        <p:spPr>
          <a:xfrm>
            <a:off x="12422537" y="2737535"/>
            <a:ext cx="335084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ReLU</a:t>
            </a:r>
          </a:p>
        </p:txBody>
      </p:sp>
      <p:sp>
        <p:nvSpPr>
          <p:cNvPr id="3415" name="Norm"/>
          <p:cNvSpPr txBox="1"/>
          <p:nvPr/>
        </p:nvSpPr>
        <p:spPr>
          <a:xfrm>
            <a:off x="7708397" y="2737535"/>
            <a:ext cx="5006729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b="0"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</a:t>
            </a:r>
          </a:p>
        </p:txBody>
      </p:sp>
      <p:sp>
        <p:nvSpPr>
          <p:cNvPr id="3416" name="Line"/>
          <p:cNvSpPr/>
          <p:nvPr/>
        </p:nvSpPr>
        <p:spPr>
          <a:xfrm>
            <a:off x="628360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7" name="Line"/>
          <p:cNvSpPr/>
          <p:nvPr/>
        </p:nvSpPr>
        <p:spPr>
          <a:xfrm>
            <a:off x="628360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8" name="Line"/>
          <p:cNvSpPr/>
          <p:nvPr/>
        </p:nvSpPr>
        <p:spPr>
          <a:xfrm>
            <a:off x="6282204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19" name="Line"/>
          <p:cNvSpPr/>
          <p:nvPr/>
        </p:nvSpPr>
        <p:spPr>
          <a:xfrm>
            <a:off x="17407695" y="6476083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20" name="Line"/>
          <p:cNvSpPr/>
          <p:nvPr/>
        </p:nvSpPr>
        <p:spPr>
          <a:xfrm>
            <a:off x="17407695" y="6126908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21" name="Line"/>
          <p:cNvSpPr/>
          <p:nvPr/>
        </p:nvSpPr>
        <p:spPr>
          <a:xfrm>
            <a:off x="17406295" y="6807399"/>
            <a:ext cx="6941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22" name="Circle"/>
          <p:cNvSpPr/>
          <p:nvPr/>
        </p:nvSpPr>
        <p:spPr>
          <a:xfrm>
            <a:off x="15537374" y="3349241"/>
            <a:ext cx="984502" cy="984502"/>
          </a:xfrm>
          <a:prstGeom prst="ellipse">
            <a:avLst/>
          </a:prstGeom>
          <a:solidFill>
            <a:srgbClr val="A7A6A8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23" name="Circle"/>
          <p:cNvSpPr/>
          <p:nvPr/>
        </p:nvSpPr>
        <p:spPr>
          <a:xfrm>
            <a:off x="15529836" y="7327785"/>
            <a:ext cx="984502" cy="984502"/>
          </a:xfrm>
          <a:prstGeom prst="ellipse">
            <a:avLst/>
          </a:prstGeom>
          <a:solidFill>
            <a:srgbClr val="79797A"/>
          </a:solidFill>
          <a:ln w="38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424" name="mathbf_z.pdf" descr="mathbf_z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253" y="2664918"/>
            <a:ext cx="342246" cy="363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5" name="hat_mathbf_z.pdf" descr="hat_mathbf_z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51356" y="2489561"/>
            <a:ext cx="353663" cy="596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6" name="mathbf_h.pdf" descr="mathbf_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99203" y="2500613"/>
            <a:ext cx="464182" cy="574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7" name="hat_z_k_=_frac_z.pdf" descr="hat_z_k_=_frac_z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70394" y="10034958"/>
            <a:ext cx="5006728" cy="1924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Keep track of mean and variance of a unit (or a population of units) over time."/>
          <p:cNvSpPr txBox="1"/>
          <p:nvPr/>
        </p:nvSpPr>
        <p:spPr>
          <a:xfrm>
            <a:off x="2004694" y="2096772"/>
            <a:ext cx="21175981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Keep track of mean and variance of a unit (or a population of units) over time.</a:t>
            </a:r>
          </a:p>
        </p:txBody>
      </p:sp>
      <p:sp>
        <p:nvSpPr>
          <p:cNvPr id="3432" name="Standardize unit activations by subtracting mean and dividing by variance."/>
          <p:cNvSpPr txBox="1"/>
          <p:nvPr/>
        </p:nvSpPr>
        <p:spPr>
          <a:xfrm>
            <a:off x="2004694" y="4300222"/>
            <a:ext cx="20319347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Standardize unit activations by subtracting mean and dividing by variance.</a:t>
            </a:r>
          </a:p>
        </p:txBody>
      </p:sp>
      <p:sp>
        <p:nvSpPr>
          <p:cNvPr id="3433" name="Squashes units into a standard range, avoiding overflow."/>
          <p:cNvSpPr txBox="1"/>
          <p:nvPr/>
        </p:nvSpPr>
        <p:spPr>
          <a:xfrm>
            <a:off x="2004694" y="6497322"/>
            <a:ext cx="20319347" cy="89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Squashes units into a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standard range</a:t>
            </a:r>
            <a:r>
              <a:t>, avoiding overflow.</a:t>
            </a:r>
          </a:p>
        </p:txBody>
      </p:sp>
      <p:sp>
        <p:nvSpPr>
          <p:cNvPr id="3434" name="Normalization layers"/>
          <p:cNvSpPr txBox="1"/>
          <p:nvPr/>
        </p:nvSpPr>
        <p:spPr>
          <a:xfrm>
            <a:off x="7504112" y="185171"/>
            <a:ext cx="937577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Normalization layers</a:t>
            </a:r>
          </a:p>
        </p:txBody>
      </p:sp>
      <p:sp>
        <p:nvSpPr>
          <p:cNvPr id="3435" name="Also achieves invariance to mean and variance of the training signal."/>
          <p:cNvSpPr txBox="1"/>
          <p:nvPr/>
        </p:nvSpPr>
        <p:spPr>
          <a:xfrm>
            <a:off x="2004694" y="8700772"/>
            <a:ext cx="20319347" cy="89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Also achieves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invariance</a:t>
            </a:r>
            <a:r>
              <a:t> to mean and variance of the training signal.</a:t>
            </a:r>
          </a:p>
        </p:txBody>
      </p:sp>
      <p:sp>
        <p:nvSpPr>
          <p:cNvPr id="3436" name="Both these properties reduce the effective capacity of the model, i.e. regularize the model."/>
          <p:cNvSpPr txBox="1"/>
          <p:nvPr/>
        </p:nvSpPr>
        <p:spPr>
          <a:xfrm>
            <a:off x="2004694" y="10529572"/>
            <a:ext cx="20319347" cy="164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Both these properties reduce the effective capacity of the model, i.e. regularize the model.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2" grpId="2"/>
      <p:bldP build="whole" bldLvl="1" animBg="1" rev="0" advAuto="0" spid="3435" grpId="4"/>
      <p:bldP build="whole" bldLvl="1" animBg="1" rev="0" advAuto="0" spid="3436" grpId="5"/>
      <p:bldP build="whole" bldLvl="1" animBg="1" rev="0" advAuto="0" spid="3433" grpId="3"/>
      <p:bldP build="whole" bldLvl="1" animBg="1" rev="0" advAuto="0" spid="3431" grpId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Why do deep nets generalize?"/>
          <p:cNvSpPr txBox="1"/>
          <p:nvPr/>
        </p:nvSpPr>
        <p:spPr>
          <a:xfrm>
            <a:off x="5217604" y="254468"/>
            <a:ext cx="13948792" cy="152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Why do deep nets generalize?</a:t>
            </a:r>
          </a:p>
        </p:txBody>
      </p:sp>
      <p:sp>
        <p:nvSpPr>
          <p:cNvPr id="3439" name="Deep nets have so many parameters they could just act like look up tables, regurgitating their training data…"/>
          <p:cNvSpPr txBox="1"/>
          <p:nvPr/>
        </p:nvSpPr>
        <p:spPr>
          <a:xfrm>
            <a:off x="1525445" y="4572000"/>
            <a:ext cx="21333110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85800" indent="-685800" algn="l" defTabSz="914400">
              <a:spcBef>
                <a:spcPts val="4000"/>
              </a:spcBef>
              <a:buSzPct val="100000"/>
              <a:buFont typeface="Arial"/>
              <a:buChar char="•"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Deep nets have so many parameters they could just act like look up tables, regurgitating their training data</a:t>
            </a:r>
          </a:p>
          <a:p>
            <a:pPr marL="685800" indent="-685800" algn="l" defTabSz="914400">
              <a:spcBef>
                <a:spcPts val="4000"/>
              </a:spcBef>
              <a:buSzPct val="100000"/>
              <a:buFont typeface="Arial"/>
              <a:buChar char="•"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Instead, they learn rules that generalize</a:t>
            </a:r>
          </a:p>
          <a:p>
            <a:pPr marL="685800" indent="-685800" algn="l" defTabSz="914400">
              <a:spcBef>
                <a:spcPts val="4000"/>
              </a:spcBef>
              <a:buSzPct val="100000"/>
              <a:buFont typeface="Arial"/>
              <a:buChar char="•"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Defies classical theory!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39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[Double-descent: Belkin, Hsu, Ma, Mandal, PNAS 2019]"/>
          <p:cNvSpPr txBox="1"/>
          <p:nvPr/>
        </p:nvSpPr>
        <p:spPr>
          <a:xfrm>
            <a:off x="11233309" y="12793923"/>
            <a:ext cx="12936704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[Double-descent: Belkin, Hsu, Ma, Mandal, PNAS 2019]</a:t>
            </a:r>
          </a:p>
        </p:txBody>
      </p:sp>
      <p:pic>
        <p:nvPicPr>
          <p:cNvPr id="344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62636" b="0"/>
          <a:stretch>
            <a:fillRect/>
          </a:stretch>
        </p:blipFill>
        <p:spPr>
          <a:xfrm>
            <a:off x="695459" y="2050781"/>
            <a:ext cx="8372042" cy="5446198"/>
          </a:xfrm>
          <a:prstGeom prst="rect">
            <a:avLst/>
          </a:prstGeom>
          <a:ln w="12700">
            <a:miter lim="400000"/>
          </a:ln>
        </p:spPr>
      </p:pic>
      <p:sp>
        <p:nvSpPr>
          <p:cNvPr id="3443" name="The more parameters, the simpler the learned function"/>
          <p:cNvSpPr txBox="1"/>
          <p:nvPr>
            <p:ph type="title"/>
          </p:nvPr>
        </p:nvSpPr>
        <p:spPr>
          <a:xfrm>
            <a:off x="680254" y="-28892"/>
            <a:ext cx="20975282" cy="2286001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610870">
              <a:defRPr sz="666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The more parameters, the simpler the learned function</a:t>
            </a:r>
          </a:p>
        </p:txBody>
      </p:sp>
      <p:grpSp>
        <p:nvGrpSpPr>
          <p:cNvPr id="3449" name="Group"/>
          <p:cNvGrpSpPr/>
          <p:nvPr/>
        </p:nvGrpSpPr>
        <p:grpSpPr>
          <a:xfrm>
            <a:off x="981566" y="7649984"/>
            <a:ext cx="22810696" cy="4874062"/>
            <a:chOff x="0" y="0"/>
            <a:chExt cx="22810694" cy="4874061"/>
          </a:xfrm>
        </p:grpSpPr>
        <p:grpSp>
          <p:nvGrpSpPr>
            <p:cNvPr id="3446" name="Group"/>
            <p:cNvGrpSpPr/>
            <p:nvPr/>
          </p:nvGrpSpPr>
          <p:grpSpPr>
            <a:xfrm>
              <a:off x="0" y="0"/>
              <a:ext cx="11947853" cy="4874062"/>
              <a:chOff x="0" y="0"/>
              <a:chExt cx="11947852" cy="4874061"/>
            </a:xfrm>
          </p:grpSpPr>
          <p:pic>
            <p:nvPicPr>
              <p:cNvPr id="3444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1947853" cy="44956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45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33170" y="4315386"/>
                <a:ext cx="7751616" cy="5586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447" name="More features —&gt; smoother solutions"/>
            <p:cNvSpPr txBox="1"/>
            <p:nvPr/>
          </p:nvSpPr>
          <p:spPr>
            <a:xfrm>
              <a:off x="14034511" y="1695919"/>
              <a:ext cx="8776184" cy="73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42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More features —&gt; smoother solutions</a:t>
              </a:r>
            </a:p>
          </p:txBody>
        </p:sp>
        <p:sp>
          <p:nvSpPr>
            <p:cNvPr id="3448" name="Line"/>
            <p:cNvSpPr/>
            <p:nvPr/>
          </p:nvSpPr>
          <p:spPr>
            <a:xfrm flipH="1">
              <a:off x="12408027" y="2062833"/>
              <a:ext cx="116630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34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6959" t="0" r="260" b="0"/>
          <a:stretch>
            <a:fillRect/>
          </a:stretch>
        </p:blipFill>
        <p:spPr>
          <a:xfrm>
            <a:off x="9299118" y="1933790"/>
            <a:ext cx="14067253" cy="5446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42" grpId="1"/>
      <p:bldP build="whole" bldLvl="1" animBg="1" rev="0" advAuto="0" spid="3449" grpId="3"/>
      <p:bldP build="whole" bldLvl="1" animBg="1" rev="0" advAuto="0" spid="3450" grpId="2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2" name="The simplicity hypothesis"/>
          <p:cNvSpPr txBox="1"/>
          <p:nvPr>
            <p:ph type="title"/>
          </p:nvPr>
        </p:nvSpPr>
        <p:spPr>
          <a:xfrm>
            <a:off x="1388592" y="355600"/>
            <a:ext cx="21005801" cy="2286000"/>
          </a:xfrm>
          <a:prstGeom prst="rect">
            <a:avLst/>
          </a:prstGeom>
        </p:spPr>
        <p:txBody>
          <a:bodyPr lIns="50800" tIns="50800" rIns="50800" bIns="50800"/>
          <a:lstStyle>
            <a:lvl1pPr algn="l">
              <a:defRPr sz="9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The simplicity hypothesis</a:t>
            </a:r>
          </a:p>
        </p:txBody>
      </p:sp>
      <p:sp>
        <p:nvSpPr>
          <p:cNvPr id="3453" name="Emerging theory:…"/>
          <p:cNvSpPr txBox="1"/>
          <p:nvPr/>
        </p:nvSpPr>
        <p:spPr>
          <a:xfrm>
            <a:off x="1373987" y="8188995"/>
            <a:ext cx="16508884" cy="278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 b="0" sz="56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Emerging theory:</a:t>
            </a:r>
          </a:p>
          <a:p>
            <a:pPr lvl="2" indent="0" algn="l">
              <a:spcBef>
                <a:spcPts val="5900"/>
              </a:spcBef>
              <a:defRPr b="0" sz="56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      deep nets learn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simple</a:t>
            </a:r>
            <a:r>
              <a:t> functions that fit the data</a:t>
            </a:r>
          </a:p>
        </p:txBody>
      </p:sp>
      <p:sp>
        <p:nvSpPr>
          <p:cNvPr id="3454" name="Classical theory:…"/>
          <p:cNvSpPr txBox="1"/>
          <p:nvPr/>
        </p:nvSpPr>
        <p:spPr>
          <a:xfrm>
            <a:off x="1373987" y="4088147"/>
            <a:ext cx="21636025" cy="278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 b="0" sz="56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Classical theory: </a:t>
            </a:r>
          </a:p>
          <a:p>
            <a:pPr algn="l">
              <a:spcBef>
                <a:spcPts val="5900"/>
              </a:spcBef>
              <a:defRPr b="0" sz="5600"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     big models learn complicated functions, and overfit the data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53" grpId="2"/>
      <p:bldP build="whole" bldLvl="1" animBg="1" rev="0" advAuto="0" spid="3454" grpId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8" name="N_texttt_batch.pdf" descr="N_texttt_batc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1277318" y="7577329"/>
            <a:ext cx="2127549" cy="694254"/>
          </a:xfrm>
          <a:prstGeom prst="rect">
            <a:avLst/>
          </a:prstGeom>
          <a:ln w="12700">
            <a:miter lim="400000"/>
          </a:ln>
        </p:spPr>
      </p:pic>
      <p:sp>
        <p:nvSpPr>
          <p:cNvPr id="3459" name="Tensors…"/>
          <p:cNvSpPr txBox="1"/>
          <p:nvPr/>
        </p:nvSpPr>
        <p:spPr>
          <a:xfrm>
            <a:off x="7711376" y="-122238"/>
            <a:ext cx="8961248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Tensors</a:t>
            </a:r>
          </a:p>
          <a:p>
            <a:pPr defTabSz="821531">
              <a:defRPr b="0" sz="6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(multi-dimensional arrays)</a:t>
            </a:r>
          </a:p>
        </p:txBody>
      </p:sp>
      <p:sp>
        <p:nvSpPr>
          <p:cNvPr id="3465" name="Connection Line"/>
          <p:cNvSpPr/>
          <p:nvPr/>
        </p:nvSpPr>
        <p:spPr>
          <a:xfrm>
            <a:off x="8847790" y="7718570"/>
            <a:ext cx="503984" cy="1322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27" h="21600" fill="norm" stroke="1" extrusionOk="0">
                <a:moveTo>
                  <a:pt x="0" y="21600"/>
                </a:moveTo>
                <a:cubicBezTo>
                  <a:pt x="15726" y="15992"/>
                  <a:pt x="21600" y="8792"/>
                  <a:pt x="17622" y="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461" name="# neurons…"/>
          <p:cNvSpPr txBox="1"/>
          <p:nvPr/>
        </p:nvSpPr>
        <p:spPr>
          <a:xfrm>
            <a:off x="6325564" y="8436579"/>
            <a:ext cx="3438848" cy="267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neurons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features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units</a:t>
            </a:r>
          </a:p>
          <a:p>
            <a:pPr algn="l">
              <a:defRPr b="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# “channels”</a:t>
            </a:r>
          </a:p>
        </p:txBody>
      </p:sp>
      <p:pic>
        <p:nvPicPr>
          <p:cNvPr id="34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19273" y="4395551"/>
            <a:ext cx="10492358" cy="7057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3" name="mathbf_h_1_in_ma.pdf" descr="mathbf_h_1_in_ma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5019" y="6955403"/>
            <a:ext cx="5991657" cy="100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4" name="C_1.pdf" descr="C_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059088" y="3569696"/>
            <a:ext cx="812727" cy="722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9" name="“Tensor flow”"/>
          <p:cNvSpPr txBox="1"/>
          <p:nvPr/>
        </p:nvSpPr>
        <p:spPr>
          <a:xfrm>
            <a:off x="9177972" y="185171"/>
            <a:ext cx="6028056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“Tensor flow”</a:t>
            </a:r>
          </a:p>
        </p:txBody>
      </p:sp>
      <p:pic>
        <p:nvPicPr>
          <p:cNvPr id="347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56793" y="7715991"/>
            <a:ext cx="1983773" cy="563574"/>
          </a:xfrm>
          <a:prstGeom prst="rect">
            <a:avLst/>
          </a:prstGeom>
        </p:spPr>
      </p:pic>
      <p:pic>
        <p:nvPicPr>
          <p:cNvPr id="3472" name="N_texttt_batch.pdf" descr="N_texttt_batc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409000" y="7743363"/>
            <a:ext cx="2036027" cy="664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3" name="N_texttt_batch.pdf" descr="N_texttt_batc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1685781" y="7665584"/>
            <a:ext cx="2036027" cy="664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26898" y="5814938"/>
            <a:ext cx="6859810" cy="4521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489396" y="5785477"/>
            <a:ext cx="6809009" cy="458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6" name="mathbf_h_1_in_ma.pdf" descr="mathbf_h_1_in_ma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86752" y="2828651"/>
            <a:ext cx="5991657" cy="100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7" name="C_1.pdf" descr="C_1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50439" y="5049451"/>
            <a:ext cx="688237" cy="611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8" name="mathbf_h_2_in_ma.pdf" descr="mathbf_h_2_in_ma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885214" y="2828651"/>
            <a:ext cx="6017372" cy="1002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9" name="C_2.pdf" descr="C_2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549783" y="5057718"/>
            <a:ext cx="688237" cy="595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Rectangle"/>
          <p:cNvSpPr/>
          <p:nvPr/>
        </p:nvSpPr>
        <p:spPr>
          <a:xfrm rot="5400000">
            <a:off x="6689758" y="1714895"/>
            <a:ext cx="2837236" cy="4644668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84" name="Rectangle"/>
          <p:cNvSpPr/>
          <p:nvPr/>
        </p:nvSpPr>
        <p:spPr>
          <a:xfrm>
            <a:off x="5647910" y="2491468"/>
            <a:ext cx="4920932" cy="309152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485" name="rightarrow.pdf" descr="rightarrow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41416" y="3754689"/>
            <a:ext cx="932379" cy="5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6" name="Learner.pdf" descr="Learner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15218" y="3754689"/>
            <a:ext cx="2586317" cy="5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7" name="Data.pdf" descr="Data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9579" y="2856993"/>
            <a:ext cx="1651766" cy="5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8" name="rightarrow.pdf" descr="rightarrow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2958" y="3754689"/>
            <a:ext cx="932379" cy="5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9" name="theta.pdf" descr="theta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245379" y="3665928"/>
            <a:ext cx="440060" cy="74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0" name="Data.pdf" descr="Data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2268" y="7785577"/>
            <a:ext cx="1651766" cy="565079"/>
          </a:xfrm>
          <a:prstGeom prst="rect">
            <a:avLst/>
          </a:prstGeom>
          <a:ln w="12700">
            <a:miter lim="400000"/>
          </a:ln>
        </p:spPr>
      </p:pic>
      <p:sp>
        <p:nvSpPr>
          <p:cNvPr id="3491" name="Rectangle"/>
          <p:cNvSpPr/>
          <p:nvPr/>
        </p:nvSpPr>
        <p:spPr>
          <a:xfrm rot="5400000">
            <a:off x="12319920" y="6719607"/>
            <a:ext cx="2837236" cy="4644668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92" name="Rectangle"/>
          <p:cNvSpPr/>
          <p:nvPr/>
        </p:nvSpPr>
        <p:spPr>
          <a:xfrm>
            <a:off x="11278072" y="7496180"/>
            <a:ext cx="4920932" cy="309152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493" name="Neural_Net.pdf" descr="Neural_Net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66907" y="8772570"/>
            <a:ext cx="3543262" cy="53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4" name="rightarrow.pdf" descr="rightarrow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60815" y="8759402"/>
            <a:ext cx="932379" cy="56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5" name="rightarrow.pdf" descr="rightarrow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83882" y="8759402"/>
            <a:ext cx="932379" cy="565079"/>
          </a:xfrm>
          <a:prstGeom prst="rect">
            <a:avLst/>
          </a:prstGeom>
          <a:ln w="12700">
            <a:miter lim="400000"/>
          </a:ln>
        </p:spPr>
      </p:pic>
      <p:sp>
        <p:nvSpPr>
          <p:cNvPr id="3496" name="Line"/>
          <p:cNvSpPr/>
          <p:nvPr/>
        </p:nvSpPr>
        <p:spPr>
          <a:xfrm>
            <a:off x="13465409" y="4659699"/>
            <a:ext cx="1" cy="2643372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497" name="Activations.pdf" descr="Activations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252012" y="7798782"/>
            <a:ext cx="3511797" cy="538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8" name="Parameters.pdf" descr="Parameters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693280" y="2784158"/>
            <a:ext cx="3626146" cy="538743"/>
          </a:xfrm>
          <a:prstGeom prst="rect">
            <a:avLst/>
          </a:prstGeom>
          <a:ln w="12700">
            <a:miter lim="400000"/>
          </a:ln>
        </p:spPr>
      </p:pic>
      <p:sp>
        <p:nvSpPr>
          <p:cNvPr id="3506" name="Connection Line"/>
          <p:cNvSpPr/>
          <p:nvPr/>
        </p:nvSpPr>
        <p:spPr>
          <a:xfrm>
            <a:off x="13787088" y="4170491"/>
            <a:ext cx="694251" cy="247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09" fill="norm" stroke="1" extrusionOk="0">
                <a:moveTo>
                  <a:pt x="21600" y="11600"/>
                </a:moveTo>
                <a:cubicBezTo>
                  <a:pt x="11686" y="21600"/>
                  <a:pt x="4486" y="17733"/>
                  <a:pt x="0" y="0"/>
                </a:cubicBezTo>
              </a:path>
            </a:pathLst>
          </a:custGeom>
          <a:ln w="38100">
            <a:solidFill>
              <a:srgbClr val="000000"/>
            </a:solidFill>
            <a:prstDash val="sysDot"/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507" name="Connection Line"/>
          <p:cNvSpPr/>
          <p:nvPr/>
        </p:nvSpPr>
        <p:spPr>
          <a:xfrm>
            <a:off x="19218169" y="9368811"/>
            <a:ext cx="310360" cy="568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680" h="21600" fill="norm" stroke="1" extrusionOk="0">
                <a:moveTo>
                  <a:pt x="14540" y="21600"/>
                </a:moveTo>
                <a:cubicBezTo>
                  <a:pt x="21600" y="12276"/>
                  <a:pt x="16753" y="5076"/>
                  <a:pt x="0" y="0"/>
                </a:cubicBezTo>
              </a:path>
            </a:pathLst>
          </a:custGeom>
          <a:ln w="38100">
            <a:solidFill>
              <a:srgbClr val="000000"/>
            </a:solidFill>
            <a:prstDash val="sysDot"/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3501" name="Statistic_of_the.pdf" descr="Statistic_of_th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612370" y="4058205"/>
            <a:ext cx="6332948" cy="481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2" name="Statistic_of_a_d.pdf" descr="Statistic_of_a_d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686714" y="10043410"/>
            <a:ext cx="6439984" cy="588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3" name="mathbf_x^(i)_,_m.pdf" descr="mathbf_x^(i)_,_m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60480" y="3666432"/>
            <a:ext cx="3569993" cy="741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4" name="mathbf_x^(i).pdf" descr="mathbf_x^(i)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909760" y="8759402"/>
            <a:ext cx="896811" cy="603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5" name="mathbf_h^(i).pdf" descr="mathbf_h^(i)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559505" y="8650778"/>
            <a:ext cx="896811" cy="603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