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hape 22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" descr="Image"/>
          <p:cNvPicPr>
            <a:picLocks noChangeAspect="1"/>
          </p:cNvPicPr>
          <p:nvPr/>
        </p:nvPicPr>
        <p:blipFill>
          <a:blip r:embed="rId2">
            <a:alphaModFix amt="43386"/>
            <a:extLst/>
          </a:blip>
          <a:stretch>
            <a:fillRect/>
          </a:stretch>
        </p:blipFill>
        <p:spPr>
          <a:xfrm>
            <a:off x="-1986359" y="-7587428"/>
            <a:ext cx="26743876" cy="2659746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/>
          <p:nvPr>
            <p:ph type="title"/>
          </p:nvPr>
        </p:nvSpPr>
        <p:spPr>
          <a:xfrm>
            <a:off x="1371600" y="3507329"/>
            <a:ext cx="20828000" cy="1787541"/>
          </a:xfrm>
          <a:prstGeom prst="rect">
            <a:avLst/>
          </a:prstGeom>
        </p:spPr>
        <p:txBody>
          <a:bodyPr anchor="b"/>
          <a:lstStyle>
            <a:lvl1pPr algn="l"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Section title"/>
          <p:cNvSpPr txBox="1"/>
          <p:nvPr>
            <p:ph type="body" sz="quarter" idx="21"/>
          </p:nvPr>
        </p:nvSpPr>
        <p:spPr>
          <a:xfrm>
            <a:off x="3564280" y="5275205"/>
            <a:ext cx="9378364" cy="17875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1828800">
              <a:spcBef>
                <a:spcPts val="0"/>
              </a:spcBef>
              <a:buSzTx/>
              <a:buNone/>
              <a:defRPr sz="10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Section title </a:t>
            </a:r>
          </a:p>
        </p:txBody>
      </p:sp>
      <p:sp>
        <p:nvSpPr>
          <p:cNvPr id="14" name="Rectangle"/>
          <p:cNvSpPr/>
          <p:nvPr/>
        </p:nvSpPr>
        <p:spPr>
          <a:xfrm>
            <a:off x="-166217" y="12518712"/>
            <a:ext cx="24716434" cy="12700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</a:defRPr>
            </a:pPr>
          </a:p>
        </p:txBody>
      </p:sp>
      <p:pic>
        <p:nvPicPr>
          <p:cNvPr id="15" name="mit_pe_horiz_large_alpha.png" descr="mit_pe_horiz_large_alpha.png"/>
          <p:cNvPicPr>
            <a:picLocks noChangeAspect="1"/>
          </p:cNvPicPr>
          <p:nvPr/>
        </p:nvPicPr>
        <p:blipFill>
          <a:blip r:embed="rId3">
            <a:extLst/>
          </a:blip>
          <a:srcRect l="0" t="0" r="76207" b="0"/>
          <a:stretch>
            <a:fillRect/>
          </a:stretch>
        </p:blipFill>
        <p:spPr>
          <a:xfrm>
            <a:off x="152400" y="12482519"/>
            <a:ext cx="1626288" cy="1367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0" t="0" r="85120" b="0"/>
          <a:stretch>
            <a:fillRect/>
          </a:stretch>
        </p:blipFill>
        <p:spPr>
          <a:xfrm>
            <a:off x="1895819" y="12568442"/>
            <a:ext cx="1357590" cy="111918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6.8300/6.8301 Advances in Computer Vision"/>
          <p:cNvSpPr txBox="1"/>
          <p:nvPr/>
        </p:nvSpPr>
        <p:spPr>
          <a:xfrm>
            <a:off x="13117600" y="12657120"/>
            <a:ext cx="8527391" cy="559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lnSpc>
                <a:spcPts val="6600"/>
              </a:lnSpc>
              <a:spcBef>
                <a:spcPts val="1600"/>
              </a:spcBef>
              <a:defRPr sz="3200">
                <a:solidFill>
                  <a:srgbClr val="A21F34"/>
                </a:solidFill>
              </a:defRPr>
            </a:lvl1pPr>
          </a:lstStyle>
          <a:p>
            <a:pPr/>
            <a:r>
              <a:t>6.8300/6.8301 Advances in Computer Vision</a:t>
            </a:r>
          </a:p>
        </p:txBody>
      </p:sp>
      <p:sp>
        <p:nvSpPr>
          <p:cNvPr id="18" name="Spring 2023"/>
          <p:cNvSpPr txBox="1"/>
          <p:nvPr/>
        </p:nvSpPr>
        <p:spPr>
          <a:xfrm>
            <a:off x="22008188" y="12704036"/>
            <a:ext cx="2019098" cy="498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lnSpc>
                <a:spcPts val="4700"/>
              </a:lnSpc>
              <a:defRPr b="0" sz="2800"/>
            </a:lvl1pPr>
          </a:lstStyle>
          <a:p>
            <a:pPr/>
            <a:r>
              <a:t>Spring 2023</a:t>
            </a:r>
          </a:p>
        </p:txBody>
      </p:sp>
      <p:sp>
        <p:nvSpPr>
          <p:cNvPr id="19" name="Vincent Sitzmann, Mina Konaković Luković, Bill Freeman"/>
          <p:cNvSpPr txBox="1"/>
          <p:nvPr/>
        </p:nvSpPr>
        <p:spPr>
          <a:xfrm>
            <a:off x="13140694" y="13163294"/>
            <a:ext cx="8312100" cy="435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lnSpc>
                <a:spcPts val="5600"/>
              </a:lnSpc>
              <a:spcBef>
                <a:spcPts val="1600"/>
              </a:spcBef>
              <a:defRPr sz="2400"/>
            </a:lvl1pPr>
          </a:lstStyle>
          <a:p>
            <a:pPr/>
            <a:r>
              <a:t>Vincent Sitzmann, Mina Konaković Luković, Bill Freeman</a:t>
            </a:r>
          </a:p>
        </p:txBody>
      </p:sp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xfrm>
            <a:off x="3962400" y="-6350"/>
            <a:ext cx="16459200" cy="1689200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9144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23284537" y="128847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3962400" y="0"/>
            <a:ext cx="16459200" cy="1784350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23259137" y="12935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xfrm>
            <a:off x="3962400" y="15876"/>
            <a:ext cx="16459200" cy="1719263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9144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xfrm>
            <a:off x="23309937" y="129101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half" idx="1"/>
          </p:nvPr>
        </p:nvSpPr>
        <p:spPr>
          <a:xfrm>
            <a:off x="3962400" y="3200400"/>
            <a:ext cx="8077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13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1123950" indent="-666750" defTabSz="914400">
              <a:spcBef>
                <a:spcPts val="1300"/>
              </a:spcBef>
              <a:buSzPct val="100000"/>
              <a:buFont typeface="Arial"/>
              <a:buChar char="–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914400">
              <a:spcBef>
                <a:spcPts val="13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914400">
              <a:spcBef>
                <a:spcPts val="1300"/>
              </a:spcBef>
              <a:buSzPct val="100000"/>
              <a:buFont typeface="Arial"/>
              <a:buChar char="–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914400">
              <a:spcBef>
                <a:spcPts val="1300"/>
              </a:spcBef>
              <a:buSzPct val="100000"/>
              <a:buFont typeface="Arial"/>
              <a:buChar char="»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/>
          <p:nvPr>
            <p:ph type="title"/>
          </p:nvPr>
        </p:nvSpPr>
        <p:spPr>
          <a:xfrm>
            <a:off x="3962400" y="0"/>
            <a:ext cx="16459200" cy="1737030"/>
          </a:xfrm>
          <a:prstGeom prst="rect">
            <a:avLst/>
          </a:prstGeom>
        </p:spPr>
        <p:txBody>
          <a:bodyPr lIns="101600" tIns="101600" rIns="101600" bIns="101600"/>
          <a:lstStyle>
            <a:lvl1pPr indent="39687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marL="725487" indent="-685800" defTabSz="1828800"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099230" indent="-653142" defTabSz="1828800"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12887" indent="-609600" defTabSz="1828800"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092007" indent="-731519" defTabSz="1828800"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49207" indent="-731519" defTabSz="1828800"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/>
          <p:nvPr>
            <p:ph type="sldNum" sz="quarter" idx="2"/>
          </p:nvPr>
        </p:nvSpPr>
        <p:spPr>
          <a:xfrm>
            <a:off x="23595906" y="12964463"/>
            <a:ext cx="515264" cy="538481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/>
          <p:nvPr>
            <p:ph type="title"/>
          </p:nvPr>
        </p:nvSpPr>
        <p:spPr>
          <a:xfrm>
            <a:off x="3962400" y="0"/>
            <a:ext cx="16459200" cy="1784350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idx="1"/>
          </p:nvPr>
        </p:nvSpPr>
        <p:spPr>
          <a:xfrm>
            <a:off x="3962400" y="2162175"/>
            <a:ext cx="16459200" cy="10090151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9144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9144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9144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23672258" y="13103268"/>
            <a:ext cx="453239" cy="46106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3962400" y="0"/>
            <a:ext cx="16459200" cy="3384550"/>
          </a:xfrm>
          <a:prstGeom prst="rect">
            <a:avLst/>
          </a:prstGeom>
        </p:spPr>
        <p:txBody>
          <a:bodyPr lIns="101600" tIns="101600" rIns="101600" bIns="101600"/>
          <a:lstStyle>
            <a:lvl1pPr indent="39687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marL="725487" indent="-685800" defTabSz="1828800"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099230" indent="-653142" defTabSz="1828800"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12887" indent="-609600" defTabSz="1828800"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092007" indent="-731519" defTabSz="1828800"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49207" indent="-731519" defTabSz="1828800"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8028782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/>
          <a:p>
            <a:pPr/>
            <a:r>
              <a:t>Title Text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914400">
              <a:defRPr sz="2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/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defRPr sz="6400">
                <a:latin typeface="+mj-lt"/>
                <a:ea typeface="+mj-ea"/>
                <a:cs typeface="+mj-cs"/>
                <a:sym typeface="Arial"/>
              </a:defRPr>
            </a:lvl1pPr>
            <a:lvl2pPr marL="1110342" indent="-653142" defTabSz="1828800">
              <a:spcBef>
                <a:spcPts val="1500"/>
              </a:spcBef>
              <a:buSzPct val="100000"/>
              <a:buChar char="–"/>
              <a:defRPr sz="6400">
                <a:latin typeface="+mj-lt"/>
                <a:ea typeface="+mj-ea"/>
                <a:cs typeface="+mj-cs"/>
                <a:sym typeface="Arial"/>
              </a:defRPr>
            </a:lvl2pPr>
            <a:lvl3pPr marL="1524000" indent="-609600" defTabSz="1828800">
              <a:spcBef>
                <a:spcPts val="1500"/>
              </a:spcBef>
              <a:buSzPct val="100000"/>
              <a:defRPr sz="6400">
                <a:latin typeface="+mj-lt"/>
                <a:ea typeface="+mj-ea"/>
                <a:cs typeface="+mj-cs"/>
                <a:sym typeface="Arial"/>
              </a:defRPr>
            </a:lvl3pPr>
            <a:lvl4pPr marL="2103120" indent="-731520" defTabSz="1828800">
              <a:spcBef>
                <a:spcPts val="1500"/>
              </a:spcBef>
              <a:buSzPct val="100000"/>
              <a:buChar char="–"/>
              <a:defRPr sz="6400">
                <a:latin typeface="+mj-lt"/>
                <a:ea typeface="+mj-ea"/>
                <a:cs typeface="+mj-cs"/>
                <a:sym typeface="Arial"/>
              </a:defRPr>
            </a:lvl4pPr>
            <a:lvl5pPr marL="2560320" indent="-731520" defTabSz="1828800">
              <a:spcBef>
                <a:spcPts val="1500"/>
              </a:spcBef>
              <a:buSzPct val="100000"/>
              <a:buChar char="»"/>
              <a:defRPr sz="64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914400">
              <a:defRPr sz="2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/>
          <p:nvPr>
            <p:ph type="title"/>
          </p:nvPr>
        </p:nvSpPr>
        <p:spPr>
          <a:xfrm>
            <a:off x="3048000" y="152400"/>
            <a:ext cx="18288000" cy="1371600"/>
          </a:xfrm>
          <a:prstGeom prst="rect">
            <a:avLst/>
          </a:prstGeom>
        </p:spPr>
        <p:txBody>
          <a:bodyPr lIns="91439" tIns="91439" rIns="91439" bIns="91439"/>
          <a:lstStyle>
            <a:lvl1pPr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19373284" y="12496800"/>
            <a:ext cx="591116" cy="57764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914400">
              <a:defRPr sz="2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25500">
              <a:defRPr sz="112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3048000" y="152400"/>
            <a:ext cx="18288000" cy="1371600"/>
          </a:xfrm>
          <a:prstGeom prst="rect">
            <a:avLst/>
          </a:prstGeom>
        </p:spPr>
        <p:txBody>
          <a:bodyPr lIns="91439" tIns="91439" rIns="91439" bIns="91439"/>
          <a:lstStyle>
            <a:lvl1pPr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19373284" y="12496800"/>
            <a:ext cx="591116" cy="57764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914400">
              <a:defRPr sz="2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/>
          <a:p>
            <a:pPr/>
            <a:r>
              <a:t>Title Text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914400">
              <a:defRPr sz="2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>
            <a:lvl1pPr defTabSz="825500"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/>
          <a:p>
            <a:pPr/>
            <a:r>
              <a:t>Title Text</a:t>
            </a:r>
          </a:p>
        </p:txBody>
      </p:sp>
      <p:sp>
        <p:nvSpPr>
          <p:cNvPr id="219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defRPr sz="6400">
                <a:latin typeface="+mj-lt"/>
                <a:ea typeface="+mj-ea"/>
                <a:cs typeface="+mj-cs"/>
                <a:sym typeface="Arial"/>
              </a:defRPr>
            </a:lvl1pPr>
            <a:lvl2pPr marL="1110342" indent="-653142" defTabSz="1828800">
              <a:spcBef>
                <a:spcPts val="1500"/>
              </a:spcBef>
              <a:buSzPct val="100000"/>
              <a:buChar char="–"/>
              <a:defRPr sz="6400">
                <a:latin typeface="+mj-lt"/>
                <a:ea typeface="+mj-ea"/>
                <a:cs typeface="+mj-cs"/>
                <a:sym typeface="Arial"/>
              </a:defRPr>
            </a:lvl2pPr>
            <a:lvl3pPr marL="1524000" indent="-609600" defTabSz="1828800">
              <a:spcBef>
                <a:spcPts val="1500"/>
              </a:spcBef>
              <a:buSzPct val="100000"/>
              <a:defRPr sz="6400">
                <a:latin typeface="+mj-lt"/>
                <a:ea typeface="+mj-ea"/>
                <a:cs typeface="+mj-cs"/>
                <a:sym typeface="Arial"/>
              </a:defRPr>
            </a:lvl3pPr>
            <a:lvl4pPr marL="2103120" indent="-731520" defTabSz="1828800">
              <a:spcBef>
                <a:spcPts val="1500"/>
              </a:spcBef>
              <a:buSzPct val="100000"/>
              <a:buChar char="–"/>
              <a:defRPr sz="6400">
                <a:latin typeface="+mj-lt"/>
                <a:ea typeface="+mj-ea"/>
                <a:cs typeface="+mj-cs"/>
                <a:sym typeface="Arial"/>
              </a:defRPr>
            </a:lvl4pPr>
            <a:lvl5pPr marL="2560320" indent="-731520" defTabSz="1828800">
              <a:spcBef>
                <a:spcPts val="1500"/>
              </a:spcBef>
              <a:buSzPct val="100000"/>
              <a:buChar char="»"/>
              <a:defRPr sz="64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xfrm>
            <a:off x="19830484" y="12490450"/>
            <a:ext cx="591116" cy="57764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914400">
              <a:defRPr sz="2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DE_train_00008204_seg.png"/>
          <p:cNvSpPr/>
          <p:nvPr>
            <p:ph type="pic" sz="half" idx="21"/>
          </p:nvPr>
        </p:nvSpPr>
        <p:spPr>
          <a:xfrm>
            <a:off x="13294825" y="353213"/>
            <a:ext cx="9267312" cy="123564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6" name="Title Text"/>
          <p:cNvSpPr txBox="1"/>
          <p:nvPr>
            <p:ph type="title"/>
          </p:nvPr>
        </p:nvSpPr>
        <p:spPr>
          <a:xfrm>
            <a:off x="1651000" y="831850"/>
            <a:ext cx="10223500" cy="1391841"/>
          </a:xfrm>
          <a:prstGeom prst="rect">
            <a:avLst/>
          </a:prstGeom>
        </p:spPr>
        <p:txBody>
          <a:bodyPr anchor="b"/>
          <a:lstStyle>
            <a:lvl1pPr algn="l" defTabSz="825500">
              <a:defRPr sz="8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400"/>
            </a:lvl1pPr>
            <a:lvl2pPr marL="0" indent="0">
              <a:spcBef>
                <a:spcPts val="0"/>
              </a:spcBef>
              <a:buSzTx/>
              <a:buNone/>
              <a:defRPr sz="5400"/>
            </a:lvl2pPr>
            <a:lvl3pPr marL="0" indent="0">
              <a:spcBef>
                <a:spcPts val="0"/>
              </a:spcBef>
              <a:buSzTx/>
              <a:buNone/>
              <a:defRPr sz="5400"/>
            </a:lvl3pPr>
            <a:lvl4pPr marL="0" indent="0">
              <a:spcBef>
                <a:spcPts val="0"/>
              </a:spcBef>
              <a:buSzTx/>
              <a:buNone/>
              <a:defRPr sz="5400"/>
            </a:lvl4pPr>
            <a:lvl5pPr marL="0" indent="0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1746386" y="507"/>
            <a:ext cx="21005801" cy="228600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idx="1"/>
          </p:nvPr>
        </p:nvSpPr>
        <p:spPr>
          <a:xfrm>
            <a:off x="1689100" y="2463800"/>
            <a:ext cx="21005800" cy="9296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23414431" y="13081000"/>
            <a:ext cx="453238" cy="46105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23439831" y="13004800"/>
            <a:ext cx="453238" cy="46105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/>
          <p:nvPr>
            <p:ph type="title"/>
          </p:nvPr>
        </p:nvSpPr>
        <p:spPr>
          <a:xfrm>
            <a:off x="3962400" y="41276"/>
            <a:ext cx="16459200" cy="1640086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0" name="Slide Number"/>
          <p:cNvSpPr txBox="1"/>
          <p:nvPr>
            <p:ph type="sldNum" sz="quarter" idx="2"/>
          </p:nvPr>
        </p:nvSpPr>
        <p:spPr>
          <a:xfrm>
            <a:off x="23233737" y="128593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lide Number"/>
          <p:cNvSpPr txBox="1"/>
          <p:nvPr>
            <p:ph type="sldNum" sz="quarter" idx="2"/>
          </p:nvPr>
        </p:nvSpPr>
        <p:spPr>
          <a:xfrm>
            <a:off x="22980084" y="12617450"/>
            <a:ext cx="591116" cy="57764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914400">
              <a:defRPr sz="2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xfrm>
            <a:off x="3962400" y="-9524"/>
            <a:ext cx="16459200" cy="1745060"/>
          </a:xfrm>
          <a:prstGeom prst="rect">
            <a:avLst/>
          </a:prstGeom>
        </p:spPr>
        <p:txBody>
          <a:bodyPr lIns="91439" tIns="91439" rIns="91439" bIns="91439"/>
          <a:lstStyle/>
          <a:p>
            <a:pPr/>
            <a:r>
              <a:t>Title Text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23234084" y="12744450"/>
            <a:ext cx="591116" cy="577647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914400">
              <a:defRPr sz="2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746386" y="0"/>
            <a:ext cx="2100580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91.png"/><Relationship Id="rId3" Type="http://schemas.openxmlformats.org/officeDocument/2006/relationships/image" Target="../media/image5.jpe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7" Type="http://schemas.openxmlformats.org/officeDocument/2006/relationships/image" Target="../media/image195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96.png"/><Relationship Id="rId3" Type="http://schemas.openxmlformats.org/officeDocument/2006/relationships/image" Target="../media/image192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8" Type="http://schemas.openxmlformats.org/officeDocument/2006/relationships/image" Target="../media/image201.png"/><Relationship Id="rId9" Type="http://schemas.openxmlformats.org/officeDocument/2006/relationships/image" Target="../media/image191.pn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02.png"/><Relationship Id="rId3" Type="http://schemas.openxmlformats.org/officeDocument/2006/relationships/image" Target="../media/image203.pn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4.png"/><Relationship Id="rId3" Type="http://schemas.openxmlformats.org/officeDocument/2006/relationships/image" Target="../media/image205.pn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97.png"/><Relationship Id="rId3" Type="http://schemas.openxmlformats.org/officeDocument/2006/relationships/image" Target="../media/image199.png"/><Relationship Id="rId4" Type="http://schemas.openxmlformats.org/officeDocument/2006/relationships/image" Target="../media/image201.png"/><Relationship Id="rId5" Type="http://schemas.openxmlformats.org/officeDocument/2006/relationships/image" Target="../media/image191.png"/><Relationship Id="rId6" Type="http://schemas.openxmlformats.org/officeDocument/2006/relationships/image" Target="../media/image205.png"/><Relationship Id="rId7" Type="http://schemas.openxmlformats.org/officeDocument/2006/relationships/image" Target="../media/image204.png"/><Relationship Id="rId8" Type="http://schemas.openxmlformats.org/officeDocument/2006/relationships/image" Target="../media/image206.png"/><Relationship Id="rId9" Type="http://schemas.openxmlformats.org/officeDocument/2006/relationships/image" Target="../media/image207.png"/><Relationship Id="rId10" Type="http://schemas.openxmlformats.org/officeDocument/2006/relationships/image" Target="../media/image20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1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22.png"/><Relationship Id="rId5" Type="http://schemas.openxmlformats.org/officeDocument/2006/relationships/image" Target="../media/image2.tif"/><Relationship Id="rId6" Type="http://schemas.openxmlformats.org/officeDocument/2006/relationships/image" Target="../media/image3.tif"/><Relationship Id="rId7" Type="http://schemas.openxmlformats.org/officeDocument/2006/relationships/image" Target="../media/image37.png"/><Relationship Id="rId8" Type="http://schemas.openxmlformats.org/officeDocument/2006/relationships/image" Target="../media/image4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5.ti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5.ti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30.png"/><Relationship Id="rId7" Type="http://schemas.openxmlformats.org/officeDocument/2006/relationships/image" Target="../media/image49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30.png"/><Relationship Id="rId7" Type="http://schemas.openxmlformats.org/officeDocument/2006/relationships/image" Target="../media/image49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5.ti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5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1.png"/><Relationship Id="rId6" Type="http://schemas.openxmlformats.org/officeDocument/2006/relationships/image" Target="../media/image4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1.png"/><Relationship Id="rId6" Type="http://schemas.openxmlformats.org/officeDocument/2006/relationships/image" Target="../media/image47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5.ti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6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7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Relationship Id="rId11" Type="http://schemas.openxmlformats.org/officeDocument/2006/relationships/image" Target="../media/image86.png"/><Relationship Id="rId12" Type="http://schemas.openxmlformats.org/officeDocument/2006/relationships/image" Target="../media/image8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8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7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9.png"/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77.png"/><Relationship Id="rId14" Type="http://schemas.openxmlformats.org/officeDocument/2006/relationships/image" Target="../media/image9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7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7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png"/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4" Type="http://schemas.openxmlformats.org/officeDocument/2006/relationships/image" Target="../media/image99.png"/><Relationship Id="rId15" Type="http://schemas.openxmlformats.org/officeDocument/2006/relationships/image" Target="../media/image100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1.png"/><Relationship Id="rId3" Type="http://schemas.openxmlformats.org/officeDocument/2006/relationships/image" Target="../media/image88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77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3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7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29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1.png"/><Relationship Id="rId3" Type="http://schemas.openxmlformats.org/officeDocument/2006/relationships/image" Target="../media/image88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13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8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8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132.png"/><Relationship Id="rId7" Type="http://schemas.openxmlformats.org/officeDocument/2006/relationships/image" Target="../media/image101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33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Relationship Id="rId3" Type="http://schemas.openxmlformats.org/officeDocument/2006/relationships/image" Target="../media/image135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6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8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3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7.png"/><Relationship Id="rId3" Type="http://schemas.openxmlformats.org/officeDocument/2006/relationships/image" Target="../media/image142.png"/><Relationship Id="rId4" Type="http://schemas.openxmlformats.org/officeDocument/2006/relationships/image" Target="../media/image141.png"/><Relationship Id="rId5" Type="http://schemas.openxmlformats.org/officeDocument/2006/relationships/image" Target="../media/image143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43.png"/><Relationship Id="rId3" Type="http://schemas.openxmlformats.org/officeDocument/2006/relationships/image" Target="../media/image141.png"/><Relationship Id="rId4" Type="http://schemas.openxmlformats.org/officeDocument/2006/relationships/image" Target="../media/image139.png"/><Relationship Id="rId5" Type="http://schemas.openxmlformats.org/officeDocument/2006/relationships/image" Target="../media/image138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44.png"/><Relationship Id="rId3" Type="http://schemas.openxmlformats.org/officeDocument/2006/relationships/image" Target="../media/image140.png"/><Relationship Id="rId4" Type="http://schemas.openxmlformats.org/officeDocument/2006/relationships/image" Target="../media/image142.png"/><Relationship Id="rId5" Type="http://schemas.openxmlformats.org/officeDocument/2006/relationships/image" Target="../media/image141.png"/><Relationship Id="rId6" Type="http://schemas.openxmlformats.org/officeDocument/2006/relationships/image" Target="../media/image145.png"/><Relationship Id="rId7" Type="http://schemas.openxmlformats.org/officeDocument/2006/relationships/image" Target="../media/image135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46.png"/><Relationship Id="rId3" Type="http://schemas.openxmlformats.org/officeDocument/2006/relationships/image" Target="../media/image142.png"/><Relationship Id="rId4" Type="http://schemas.openxmlformats.org/officeDocument/2006/relationships/image" Target="../media/image144.png"/><Relationship Id="rId5" Type="http://schemas.openxmlformats.org/officeDocument/2006/relationships/image" Target="../media/image141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41.png"/><Relationship Id="rId3" Type="http://schemas.openxmlformats.org/officeDocument/2006/relationships/image" Target="../media/image146.png"/><Relationship Id="rId4" Type="http://schemas.openxmlformats.org/officeDocument/2006/relationships/image" Target="../media/image135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5.png"/><Relationship Id="rId3" Type="http://schemas.openxmlformats.org/officeDocument/2006/relationships/image" Target="../media/image149.png"/><Relationship Id="rId4" Type="http://schemas.openxmlformats.org/officeDocument/2006/relationships/image" Target="../media/image146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image" Target="../media/image153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6" Type="http://schemas.openxmlformats.org/officeDocument/2006/relationships/image" Target="../media/image150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Relationship Id="rId3" Type="http://schemas.openxmlformats.org/officeDocument/2006/relationships/image" Target="../media/image135.png"/><Relationship Id="rId4" Type="http://schemas.openxmlformats.org/officeDocument/2006/relationships/image" Target="../media/image145.png"/><Relationship Id="rId5" Type="http://schemas.openxmlformats.org/officeDocument/2006/relationships/image" Target="../media/image150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45.png"/><Relationship Id="rId5" Type="http://schemas.openxmlformats.org/officeDocument/2006/relationships/image" Target="../media/image150.png"/><Relationship Id="rId6" Type="http://schemas.openxmlformats.org/officeDocument/2006/relationships/image" Target="../media/image156.png"/><Relationship Id="rId7" Type="http://schemas.openxmlformats.org/officeDocument/2006/relationships/image" Target="../media/image135.png"/><Relationship Id="rId8" Type="http://schemas.openxmlformats.org/officeDocument/2006/relationships/image" Target="../media/image134.png"/><Relationship Id="rId9" Type="http://schemas.openxmlformats.org/officeDocument/2006/relationships/image" Target="../media/image151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4.png"/><Relationship Id="rId3" Type="http://schemas.openxmlformats.org/officeDocument/2006/relationships/image" Target="../media/image157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6.png"/><Relationship Id="rId7" Type="http://schemas.openxmlformats.org/officeDocument/2006/relationships/image" Target="../media/image158.png"/><Relationship Id="rId8" Type="http://schemas.openxmlformats.org/officeDocument/2006/relationships/image" Target="../media/image135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Relationship Id="rId4" Type="http://schemas.openxmlformats.org/officeDocument/2006/relationships/image" Target="../media/image135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1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2.png"/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9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70.png"/><Relationship Id="rId7" Type="http://schemas.openxmlformats.org/officeDocument/2006/relationships/image" Target="../media/image162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9.png"/><Relationship Id="rId3" Type="http://schemas.openxmlformats.org/officeDocument/2006/relationships/image" Target="../media/image162.png"/><Relationship Id="rId4" Type="http://schemas.openxmlformats.org/officeDocument/2006/relationships/image" Target="../media/image171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9.png"/><Relationship Id="rId3" Type="http://schemas.openxmlformats.org/officeDocument/2006/relationships/image" Target="../media/image162.png"/><Relationship Id="rId4" Type="http://schemas.openxmlformats.org/officeDocument/2006/relationships/image" Target="../media/image17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9" Type="http://schemas.openxmlformats.org/officeDocument/2006/relationships/image" Target="../media/image175.png"/><Relationship Id="rId10" Type="http://schemas.openxmlformats.org/officeDocument/2006/relationships/image" Target="../media/image176.png"/><Relationship Id="rId11" Type="http://schemas.openxmlformats.org/officeDocument/2006/relationships/image" Target="../media/image177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78.png"/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162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9" Type="http://schemas.openxmlformats.org/officeDocument/2006/relationships/image" Target="../media/image175.png"/><Relationship Id="rId10" Type="http://schemas.openxmlformats.org/officeDocument/2006/relationships/image" Target="../media/image176.png"/><Relationship Id="rId11" Type="http://schemas.openxmlformats.org/officeDocument/2006/relationships/image" Target="../media/image177.png"/><Relationship Id="rId12" Type="http://schemas.openxmlformats.org/officeDocument/2006/relationships/image" Target="../media/image178.png"/><Relationship Id="rId13" Type="http://schemas.openxmlformats.org/officeDocument/2006/relationships/image" Target="../media/image179.png"/><Relationship Id="rId14" Type="http://schemas.openxmlformats.org/officeDocument/2006/relationships/image" Target="../media/image180.png"/><Relationship Id="rId15" Type="http://schemas.openxmlformats.org/officeDocument/2006/relationships/image" Target="../media/image181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2.png"/><Relationship Id="rId3" Type="http://schemas.openxmlformats.org/officeDocument/2006/relationships/image" Target="../media/image182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83.png"/><Relationship Id="rId3" Type="http://schemas.openxmlformats.org/officeDocument/2006/relationships/image" Target="../media/image184.pn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85.png"/><Relationship Id="rId3" Type="http://schemas.openxmlformats.org/officeDocument/2006/relationships/image" Target="../media/image186.pn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87.pn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88.pn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9.png"/><Relationship Id="rId3" Type="http://schemas.openxmlformats.org/officeDocument/2006/relationships/image" Target="../media/image190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5.png"/><Relationship Id="rId3" Type="http://schemas.openxmlformats.org/officeDocument/2006/relationships/image" Target="../media/image13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Lecture 5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Lecture 5</a:t>
            </a:r>
          </a:p>
        </p:txBody>
      </p:sp>
      <p:sp>
        <p:nvSpPr>
          <p:cNvPr id="230" name="Multi-Scale Pyramids"/>
          <p:cNvSpPr txBox="1"/>
          <p:nvPr>
            <p:ph type="body" idx="21"/>
          </p:nvPr>
        </p:nvSpPr>
        <p:spPr>
          <a:xfrm>
            <a:off x="3218750" y="5275205"/>
            <a:ext cx="17946500" cy="1787541"/>
          </a:xfrm>
          <a:prstGeom prst="rect">
            <a:avLst/>
          </a:prstGeom>
          <a:effectLst>
            <a:outerShdw sx="100000" sy="100000" kx="0" ky="0" algn="b" rotWithShape="0" blurRad="673100" dist="0" dir="5400000">
              <a:srgbClr val="FFFFFF"/>
            </a:outerShdw>
          </a:effectLst>
        </p:spPr>
        <p:txBody>
          <a:bodyPr/>
          <a:lstStyle/>
          <a:p>
            <a:pPr/>
            <a:r>
              <a:t>Multi-Scale Pyramids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Gaussian pyramid</a:t>
            </a:r>
          </a:p>
        </p:txBody>
      </p:sp>
      <p:sp>
        <p:nvSpPr>
          <p:cNvPr id="411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2" name="Rectangle 2"/>
          <p:cNvSpPr txBox="1"/>
          <p:nvPr/>
        </p:nvSpPr>
        <p:spPr>
          <a:xfrm>
            <a:off x="4110080" y="1986291"/>
            <a:ext cx="16459201" cy="2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685800" indent="-646112" algn="l" defTabSz="1828800">
              <a:lnSpc>
                <a:spcPct val="90000"/>
              </a:lnSpc>
              <a:spcBef>
                <a:spcPts val="1400"/>
              </a:spcBef>
              <a:defRPr b="0" sz="6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 each level</a:t>
            </a:r>
          </a:p>
          <a:p>
            <a:pPr marL="685800" indent="-646112" algn="l" defTabSz="1828800">
              <a:lnSpc>
                <a:spcPct val="90000"/>
              </a:lnSpc>
              <a:spcBef>
                <a:spcPts val="1400"/>
              </a:spcBef>
              <a:defRPr b="0" sz="6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1. Blur input image with a Gaussian filter</a:t>
            </a:r>
          </a:p>
        </p:txBody>
      </p:sp>
      <p:sp>
        <p:nvSpPr>
          <p:cNvPr id="413" name="TextBox 5"/>
          <p:cNvSpPr txBox="1"/>
          <p:nvPr/>
        </p:nvSpPr>
        <p:spPr>
          <a:xfrm>
            <a:off x="10720645" y="4321031"/>
            <a:ext cx="3344784" cy="85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[1, 4, 6, 4, 1]</a:t>
            </a:r>
          </a:p>
        </p:txBody>
      </p:sp>
      <p:pic>
        <p:nvPicPr>
          <p:cNvPr id="414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7913" y="5420133"/>
            <a:ext cx="6451601" cy="6477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7" name="Group"/>
          <p:cNvGrpSpPr/>
          <p:nvPr/>
        </p:nvGrpSpPr>
        <p:grpSpPr>
          <a:xfrm>
            <a:off x="12342274" y="5375711"/>
            <a:ext cx="7378659" cy="6426201"/>
            <a:chOff x="0" y="0"/>
            <a:chExt cx="7378657" cy="6426200"/>
          </a:xfrm>
        </p:grpSpPr>
        <p:pic>
          <p:nvPicPr>
            <p:cNvPr id="415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27057" y="0"/>
              <a:ext cx="6451601" cy="6426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6" name="Straight Arrow Connector 15"/>
            <p:cNvSpPr/>
            <p:nvPr/>
          </p:nvSpPr>
          <p:spPr>
            <a:xfrm>
              <a:off x="0" y="3213100"/>
              <a:ext cx="63058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20" name="Group"/>
          <p:cNvGrpSpPr/>
          <p:nvPr/>
        </p:nvGrpSpPr>
        <p:grpSpPr>
          <a:xfrm>
            <a:off x="7219849" y="8132319"/>
            <a:ext cx="3832208" cy="855485"/>
            <a:chOff x="0" y="0"/>
            <a:chExt cx="3832206" cy="855483"/>
          </a:xfrm>
        </p:grpSpPr>
        <p:sp>
          <p:nvSpPr>
            <p:cNvPr id="418" name="TextBox 5"/>
            <p:cNvSpPr txBox="1"/>
            <p:nvPr/>
          </p:nvSpPr>
          <p:spPr>
            <a:xfrm>
              <a:off x="487423" y="0"/>
              <a:ext cx="3344784" cy="855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[1, 4, 6, 4, 1]</a:t>
              </a:r>
            </a:p>
          </p:txBody>
        </p:sp>
        <p:sp>
          <p:nvSpPr>
            <p:cNvPr id="419" name="Oval"/>
            <p:cNvSpPr/>
            <p:nvPr/>
          </p:nvSpPr>
          <p:spPr>
            <a:xfrm>
              <a:off x="0" y="256588"/>
              <a:ext cx="471389" cy="488653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23" name="Group"/>
          <p:cNvGrpSpPr/>
          <p:nvPr/>
        </p:nvGrpSpPr>
        <p:grpSpPr>
          <a:xfrm>
            <a:off x="11114199" y="6735319"/>
            <a:ext cx="1338514" cy="3649485"/>
            <a:chOff x="0" y="0"/>
            <a:chExt cx="1338513" cy="3649483"/>
          </a:xfrm>
        </p:grpSpPr>
        <p:sp>
          <p:nvSpPr>
            <p:cNvPr id="421" name="TextBox 5"/>
            <p:cNvSpPr txBox="1"/>
            <p:nvPr/>
          </p:nvSpPr>
          <p:spPr>
            <a:xfrm>
              <a:off x="482731" y="0"/>
              <a:ext cx="855783" cy="3649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[1</a:t>
              </a:r>
            </a:p>
            <a:p>
              <a: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4 </a:t>
              </a:r>
            </a:p>
            <a:p>
              <a: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6</a:t>
              </a:r>
            </a:p>
            <a:p>
              <a: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4</a:t>
              </a:r>
            </a:p>
            <a:p>
              <a: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1]</a:t>
              </a:r>
            </a:p>
          </p:txBody>
        </p:sp>
        <p:sp>
          <p:nvSpPr>
            <p:cNvPr id="422" name="Oval"/>
            <p:cNvSpPr/>
            <p:nvPr/>
          </p:nvSpPr>
          <p:spPr>
            <a:xfrm>
              <a:off x="0" y="1605815"/>
              <a:ext cx="471389" cy="488654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424" name="(The Gaussian filter is approximated with a binomial filter)"/>
          <p:cNvSpPr txBox="1"/>
          <p:nvPr/>
        </p:nvSpPr>
        <p:spPr>
          <a:xfrm>
            <a:off x="6702236" y="13067930"/>
            <a:ext cx="9830563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(The Gaussian filter is approximated with a binomial filter)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7" grpId="4"/>
      <p:bldP build="whole" bldLvl="1" animBg="1" rev="0" advAuto="0" spid="420" grpId="2"/>
      <p:bldP build="whole" bldLvl="1" animBg="1" rev="0" advAuto="0" spid="414" grpId="1"/>
      <p:bldP build="whole" bldLvl="1" animBg="1" rev="0" advAuto="0" spid="423" grpId="3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Freeform 10"/>
          <p:cNvSpPr/>
          <p:nvPr/>
        </p:nvSpPr>
        <p:spPr>
          <a:xfrm>
            <a:off x="9144000" y="7162800"/>
            <a:ext cx="7010400" cy="381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22" y="864"/>
                </a:moveTo>
                <a:lnTo>
                  <a:pt x="6104" y="1728"/>
                </a:lnTo>
                <a:lnTo>
                  <a:pt x="3287" y="1728"/>
                </a:lnTo>
                <a:lnTo>
                  <a:pt x="1409" y="5184"/>
                </a:lnTo>
                <a:lnTo>
                  <a:pt x="0" y="8640"/>
                </a:lnTo>
                <a:lnTo>
                  <a:pt x="1878" y="13824"/>
                </a:lnTo>
                <a:lnTo>
                  <a:pt x="470" y="15552"/>
                </a:lnTo>
                <a:lnTo>
                  <a:pt x="939" y="18144"/>
                </a:lnTo>
                <a:lnTo>
                  <a:pt x="2817" y="18144"/>
                </a:lnTo>
                <a:lnTo>
                  <a:pt x="8452" y="19872"/>
                </a:lnTo>
                <a:lnTo>
                  <a:pt x="16904" y="19872"/>
                </a:lnTo>
                <a:lnTo>
                  <a:pt x="20191" y="21600"/>
                </a:lnTo>
                <a:lnTo>
                  <a:pt x="21600" y="16416"/>
                </a:lnTo>
                <a:lnTo>
                  <a:pt x="18313" y="12096"/>
                </a:lnTo>
                <a:lnTo>
                  <a:pt x="16904" y="7776"/>
                </a:lnTo>
                <a:lnTo>
                  <a:pt x="14557" y="4320"/>
                </a:lnTo>
                <a:lnTo>
                  <a:pt x="9861" y="0"/>
                </a:lnTo>
                <a:lnTo>
                  <a:pt x="8922" y="864"/>
                </a:lnTo>
                <a:close/>
              </a:path>
            </a:pathLst>
          </a:custGeom>
          <a:solidFill>
            <a:srgbClr val="FFFF66"/>
          </a:solidFill>
          <a:ln w="12700">
            <a:miter lim="400000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72" name="Rectangle 2"/>
          <p:cNvSpPr txBox="1"/>
          <p:nvPr>
            <p:ph type="title"/>
          </p:nvPr>
        </p:nvSpPr>
        <p:spPr>
          <a:xfrm>
            <a:off x="3048000" y="914400"/>
            <a:ext cx="18288000" cy="1371600"/>
          </a:xfrm>
          <a:prstGeom prst="rect">
            <a:avLst/>
          </a:prstGeom>
        </p:spPr>
        <p:txBody>
          <a:bodyPr/>
          <a:lstStyle/>
          <a:p>
            <a:pPr defTabSz="1024127">
              <a:defRPr sz="4032"/>
            </a:pPr>
            <a:r>
              <a:t>But, does it really work???</a:t>
            </a:r>
            <a:br/>
            <a:r>
              <a:t>How to measure how well the representation constraints the set of equivalent textures?</a:t>
            </a:r>
          </a:p>
        </p:txBody>
      </p:sp>
      <p:sp>
        <p:nvSpPr>
          <p:cNvPr id="1773" name="Oval 11"/>
          <p:cNvSpPr/>
          <p:nvPr/>
        </p:nvSpPr>
        <p:spPr>
          <a:xfrm>
            <a:off x="10668000" y="79248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74" name="Line 12"/>
          <p:cNvSpPr/>
          <p:nvPr/>
        </p:nvSpPr>
        <p:spPr>
          <a:xfrm>
            <a:off x="9296399" y="7162800"/>
            <a:ext cx="1219202" cy="762000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5" name="Text Box 18"/>
          <p:cNvSpPr txBox="1"/>
          <p:nvPr/>
        </p:nvSpPr>
        <p:spPr>
          <a:xfrm>
            <a:off x="11887200" y="8382000"/>
            <a:ext cx="760631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8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1776" name="Text Box 19"/>
          <p:cNvSpPr txBox="1"/>
          <p:nvPr/>
        </p:nvSpPr>
        <p:spPr>
          <a:xfrm>
            <a:off x="15240000" y="6553200"/>
            <a:ext cx="4540990" cy="176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All the textures in this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set have the same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parameters.</a:t>
            </a:r>
          </a:p>
        </p:txBody>
      </p:sp>
      <p:pic>
        <p:nvPicPr>
          <p:cNvPr id="1777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rcRect l="12857" t="25873" r="54285" b="30318"/>
          <a:stretch>
            <a:fillRect/>
          </a:stretch>
        </p:blipFill>
        <p:spPr>
          <a:xfrm>
            <a:off x="6400799" y="4876799"/>
            <a:ext cx="2743201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8" name="Oval 21"/>
          <p:cNvSpPr/>
          <p:nvPr/>
        </p:nvSpPr>
        <p:spPr>
          <a:xfrm>
            <a:off x="9448800" y="102108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79" name="Oval 22"/>
          <p:cNvSpPr/>
          <p:nvPr/>
        </p:nvSpPr>
        <p:spPr>
          <a:xfrm>
            <a:off x="12954000" y="105156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80" name="Oval 23"/>
          <p:cNvSpPr/>
          <p:nvPr/>
        </p:nvSpPr>
        <p:spPr>
          <a:xfrm>
            <a:off x="15697200" y="102108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81" name="Oval 24"/>
          <p:cNvSpPr/>
          <p:nvPr/>
        </p:nvSpPr>
        <p:spPr>
          <a:xfrm>
            <a:off x="13258800" y="76200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82" name="Text Box 25"/>
          <p:cNvSpPr txBox="1"/>
          <p:nvPr/>
        </p:nvSpPr>
        <p:spPr>
          <a:xfrm>
            <a:off x="13563600" y="6705600"/>
            <a:ext cx="760631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8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1783" name="Text Box 26"/>
          <p:cNvSpPr txBox="1"/>
          <p:nvPr/>
        </p:nvSpPr>
        <p:spPr>
          <a:xfrm>
            <a:off x="15944850" y="9753600"/>
            <a:ext cx="760631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8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1784" name="Text Box 27"/>
          <p:cNvSpPr txBox="1"/>
          <p:nvPr/>
        </p:nvSpPr>
        <p:spPr>
          <a:xfrm>
            <a:off x="13049250" y="10515600"/>
            <a:ext cx="760631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8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1785" name="Text Box 28"/>
          <p:cNvSpPr txBox="1"/>
          <p:nvPr/>
        </p:nvSpPr>
        <p:spPr>
          <a:xfrm>
            <a:off x="9448800" y="10210800"/>
            <a:ext cx="760631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8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Freeform 2"/>
          <p:cNvSpPr/>
          <p:nvPr/>
        </p:nvSpPr>
        <p:spPr>
          <a:xfrm>
            <a:off x="9144000" y="5638800"/>
            <a:ext cx="7010400" cy="381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22" y="864"/>
                </a:moveTo>
                <a:lnTo>
                  <a:pt x="6104" y="1728"/>
                </a:lnTo>
                <a:lnTo>
                  <a:pt x="3287" y="1728"/>
                </a:lnTo>
                <a:lnTo>
                  <a:pt x="1409" y="5184"/>
                </a:lnTo>
                <a:lnTo>
                  <a:pt x="0" y="8640"/>
                </a:lnTo>
                <a:lnTo>
                  <a:pt x="1878" y="13824"/>
                </a:lnTo>
                <a:lnTo>
                  <a:pt x="470" y="15552"/>
                </a:lnTo>
                <a:lnTo>
                  <a:pt x="939" y="18144"/>
                </a:lnTo>
                <a:lnTo>
                  <a:pt x="2817" y="18144"/>
                </a:lnTo>
                <a:lnTo>
                  <a:pt x="8452" y="19872"/>
                </a:lnTo>
                <a:lnTo>
                  <a:pt x="16904" y="19872"/>
                </a:lnTo>
                <a:lnTo>
                  <a:pt x="20191" y="21600"/>
                </a:lnTo>
                <a:lnTo>
                  <a:pt x="21600" y="16416"/>
                </a:lnTo>
                <a:lnTo>
                  <a:pt x="18313" y="12096"/>
                </a:lnTo>
                <a:lnTo>
                  <a:pt x="16904" y="7776"/>
                </a:lnTo>
                <a:lnTo>
                  <a:pt x="14557" y="4320"/>
                </a:lnTo>
                <a:lnTo>
                  <a:pt x="9861" y="0"/>
                </a:lnTo>
                <a:lnTo>
                  <a:pt x="8922" y="864"/>
                </a:lnTo>
                <a:close/>
              </a:path>
            </a:pathLst>
          </a:custGeom>
          <a:solidFill>
            <a:srgbClr val="FFFF66"/>
          </a:solidFill>
          <a:ln w="12700">
            <a:miter lim="400000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88" name="Rectang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identify the set of equivalent textures?</a:t>
            </a:r>
          </a:p>
        </p:txBody>
      </p:sp>
      <p:sp>
        <p:nvSpPr>
          <p:cNvPr id="1789" name="Oval 5"/>
          <p:cNvSpPr/>
          <p:nvPr/>
        </p:nvSpPr>
        <p:spPr>
          <a:xfrm>
            <a:off x="10668000" y="64008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90" name="Line 6"/>
          <p:cNvSpPr/>
          <p:nvPr/>
        </p:nvSpPr>
        <p:spPr>
          <a:xfrm>
            <a:off x="8534399" y="4267200"/>
            <a:ext cx="1981201" cy="2133600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91" name="Text Box 7"/>
          <p:cNvSpPr txBox="1"/>
          <p:nvPr/>
        </p:nvSpPr>
        <p:spPr>
          <a:xfrm>
            <a:off x="11887200" y="6858000"/>
            <a:ext cx="760631" cy="13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8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?</a:t>
            </a:r>
          </a:p>
        </p:txBody>
      </p:sp>
      <p:pic>
        <p:nvPicPr>
          <p:cNvPr id="1792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58928" t="26778" r="34528" b="64655"/>
          <a:stretch>
            <a:fillRect/>
          </a:stretch>
        </p:blipFill>
        <p:spPr>
          <a:xfrm>
            <a:off x="4419598" y="9448800"/>
            <a:ext cx="2330451" cy="228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rcRect l="76373" t="26208" r="9827" b="54500"/>
          <a:stretch>
            <a:fillRect/>
          </a:stretch>
        </p:blipFill>
        <p:spPr>
          <a:xfrm>
            <a:off x="18135600" y="7924800"/>
            <a:ext cx="2327276" cy="24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4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rcRect l="58928" t="53618" r="29442" b="30136"/>
          <a:stretch>
            <a:fillRect/>
          </a:stretch>
        </p:blipFill>
        <p:spPr>
          <a:xfrm>
            <a:off x="12953999" y="11277600"/>
            <a:ext cx="233045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5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58928" t="26208" r="9827" b="30136"/>
          <a:stretch>
            <a:fillRect/>
          </a:stretch>
        </p:blipFill>
        <p:spPr>
          <a:xfrm>
            <a:off x="15240000" y="2286000"/>
            <a:ext cx="203835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6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rcRect l="12857" t="25873" r="54285" b="30318"/>
          <a:stretch>
            <a:fillRect/>
          </a:stretch>
        </p:blipFill>
        <p:spPr>
          <a:xfrm>
            <a:off x="5486399" y="1828800"/>
            <a:ext cx="2743201" cy="274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7" name="Freeform 15"/>
          <p:cNvSpPr/>
          <p:nvPr/>
        </p:nvSpPr>
        <p:spPr>
          <a:xfrm>
            <a:off x="14346603" y="4419600"/>
            <a:ext cx="1071197" cy="228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5" h="21600" fill="norm" stroke="1" extrusionOk="0">
                <a:moveTo>
                  <a:pt x="21185" y="0"/>
                </a:moveTo>
                <a:cubicBezTo>
                  <a:pt x="12047" y="847"/>
                  <a:pt x="2908" y="1694"/>
                  <a:pt x="1247" y="2541"/>
                </a:cubicBezTo>
                <a:cubicBezTo>
                  <a:pt x="-415" y="3388"/>
                  <a:pt x="7893" y="4024"/>
                  <a:pt x="11216" y="5082"/>
                </a:cubicBezTo>
                <a:cubicBezTo>
                  <a:pt x="14539" y="6141"/>
                  <a:pt x="21185" y="7835"/>
                  <a:pt x="21185" y="8894"/>
                </a:cubicBezTo>
                <a:cubicBezTo>
                  <a:pt x="21185" y="9953"/>
                  <a:pt x="14539" y="10800"/>
                  <a:pt x="11216" y="11435"/>
                </a:cubicBezTo>
                <a:cubicBezTo>
                  <a:pt x="7893" y="12071"/>
                  <a:pt x="2908" y="11859"/>
                  <a:pt x="1247" y="12706"/>
                </a:cubicBezTo>
                <a:cubicBezTo>
                  <a:pt x="-415" y="13553"/>
                  <a:pt x="-415" y="15459"/>
                  <a:pt x="1247" y="16518"/>
                </a:cubicBezTo>
                <a:cubicBezTo>
                  <a:pt x="2908" y="17576"/>
                  <a:pt x="11216" y="18212"/>
                  <a:pt x="11216" y="19059"/>
                </a:cubicBezTo>
                <a:cubicBezTo>
                  <a:pt x="11216" y="19906"/>
                  <a:pt x="2908" y="21176"/>
                  <a:pt x="1247" y="2160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98" name="Freeform 16"/>
          <p:cNvSpPr/>
          <p:nvPr/>
        </p:nvSpPr>
        <p:spPr>
          <a:xfrm>
            <a:off x="5943600" y="8839200"/>
            <a:ext cx="3657600" cy="2298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6" fill="norm" stroke="1" extrusionOk="0">
                <a:moveTo>
                  <a:pt x="0" y="21377"/>
                </a:moveTo>
                <a:cubicBezTo>
                  <a:pt x="2191" y="21377"/>
                  <a:pt x="4383" y="21377"/>
                  <a:pt x="5635" y="21377"/>
                </a:cubicBezTo>
                <a:cubicBezTo>
                  <a:pt x="6887" y="21377"/>
                  <a:pt x="7043" y="21600"/>
                  <a:pt x="7513" y="21377"/>
                </a:cubicBezTo>
                <a:cubicBezTo>
                  <a:pt x="7983" y="21155"/>
                  <a:pt x="7983" y="20709"/>
                  <a:pt x="8452" y="20041"/>
                </a:cubicBezTo>
                <a:cubicBezTo>
                  <a:pt x="8922" y="19373"/>
                  <a:pt x="10174" y="18482"/>
                  <a:pt x="10330" y="17369"/>
                </a:cubicBezTo>
                <a:cubicBezTo>
                  <a:pt x="10487" y="16256"/>
                  <a:pt x="9235" y="14920"/>
                  <a:pt x="9391" y="13361"/>
                </a:cubicBezTo>
                <a:cubicBezTo>
                  <a:pt x="9548" y="11802"/>
                  <a:pt x="10487" y="8907"/>
                  <a:pt x="11270" y="8016"/>
                </a:cubicBezTo>
                <a:cubicBezTo>
                  <a:pt x="12052" y="7126"/>
                  <a:pt x="12991" y="8016"/>
                  <a:pt x="14087" y="8016"/>
                </a:cubicBezTo>
                <a:cubicBezTo>
                  <a:pt x="15183" y="8016"/>
                  <a:pt x="16904" y="8685"/>
                  <a:pt x="17843" y="8016"/>
                </a:cubicBezTo>
                <a:cubicBezTo>
                  <a:pt x="18783" y="7348"/>
                  <a:pt x="19252" y="5122"/>
                  <a:pt x="19722" y="4008"/>
                </a:cubicBezTo>
                <a:cubicBezTo>
                  <a:pt x="20191" y="2895"/>
                  <a:pt x="20348" y="2004"/>
                  <a:pt x="20661" y="1336"/>
                </a:cubicBezTo>
                <a:cubicBezTo>
                  <a:pt x="20974" y="668"/>
                  <a:pt x="21287" y="334"/>
                  <a:pt x="21600" y="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99" name="Freeform 17"/>
          <p:cNvSpPr/>
          <p:nvPr/>
        </p:nvSpPr>
        <p:spPr>
          <a:xfrm rot="3978208">
            <a:off x="16647486" y="8058649"/>
            <a:ext cx="762918" cy="2047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5" h="21600" fill="norm" stroke="1" extrusionOk="0">
                <a:moveTo>
                  <a:pt x="21185" y="0"/>
                </a:moveTo>
                <a:cubicBezTo>
                  <a:pt x="12047" y="847"/>
                  <a:pt x="2908" y="1694"/>
                  <a:pt x="1247" y="2541"/>
                </a:cubicBezTo>
                <a:cubicBezTo>
                  <a:pt x="-415" y="3388"/>
                  <a:pt x="7893" y="4024"/>
                  <a:pt x="11216" y="5082"/>
                </a:cubicBezTo>
                <a:cubicBezTo>
                  <a:pt x="14539" y="6141"/>
                  <a:pt x="21185" y="7835"/>
                  <a:pt x="21185" y="8894"/>
                </a:cubicBezTo>
                <a:cubicBezTo>
                  <a:pt x="21185" y="9953"/>
                  <a:pt x="14539" y="10800"/>
                  <a:pt x="11216" y="11435"/>
                </a:cubicBezTo>
                <a:cubicBezTo>
                  <a:pt x="7893" y="12071"/>
                  <a:pt x="2908" y="11859"/>
                  <a:pt x="1247" y="12706"/>
                </a:cubicBezTo>
                <a:cubicBezTo>
                  <a:pt x="-415" y="13553"/>
                  <a:pt x="-415" y="15459"/>
                  <a:pt x="1247" y="16518"/>
                </a:cubicBezTo>
                <a:cubicBezTo>
                  <a:pt x="2908" y="17576"/>
                  <a:pt x="11216" y="18212"/>
                  <a:pt x="11216" y="19059"/>
                </a:cubicBezTo>
                <a:cubicBezTo>
                  <a:pt x="11216" y="19906"/>
                  <a:pt x="2908" y="21176"/>
                  <a:pt x="1247" y="2160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00" name="Freeform 18"/>
          <p:cNvSpPr/>
          <p:nvPr/>
        </p:nvSpPr>
        <p:spPr>
          <a:xfrm rot="10800000">
            <a:off x="13258800" y="9144000"/>
            <a:ext cx="298939" cy="2133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5" h="21600" fill="norm" stroke="1" extrusionOk="0">
                <a:moveTo>
                  <a:pt x="21185" y="0"/>
                </a:moveTo>
                <a:cubicBezTo>
                  <a:pt x="12047" y="847"/>
                  <a:pt x="2908" y="1694"/>
                  <a:pt x="1247" y="2541"/>
                </a:cubicBezTo>
                <a:cubicBezTo>
                  <a:pt x="-415" y="3388"/>
                  <a:pt x="7893" y="4024"/>
                  <a:pt x="11216" y="5082"/>
                </a:cubicBezTo>
                <a:cubicBezTo>
                  <a:pt x="14539" y="6141"/>
                  <a:pt x="21185" y="7835"/>
                  <a:pt x="21185" y="8894"/>
                </a:cubicBezTo>
                <a:cubicBezTo>
                  <a:pt x="21185" y="9953"/>
                  <a:pt x="14539" y="10800"/>
                  <a:pt x="11216" y="11435"/>
                </a:cubicBezTo>
                <a:cubicBezTo>
                  <a:pt x="7893" y="12071"/>
                  <a:pt x="2908" y="11859"/>
                  <a:pt x="1247" y="12706"/>
                </a:cubicBezTo>
                <a:cubicBezTo>
                  <a:pt x="-415" y="13553"/>
                  <a:pt x="-415" y="15459"/>
                  <a:pt x="1247" y="16518"/>
                </a:cubicBezTo>
                <a:cubicBezTo>
                  <a:pt x="2908" y="17576"/>
                  <a:pt x="11216" y="18212"/>
                  <a:pt x="11216" y="19059"/>
                </a:cubicBezTo>
                <a:cubicBezTo>
                  <a:pt x="11216" y="19906"/>
                  <a:pt x="2908" y="21176"/>
                  <a:pt x="1247" y="2160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801" name="Picture 19" descr="Picture 19"/>
          <p:cNvPicPr>
            <a:picLocks noChangeAspect="1"/>
          </p:cNvPicPr>
          <p:nvPr/>
        </p:nvPicPr>
        <p:blipFill>
          <a:blip r:embed="rId4">
            <a:extLst/>
          </a:blip>
          <a:srcRect l="58928" t="26208" r="9827" b="30136"/>
          <a:stretch>
            <a:fillRect/>
          </a:stretch>
        </p:blipFill>
        <p:spPr>
          <a:xfrm>
            <a:off x="11734799" y="4267199"/>
            <a:ext cx="2327277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2" name="Picture 20" descr="Picture 20"/>
          <p:cNvPicPr>
            <a:picLocks noChangeAspect="1"/>
          </p:cNvPicPr>
          <p:nvPr/>
        </p:nvPicPr>
        <p:blipFill>
          <a:blip r:embed="rId5">
            <a:extLst/>
          </a:blip>
          <a:srcRect l="58928" t="26208" r="9827" b="30136"/>
          <a:stretch>
            <a:fillRect/>
          </a:stretch>
        </p:blipFill>
        <p:spPr>
          <a:xfrm>
            <a:off x="7315199" y="6096000"/>
            <a:ext cx="2327277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3" name="Picture 21" descr="Picture 21"/>
          <p:cNvPicPr>
            <a:picLocks noChangeAspect="1"/>
          </p:cNvPicPr>
          <p:nvPr/>
        </p:nvPicPr>
        <p:blipFill>
          <a:blip r:embed="rId6">
            <a:extLst/>
          </a:blip>
          <a:srcRect l="58928" t="26208" r="9827" b="30136"/>
          <a:stretch>
            <a:fillRect/>
          </a:stretch>
        </p:blipFill>
        <p:spPr>
          <a:xfrm>
            <a:off x="15087599" y="6248400"/>
            <a:ext cx="2327277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4" name="Picture 22" descr="Picture 22"/>
          <p:cNvPicPr>
            <a:picLocks noChangeAspect="1"/>
          </p:cNvPicPr>
          <p:nvPr/>
        </p:nvPicPr>
        <p:blipFill>
          <a:blip r:embed="rId7">
            <a:extLst/>
          </a:blip>
          <a:srcRect l="58928" t="26208" r="9827" b="30136"/>
          <a:stretch>
            <a:fillRect/>
          </a:stretch>
        </p:blipFill>
        <p:spPr>
          <a:xfrm>
            <a:off x="10820400" y="8229599"/>
            <a:ext cx="2327276" cy="2438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5" name="Oval 23"/>
          <p:cNvSpPr/>
          <p:nvPr/>
        </p:nvSpPr>
        <p:spPr>
          <a:xfrm>
            <a:off x="9448800" y="86868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06" name="Oval 24"/>
          <p:cNvSpPr/>
          <p:nvPr/>
        </p:nvSpPr>
        <p:spPr>
          <a:xfrm>
            <a:off x="13411200" y="88392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07" name="Oval 25"/>
          <p:cNvSpPr/>
          <p:nvPr/>
        </p:nvSpPr>
        <p:spPr>
          <a:xfrm>
            <a:off x="15697200" y="88392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08" name="Oval 26"/>
          <p:cNvSpPr/>
          <p:nvPr/>
        </p:nvSpPr>
        <p:spPr>
          <a:xfrm>
            <a:off x="14173200" y="65532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09" name="Text Box 27"/>
          <p:cNvSpPr txBox="1"/>
          <p:nvPr/>
        </p:nvSpPr>
        <p:spPr>
          <a:xfrm>
            <a:off x="3352800" y="12071350"/>
            <a:ext cx="6447478" cy="1234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This does not reveal how poor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the representation actually is.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Freeform 18"/>
          <p:cNvSpPr/>
          <p:nvPr/>
        </p:nvSpPr>
        <p:spPr>
          <a:xfrm>
            <a:off x="8686800" y="5638800"/>
            <a:ext cx="8839200" cy="4419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76" y="0"/>
                </a:moveTo>
                <a:lnTo>
                  <a:pt x="4097" y="0"/>
                </a:lnTo>
                <a:lnTo>
                  <a:pt x="3352" y="2234"/>
                </a:lnTo>
                <a:lnTo>
                  <a:pt x="1117" y="4469"/>
                </a:lnTo>
                <a:lnTo>
                  <a:pt x="1117" y="6703"/>
                </a:lnTo>
                <a:lnTo>
                  <a:pt x="1490" y="8938"/>
                </a:lnTo>
                <a:lnTo>
                  <a:pt x="372" y="10428"/>
                </a:lnTo>
                <a:lnTo>
                  <a:pt x="0" y="13407"/>
                </a:lnTo>
                <a:lnTo>
                  <a:pt x="745" y="14897"/>
                </a:lnTo>
                <a:lnTo>
                  <a:pt x="2607" y="14897"/>
                </a:lnTo>
                <a:lnTo>
                  <a:pt x="2979" y="13407"/>
                </a:lnTo>
                <a:lnTo>
                  <a:pt x="4841" y="13407"/>
                </a:lnTo>
                <a:lnTo>
                  <a:pt x="5586" y="16386"/>
                </a:lnTo>
                <a:lnTo>
                  <a:pt x="6331" y="17876"/>
                </a:lnTo>
                <a:lnTo>
                  <a:pt x="9310" y="20855"/>
                </a:lnTo>
                <a:lnTo>
                  <a:pt x="12290" y="20855"/>
                </a:lnTo>
                <a:lnTo>
                  <a:pt x="14524" y="21600"/>
                </a:lnTo>
                <a:lnTo>
                  <a:pt x="17131" y="21600"/>
                </a:lnTo>
                <a:lnTo>
                  <a:pt x="17876" y="18621"/>
                </a:lnTo>
                <a:lnTo>
                  <a:pt x="19738" y="17131"/>
                </a:lnTo>
                <a:lnTo>
                  <a:pt x="21228" y="14152"/>
                </a:lnTo>
                <a:lnTo>
                  <a:pt x="21600" y="11172"/>
                </a:lnTo>
                <a:lnTo>
                  <a:pt x="20110" y="8193"/>
                </a:lnTo>
                <a:lnTo>
                  <a:pt x="18248" y="5959"/>
                </a:lnTo>
                <a:lnTo>
                  <a:pt x="15641" y="2979"/>
                </a:lnTo>
                <a:lnTo>
                  <a:pt x="10800" y="1490"/>
                </a:lnTo>
                <a:lnTo>
                  <a:pt x="8566" y="1490"/>
                </a:lnTo>
                <a:lnTo>
                  <a:pt x="7076" y="0"/>
                </a:lnTo>
                <a:close/>
              </a:path>
            </a:pathLst>
          </a:custGeom>
          <a:solidFill>
            <a:srgbClr val="FFFF66"/>
          </a:solidFill>
          <a:ln w="12700">
            <a:miter lim="400000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12" name="Oval 9"/>
          <p:cNvSpPr/>
          <p:nvPr/>
        </p:nvSpPr>
        <p:spPr>
          <a:xfrm>
            <a:off x="10363200" y="62484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13" name="Line 10"/>
          <p:cNvSpPr/>
          <p:nvPr/>
        </p:nvSpPr>
        <p:spPr>
          <a:xfrm>
            <a:off x="8991599" y="5486400"/>
            <a:ext cx="1219202" cy="762000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4" name="Freeform 11"/>
          <p:cNvSpPr/>
          <p:nvPr/>
        </p:nvSpPr>
        <p:spPr>
          <a:xfrm>
            <a:off x="11588750" y="3200400"/>
            <a:ext cx="323850" cy="2438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5" h="21600" fill="norm" stroke="1" extrusionOk="0">
                <a:moveTo>
                  <a:pt x="21185" y="0"/>
                </a:moveTo>
                <a:cubicBezTo>
                  <a:pt x="12047" y="847"/>
                  <a:pt x="2908" y="1694"/>
                  <a:pt x="1247" y="2541"/>
                </a:cubicBezTo>
                <a:cubicBezTo>
                  <a:pt x="-415" y="3388"/>
                  <a:pt x="7893" y="4024"/>
                  <a:pt x="11216" y="5082"/>
                </a:cubicBezTo>
                <a:cubicBezTo>
                  <a:pt x="14539" y="6141"/>
                  <a:pt x="21185" y="7835"/>
                  <a:pt x="21185" y="8894"/>
                </a:cubicBezTo>
                <a:cubicBezTo>
                  <a:pt x="21185" y="9953"/>
                  <a:pt x="14539" y="10800"/>
                  <a:pt x="11216" y="11435"/>
                </a:cubicBezTo>
                <a:cubicBezTo>
                  <a:pt x="7893" y="12071"/>
                  <a:pt x="2908" y="11859"/>
                  <a:pt x="1247" y="12706"/>
                </a:cubicBezTo>
                <a:cubicBezTo>
                  <a:pt x="-415" y="13553"/>
                  <a:pt x="-415" y="15459"/>
                  <a:pt x="1247" y="16518"/>
                </a:cubicBezTo>
                <a:cubicBezTo>
                  <a:pt x="2908" y="17576"/>
                  <a:pt x="11216" y="18212"/>
                  <a:pt x="11216" y="19059"/>
                </a:cubicBezTo>
                <a:cubicBezTo>
                  <a:pt x="11216" y="19906"/>
                  <a:pt x="2908" y="21176"/>
                  <a:pt x="1247" y="2160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15" name="Freeform 12"/>
          <p:cNvSpPr/>
          <p:nvPr/>
        </p:nvSpPr>
        <p:spPr>
          <a:xfrm>
            <a:off x="5943600" y="9144000"/>
            <a:ext cx="3505200" cy="1995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6" fill="norm" stroke="1" extrusionOk="0">
                <a:moveTo>
                  <a:pt x="0" y="21377"/>
                </a:moveTo>
                <a:cubicBezTo>
                  <a:pt x="2191" y="21377"/>
                  <a:pt x="4383" y="21377"/>
                  <a:pt x="5635" y="21377"/>
                </a:cubicBezTo>
                <a:cubicBezTo>
                  <a:pt x="6887" y="21377"/>
                  <a:pt x="7043" y="21600"/>
                  <a:pt x="7513" y="21377"/>
                </a:cubicBezTo>
                <a:cubicBezTo>
                  <a:pt x="7983" y="21155"/>
                  <a:pt x="7983" y="20709"/>
                  <a:pt x="8452" y="20041"/>
                </a:cubicBezTo>
                <a:cubicBezTo>
                  <a:pt x="8922" y="19373"/>
                  <a:pt x="10174" y="18482"/>
                  <a:pt x="10330" y="17369"/>
                </a:cubicBezTo>
                <a:cubicBezTo>
                  <a:pt x="10487" y="16256"/>
                  <a:pt x="9235" y="14920"/>
                  <a:pt x="9391" y="13361"/>
                </a:cubicBezTo>
                <a:cubicBezTo>
                  <a:pt x="9548" y="11802"/>
                  <a:pt x="10487" y="8907"/>
                  <a:pt x="11270" y="8016"/>
                </a:cubicBezTo>
                <a:cubicBezTo>
                  <a:pt x="12052" y="7126"/>
                  <a:pt x="12991" y="8016"/>
                  <a:pt x="14087" y="8016"/>
                </a:cubicBezTo>
                <a:cubicBezTo>
                  <a:pt x="15183" y="8016"/>
                  <a:pt x="16904" y="8685"/>
                  <a:pt x="17843" y="8016"/>
                </a:cubicBezTo>
                <a:cubicBezTo>
                  <a:pt x="18783" y="7348"/>
                  <a:pt x="19252" y="5122"/>
                  <a:pt x="19722" y="4008"/>
                </a:cubicBezTo>
                <a:cubicBezTo>
                  <a:pt x="20191" y="2895"/>
                  <a:pt x="20348" y="2004"/>
                  <a:pt x="20661" y="1336"/>
                </a:cubicBezTo>
                <a:cubicBezTo>
                  <a:pt x="20974" y="668"/>
                  <a:pt x="21287" y="334"/>
                  <a:pt x="21600" y="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816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rcRect l="13391" t="27780" r="53873" b="30550"/>
          <a:stretch>
            <a:fillRect/>
          </a:stretch>
        </p:blipFill>
        <p:spPr>
          <a:xfrm>
            <a:off x="5333999" y="2286000"/>
            <a:ext cx="3352801" cy="320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7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rcRect l="58028" t="27780" r="9237" b="30550"/>
          <a:stretch>
            <a:fillRect/>
          </a:stretch>
        </p:blipFill>
        <p:spPr>
          <a:xfrm>
            <a:off x="13715999" y="8686800"/>
            <a:ext cx="2590801" cy="2473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8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rcRect l="58928" t="26208" r="9827" b="30136"/>
          <a:stretch>
            <a:fillRect/>
          </a:stretch>
        </p:blipFill>
        <p:spPr>
          <a:xfrm>
            <a:off x="12039599" y="4267199"/>
            <a:ext cx="2327277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9" name="Picture 19" descr="Picture 19"/>
          <p:cNvPicPr>
            <a:picLocks noChangeAspect="1"/>
          </p:cNvPicPr>
          <p:nvPr/>
        </p:nvPicPr>
        <p:blipFill>
          <a:blip r:embed="rId4">
            <a:extLst/>
          </a:blip>
          <a:srcRect l="21730" t="8351" r="18753" b="12276"/>
          <a:stretch>
            <a:fillRect/>
          </a:stretch>
        </p:blipFill>
        <p:spPr>
          <a:xfrm>
            <a:off x="18745200" y="11125200"/>
            <a:ext cx="2473327" cy="2473327"/>
          </a:xfrm>
          <a:prstGeom prst="rect">
            <a:avLst/>
          </a:prstGeom>
          <a:ln w="12700">
            <a:miter lim="400000"/>
          </a:ln>
        </p:spPr>
      </p:pic>
      <p:sp>
        <p:nvSpPr>
          <p:cNvPr id="1820" name="Freeform 20"/>
          <p:cNvSpPr/>
          <p:nvPr/>
        </p:nvSpPr>
        <p:spPr>
          <a:xfrm rot="7051146">
            <a:off x="17551093" y="8817499"/>
            <a:ext cx="242888" cy="3038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5" h="21600" fill="norm" stroke="1" extrusionOk="0">
                <a:moveTo>
                  <a:pt x="21185" y="0"/>
                </a:moveTo>
                <a:cubicBezTo>
                  <a:pt x="12047" y="847"/>
                  <a:pt x="2908" y="1694"/>
                  <a:pt x="1247" y="2541"/>
                </a:cubicBezTo>
                <a:cubicBezTo>
                  <a:pt x="-415" y="3388"/>
                  <a:pt x="7893" y="4024"/>
                  <a:pt x="11216" y="5082"/>
                </a:cubicBezTo>
                <a:cubicBezTo>
                  <a:pt x="14539" y="6141"/>
                  <a:pt x="21185" y="7835"/>
                  <a:pt x="21185" y="8894"/>
                </a:cubicBezTo>
                <a:cubicBezTo>
                  <a:pt x="21185" y="9953"/>
                  <a:pt x="14539" y="10800"/>
                  <a:pt x="11216" y="11435"/>
                </a:cubicBezTo>
                <a:cubicBezTo>
                  <a:pt x="7893" y="12071"/>
                  <a:pt x="2908" y="11859"/>
                  <a:pt x="1247" y="12706"/>
                </a:cubicBezTo>
                <a:cubicBezTo>
                  <a:pt x="-415" y="13553"/>
                  <a:pt x="-415" y="15459"/>
                  <a:pt x="1247" y="16518"/>
                </a:cubicBezTo>
                <a:cubicBezTo>
                  <a:pt x="2908" y="17576"/>
                  <a:pt x="11216" y="18212"/>
                  <a:pt x="11216" y="19059"/>
                </a:cubicBezTo>
                <a:cubicBezTo>
                  <a:pt x="11216" y="19906"/>
                  <a:pt x="2908" y="21176"/>
                  <a:pt x="1247" y="2160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21" name="Text Box 21"/>
          <p:cNvSpPr txBox="1"/>
          <p:nvPr/>
        </p:nvSpPr>
        <p:spPr>
          <a:xfrm>
            <a:off x="3291839" y="6705600"/>
            <a:ext cx="4744141" cy="176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These trajectories are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more perceptually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salient</a:t>
            </a:r>
          </a:p>
        </p:txBody>
      </p:sp>
      <p:sp>
        <p:nvSpPr>
          <p:cNvPr id="1822" name="Rectangle 2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identify the set of equivalent textures?</a:t>
            </a:r>
          </a:p>
        </p:txBody>
      </p:sp>
      <p:pic>
        <p:nvPicPr>
          <p:cNvPr id="1823" name="Picture 23" descr="Picture 23"/>
          <p:cNvPicPr>
            <a:picLocks noChangeAspect="1"/>
          </p:cNvPicPr>
          <p:nvPr/>
        </p:nvPicPr>
        <p:blipFill>
          <a:blip r:embed="rId5">
            <a:extLst/>
          </a:blip>
          <a:srcRect l="57439" t="26208" r="9827" b="30136"/>
          <a:stretch>
            <a:fillRect/>
          </a:stretch>
        </p:blipFill>
        <p:spPr>
          <a:xfrm>
            <a:off x="9601200" y="8077199"/>
            <a:ext cx="2438400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4" name="Object 2" descr="Object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05200" y="10515600"/>
            <a:ext cx="2438400" cy="24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5" name="Picture 25" descr="Picture 25"/>
          <p:cNvPicPr>
            <a:picLocks noChangeAspect="1"/>
          </p:cNvPicPr>
          <p:nvPr/>
        </p:nvPicPr>
        <p:blipFill>
          <a:blip r:embed="rId7">
            <a:extLst/>
          </a:blip>
          <a:srcRect l="58928" t="26208" r="9827" b="30136"/>
          <a:stretch>
            <a:fillRect/>
          </a:stretch>
        </p:blipFill>
        <p:spPr>
          <a:xfrm>
            <a:off x="16916399" y="5943600"/>
            <a:ext cx="2327277" cy="24384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6" name="Freeform 26"/>
          <p:cNvSpPr/>
          <p:nvPr/>
        </p:nvSpPr>
        <p:spPr>
          <a:xfrm flipH="1" rot="874438">
            <a:off x="16922796" y="3352431"/>
            <a:ext cx="149470" cy="3752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5" h="21600" fill="norm" stroke="1" extrusionOk="0">
                <a:moveTo>
                  <a:pt x="21185" y="0"/>
                </a:moveTo>
                <a:cubicBezTo>
                  <a:pt x="12047" y="847"/>
                  <a:pt x="2908" y="1694"/>
                  <a:pt x="1247" y="2541"/>
                </a:cubicBezTo>
                <a:cubicBezTo>
                  <a:pt x="-415" y="3388"/>
                  <a:pt x="7893" y="4024"/>
                  <a:pt x="11216" y="5082"/>
                </a:cubicBezTo>
                <a:cubicBezTo>
                  <a:pt x="14539" y="6141"/>
                  <a:pt x="21185" y="7835"/>
                  <a:pt x="21185" y="8894"/>
                </a:cubicBezTo>
                <a:cubicBezTo>
                  <a:pt x="21185" y="9953"/>
                  <a:pt x="14539" y="10800"/>
                  <a:pt x="11216" y="11435"/>
                </a:cubicBezTo>
                <a:cubicBezTo>
                  <a:pt x="7893" y="12071"/>
                  <a:pt x="2908" y="11859"/>
                  <a:pt x="1247" y="12706"/>
                </a:cubicBezTo>
                <a:cubicBezTo>
                  <a:pt x="-415" y="13553"/>
                  <a:pt x="-415" y="15459"/>
                  <a:pt x="1247" y="16518"/>
                </a:cubicBezTo>
                <a:cubicBezTo>
                  <a:pt x="2908" y="17576"/>
                  <a:pt x="11216" y="18212"/>
                  <a:pt x="11216" y="19059"/>
                </a:cubicBezTo>
                <a:cubicBezTo>
                  <a:pt x="11216" y="19906"/>
                  <a:pt x="2908" y="21176"/>
                  <a:pt x="1247" y="2160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827" name="Object 3" descr="Object 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764000" y="1828800"/>
            <a:ext cx="2438400" cy="24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8" name="Picture 8" descr="Picture 8"/>
          <p:cNvPicPr>
            <a:picLocks noChangeAspect="1"/>
          </p:cNvPicPr>
          <p:nvPr/>
        </p:nvPicPr>
        <p:blipFill>
          <a:blip r:embed="rId9">
            <a:extLst/>
          </a:blip>
          <a:srcRect l="58928" t="26208" r="9827" b="30136"/>
          <a:stretch>
            <a:fillRect/>
          </a:stretch>
        </p:blipFill>
        <p:spPr>
          <a:xfrm>
            <a:off x="10515600" y="1371600"/>
            <a:ext cx="2038350" cy="213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9" name="Text Box 28"/>
          <p:cNvSpPr txBox="1"/>
          <p:nvPr/>
        </p:nvSpPr>
        <p:spPr>
          <a:xfrm>
            <a:off x="12283440" y="7620000"/>
            <a:ext cx="3397543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This set is huge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Portilla and Simoncelli</a:t>
            </a:r>
          </a:p>
        </p:txBody>
      </p:sp>
      <p:sp>
        <p:nvSpPr>
          <p:cNvPr id="1832" name="Rectangle 3"/>
          <p:cNvSpPr txBox="1"/>
          <p:nvPr>
            <p:ph type="body" idx="1"/>
          </p:nvPr>
        </p:nvSpPr>
        <p:spPr>
          <a:xfrm>
            <a:off x="3657599" y="3657600"/>
            <a:ext cx="17122778" cy="8229600"/>
          </a:xfrm>
          <a:prstGeom prst="rect">
            <a:avLst/>
          </a:prstGeom>
        </p:spPr>
        <p:txBody>
          <a:bodyPr/>
          <a:lstStyle/>
          <a:p>
            <a:pPr/>
            <a:r>
              <a:t>Parametric representation, based on Gaussian scale mixture prior model for images.</a:t>
            </a:r>
          </a:p>
          <a:p>
            <a:pPr/>
            <a:r>
              <a:t>About 1000 numbers to describe a texture.</a:t>
            </a:r>
          </a:p>
          <a:p>
            <a:pPr/>
            <a:r>
              <a:t>Ok results;  maybe as good as DeBonet.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Portilla and Simoncelli</a:t>
            </a:r>
          </a:p>
        </p:txBody>
      </p:sp>
      <p:pic>
        <p:nvPicPr>
          <p:cNvPr id="1835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200" y="3810000"/>
            <a:ext cx="8839200" cy="737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39600" y="3810000"/>
            <a:ext cx="8877300" cy="7413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Portilla &amp; Simoncelli</a:t>
            </a:r>
          </a:p>
        </p:txBody>
      </p:sp>
      <p:pic>
        <p:nvPicPr>
          <p:cNvPr id="183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51608" t="24982" r="6897" b="24067"/>
          <a:stretch>
            <a:fillRect/>
          </a:stretch>
        </p:blipFill>
        <p:spPr>
          <a:xfrm>
            <a:off x="15306675" y="2895599"/>
            <a:ext cx="5791201" cy="533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6851" t="24573" r="6850" b="25065"/>
          <a:stretch>
            <a:fillRect/>
          </a:stretch>
        </p:blipFill>
        <p:spPr>
          <a:xfrm>
            <a:off x="3114675" y="2895599"/>
            <a:ext cx="12192002" cy="533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41" name="Text Box 5"/>
          <p:cNvSpPr txBox="1"/>
          <p:nvPr/>
        </p:nvSpPr>
        <p:spPr>
          <a:xfrm>
            <a:off x="10337800" y="8229600"/>
            <a:ext cx="3728388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Heeger &amp; Bergen</a:t>
            </a:r>
          </a:p>
        </p:txBody>
      </p:sp>
      <p:sp>
        <p:nvSpPr>
          <p:cNvPr id="1842" name="Text Box 6"/>
          <p:cNvSpPr txBox="1"/>
          <p:nvPr/>
        </p:nvSpPr>
        <p:spPr>
          <a:xfrm>
            <a:off x="15611475" y="8229600"/>
            <a:ext cx="4235594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Portilla &amp; Simoncelli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Freeform 2"/>
          <p:cNvSpPr/>
          <p:nvPr/>
        </p:nvSpPr>
        <p:spPr>
          <a:xfrm>
            <a:off x="8991600" y="4724400"/>
            <a:ext cx="7162800" cy="670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74" y="4418"/>
                </a:moveTo>
                <a:lnTo>
                  <a:pt x="2757" y="7364"/>
                </a:lnTo>
                <a:lnTo>
                  <a:pt x="2298" y="9818"/>
                </a:lnTo>
                <a:lnTo>
                  <a:pt x="919" y="11291"/>
                </a:lnTo>
                <a:lnTo>
                  <a:pt x="919" y="12764"/>
                </a:lnTo>
                <a:lnTo>
                  <a:pt x="0" y="13745"/>
                </a:lnTo>
                <a:lnTo>
                  <a:pt x="460" y="15709"/>
                </a:lnTo>
                <a:lnTo>
                  <a:pt x="0" y="17673"/>
                </a:lnTo>
                <a:lnTo>
                  <a:pt x="0" y="20618"/>
                </a:lnTo>
                <a:lnTo>
                  <a:pt x="1838" y="21600"/>
                </a:lnTo>
                <a:lnTo>
                  <a:pt x="5974" y="20618"/>
                </a:lnTo>
                <a:lnTo>
                  <a:pt x="8732" y="18164"/>
                </a:lnTo>
                <a:lnTo>
                  <a:pt x="11489" y="20127"/>
                </a:lnTo>
                <a:lnTo>
                  <a:pt x="12409" y="20127"/>
                </a:lnTo>
                <a:lnTo>
                  <a:pt x="13787" y="18164"/>
                </a:lnTo>
                <a:lnTo>
                  <a:pt x="16085" y="17673"/>
                </a:lnTo>
                <a:lnTo>
                  <a:pt x="21600" y="13255"/>
                </a:lnTo>
                <a:lnTo>
                  <a:pt x="21600" y="2455"/>
                </a:lnTo>
                <a:lnTo>
                  <a:pt x="19762" y="982"/>
                </a:lnTo>
                <a:lnTo>
                  <a:pt x="18383" y="982"/>
                </a:lnTo>
                <a:lnTo>
                  <a:pt x="14247" y="0"/>
                </a:lnTo>
                <a:lnTo>
                  <a:pt x="7813" y="2945"/>
                </a:lnTo>
                <a:lnTo>
                  <a:pt x="5974" y="4418"/>
                </a:lnTo>
                <a:close/>
              </a:path>
            </a:pathLst>
          </a:custGeom>
          <a:solidFill>
            <a:srgbClr val="FFFF66"/>
          </a:solidFill>
          <a:ln w="12700">
            <a:miter lim="400000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45" name="Oval 3"/>
          <p:cNvSpPr/>
          <p:nvPr/>
        </p:nvSpPr>
        <p:spPr>
          <a:xfrm>
            <a:off x="11125200" y="74676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46" name="Line 4"/>
          <p:cNvSpPr/>
          <p:nvPr/>
        </p:nvSpPr>
        <p:spPr>
          <a:xfrm>
            <a:off x="8229600" y="5029199"/>
            <a:ext cx="2895601" cy="2438402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47" name="Freeform 5"/>
          <p:cNvSpPr/>
          <p:nvPr/>
        </p:nvSpPr>
        <p:spPr>
          <a:xfrm flipH="1">
            <a:off x="12039600" y="2438400"/>
            <a:ext cx="298939" cy="2438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5" h="21600" fill="norm" stroke="1" extrusionOk="0">
                <a:moveTo>
                  <a:pt x="21185" y="0"/>
                </a:moveTo>
                <a:cubicBezTo>
                  <a:pt x="12047" y="847"/>
                  <a:pt x="2908" y="1694"/>
                  <a:pt x="1247" y="2541"/>
                </a:cubicBezTo>
                <a:cubicBezTo>
                  <a:pt x="-415" y="3388"/>
                  <a:pt x="7893" y="4024"/>
                  <a:pt x="11216" y="5082"/>
                </a:cubicBezTo>
                <a:cubicBezTo>
                  <a:pt x="14539" y="6141"/>
                  <a:pt x="21185" y="7835"/>
                  <a:pt x="21185" y="8894"/>
                </a:cubicBezTo>
                <a:cubicBezTo>
                  <a:pt x="21185" y="9953"/>
                  <a:pt x="14539" y="10800"/>
                  <a:pt x="11216" y="11435"/>
                </a:cubicBezTo>
                <a:cubicBezTo>
                  <a:pt x="7893" y="12071"/>
                  <a:pt x="2908" y="11859"/>
                  <a:pt x="1247" y="12706"/>
                </a:cubicBezTo>
                <a:cubicBezTo>
                  <a:pt x="-415" y="13553"/>
                  <a:pt x="-415" y="15459"/>
                  <a:pt x="1247" y="16518"/>
                </a:cubicBezTo>
                <a:cubicBezTo>
                  <a:pt x="2908" y="17576"/>
                  <a:pt x="11216" y="18212"/>
                  <a:pt x="11216" y="19059"/>
                </a:cubicBezTo>
                <a:cubicBezTo>
                  <a:pt x="11216" y="19906"/>
                  <a:pt x="2908" y="21176"/>
                  <a:pt x="1247" y="2160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48" name="Freeform 6"/>
          <p:cNvSpPr/>
          <p:nvPr/>
        </p:nvSpPr>
        <p:spPr>
          <a:xfrm>
            <a:off x="6096000" y="11277600"/>
            <a:ext cx="3200400" cy="1692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6" fill="norm" stroke="1" extrusionOk="0">
                <a:moveTo>
                  <a:pt x="0" y="21377"/>
                </a:moveTo>
                <a:cubicBezTo>
                  <a:pt x="2191" y="21377"/>
                  <a:pt x="4383" y="21377"/>
                  <a:pt x="5635" y="21377"/>
                </a:cubicBezTo>
                <a:cubicBezTo>
                  <a:pt x="6887" y="21377"/>
                  <a:pt x="7043" y="21600"/>
                  <a:pt x="7513" y="21377"/>
                </a:cubicBezTo>
                <a:cubicBezTo>
                  <a:pt x="7983" y="21155"/>
                  <a:pt x="7983" y="20709"/>
                  <a:pt x="8452" y="20041"/>
                </a:cubicBezTo>
                <a:cubicBezTo>
                  <a:pt x="8922" y="19373"/>
                  <a:pt x="10174" y="18482"/>
                  <a:pt x="10330" y="17369"/>
                </a:cubicBezTo>
                <a:cubicBezTo>
                  <a:pt x="10487" y="16256"/>
                  <a:pt x="9235" y="14920"/>
                  <a:pt x="9391" y="13361"/>
                </a:cubicBezTo>
                <a:cubicBezTo>
                  <a:pt x="9548" y="11802"/>
                  <a:pt x="10487" y="8907"/>
                  <a:pt x="11270" y="8016"/>
                </a:cubicBezTo>
                <a:cubicBezTo>
                  <a:pt x="12052" y="7126"/>
                  <a:pt x="12991" y="8016"/>
                  <a:pt x="14087" y="8016"/>
                </a:cubicBezTo>
                <a:cubicBezTo>
                  <a:pt x="15183" y="8016"/>
                  <a:pt x="16904" y="8685"/>
                  <a:pt x="17843" y="8016"/>
                </a:cubicBezTo>
                <a:cubicBezTo>
                  <a:pt x="18783" y="7348"/>
                  <a:pt x="19252" y="5122"/>
                  <a:pt x="19722" y="4008"/>
                </a:cubicBezTo>
                <a:cubicBezTo>
                  <a:pt x="20191" y="2895"/>
                  <a:pt x="20348" y="2004"/>
                  <a:pt x="20661" y="1336"/>
                </a:cubicBezTo>
                <a:cubicBezTo>
                  <a:pt x="20974" y="668"/>
                  <a:pt x="21287" y="334"/>
                  <a:pt x="21600" y="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84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21730" t="8351" r="18753" b="12276"/>
          <a:stretch>
            <a:fillRect/>
          </a:stretch>
        </p:blipFill>
        <p:spPr>
          <a:xfrm>
            <a:off x="18745200" y="11125200"/>
            <a:ext cx="2473327" cy="2473327"/>
          </a:xfrm>
          <a:prstGeom prst="rect">
            <a:avLst/>
          </a:prstGeom>
          <a:ln w="12700">
            <a:miter lim="400000"/>
          </a:ln>
        </p:spPr>
      </p:pic>
      <p:sp>
        <p:nvSpPr>
          <p:cNvPr id="1850" name="Freeform 8"/>
          <p:cNvSpPr/>
          <p:nvPr/>
        </p:nvSpPr>
        <p:spPr>
          <a:xfrm rot="7051146">
            <a:off x="16934701" y="9385092"/>
            <a:ext cx="158811" cy="3829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5" h="21600" fill="norm" stroke="1" extrusionOk="0">
                <a:moveTo>
                  <a:pt x="21185" y="0"/>
                </a:moveTo>
                <a:cubicBezTo>
                  <a:pt x="12047" y="847"/>
                  <a:pt x="2908" y="1694"/>
                  <a:pt x="1247" y="2541"/>
                </a:cubicBezTo>
                <a:cubicBezTo>
                  <a:pt x="-415" y="3388"/>
                  <a:pt x="7893" y="4024"/>
                  <a:pt x="11216" y="5082"/>
                </a:cubicBezTo>
                <a:cubicBezTo>
                  <a:pt x="14539" y="6141"/>
                  <a:pt x="21185" y="7835"/>
                  <a:pt x="21185" y="8894"/>
                </a:cubicBezTo>
                <a:cubicBezTo>
                  <a:pt x="21185" y="9953"/>
                  <a:pt x="14539" y="10800"/>
                  <a:pt x="11216" y="11435"/>
                </a:cubicBezTo>
                <a:cubicBezTo>
                  <a:pt x="7893" y="12071"/>
                  <a:pt x="2908" y="11859"/>
                  <a:pt x="1247" y="12706"/>
                </a:cubicBezTo>
                <a:cubicBezTo>
                  <a:pt x="-415" y="13553"/>
                  <a:pt x="-415" y="15459"/>
                  <a:pt x="1247" y="16518"/>
                </a:cubicBezTo>
                <a:cubicBezTo>
                  <a:pt x="2908" y="17576"/>
                  <a:pt x="11216" y="18212"/>
                  <a:pt x="11216" y="19059"/>
                </a:cubicBezTo>
                <a:cubicBezTo>
                  <a:pt x="11216" y="19906"/>
                  <a:pt x="2908" y="21176"/>
                  <a:pt x="1247" y="2160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851" name="Text Box 9"/>
          <p:cNvSpPr txBox="1"/>
          <p:nvPr/>
        </p:nvSpPr>
        <p:spPr>
          <a:xfrm>
            <a:off x="3139440" y="6972300"/>
            <a:ext cx="6600176" cy="1234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Now they look good, but maybe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they look too good…</a:t>
            </a:r>
          </a:p>
        </p:txBody>
      </p:sp>
      <p:sp>
        <p:nvSpPr>
          <p:cNvPr id="1852" name="Rectangle 10"/>
          <p:cNvSpPr txBox="1"/>
          <p:nvPr>
            <p:ph type="title"/>
          </p:nvPr>
        </p:nvSpPr>
        <p:spPr>
          <a:xfrm>
            <a:off x="3962400" y="304800"/>
            <a:ext cx="16459200" cy="82232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/>
            <a:r>
              <a:t>How to identify the set of equivalent textures?</a:t>
            </a:r>
          </a:p>
        </p:txBody>
      </p:sp>
      <p:pic>
        <p:nvPicPr>
          <p:cNvPr id="1853" name="Object 2" descr="Object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5200" y="10820400"/>
            <a:ext cx="2438400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4" name="Freeform 12"/>
          <p:cNvSpPr/>
          <p:nvPr/>
        </p:nvSpPr>
        <p:spPr>
          <a:xfrm rot="874438">
            <a:off x="16620490" y="2439536"/>
            <a:ext cx="460865" cy="3413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5" h="21600" fill="norm" stroke="1" extrusionOk="0">
                <a:moveTo>
                  <a:pt x="21185" y="0"/>
                </a:moveTo>
                <a:cubicBezTo>
                  <a:pt x="12047" y="847"/>
                  <a:pt x="2908" y="1694"/>
                  <a:pt x="1247" y="2541"/>
                </a:cubicBezTo>
                <a:cubicBezTo>
                  <a:pt x="-415" y="3388"/>
                  <a:pt x="7893" y="4024"/>
                  <a:pt x="11216" y="5082"/>
                </a:cubicBezTo>
                <a:cubicBezTo>
                  <a:pt x="14539" y="6141"/>
                  <a:pt x="21185" y="7835"/>
                  <a:pt x="21185" y="8894"/>
                </a:cubicBezTo>
                <a:cubicBezTo>
                  <a:pt x="21185" y="9953"/>
                  <a:pt x="14539" y="10800"/>
                  <a:pt x="11216" y="11435"/>
                </a:cubicBezTo>
                <a:cubicBezTo>
                  <a:pt x="7893" y="12071"/>
                  <a:pt x="2908" y="11859"/>
                  <a:pt x="1247" y="12706"/>
                </a:cubicBezTo>
                <a:cubicBezTo>
                  <a:pt x="-415" y="13553"/>
                  <a:pt x="-415" y="15459"/>
                  <a:pt x="1247" y="16518"/>
                </a:cubicBezTo>
                <a:cubicBezTo>
                  <a:pt x="2908" y="17576"/>
                  <a:pt x="11216" y="18212"/>
                  <a:pt x="11216" y="19059"/>
                </a:cubicBezTo>
                <a:cubicBezTo>
                  <a:pt x="11216" y="19906"/>
                  <a:pt x="2908" y="21176"/>
                  <a:pt x="1247" y="2160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855" name="Object 3" descr="Object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64000" y="1828800"/>
            <a:ext cx="2438400" cy="243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6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rcRect l="58928" t="26208" r="9827" b="30136"/>
          <a:stretch>
            <a:fillRect/>
          </a:stretch>
        </p:blipFill>
        <p:spPr>
          <a:xfrm>
            <a:off x="10515600" y="1371600"/>
            <a:ext cx="2038350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7" name="Picture 15" descr="Picture 15"/>
          <p:cNvPicPr>
            <a:picLocks noChangeAspect="1"/>
          </p:cNvPicPr>
          <p:nvPr/>
        </p:nvPicPr>
        <p:blipFill>
          <a:blip r:embed="rId6">
            <a:extLst/>
          </a:blip>
          <a:srcRect l="12802" t="26208" r="54463" b="30136"/>
          <a:stretch>
            <a:fillRect/>
          </a:stretch>
        </p:blipFill>
        <p:spPr>
          <a:xfrm>
            <a:off x="4724400" y="1981199"/>
            <a:ext cx="3352800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8" name="Picture 20" descr="Picture 20"/>
          <p:cNvPicPr>
            <a:picLocks noChangeAspect="1"/>
          </p:cNvPicPr>
          <p:nvPr/>
        </p:nvPicPr>
        <p:blipFill>
          <a:blip r:embed="rId7">
            <a:extLst/>
          </a:blip>
          <a:srcRect l="58928" t="26208" r="9827" b="30136"/>
          <a:stretch>
            <a:fillRect/>
          </a:stretch>
        </p:blipFill>
        <p:spPr>
          <a:xfrm>
            <a:off x="11734800" y="4876800"/>
            <a:ext cx="2181226" cy="228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9" name="Picture 21" descr="Picture 21"/>
          <p:cNvPicPr>
            <a:picLocks noChangeAspect="1"/>
          </p:cNvPicPr>
          <p:nvPr/>
        </p:nvPicPr>
        <p:blipFill>
          <a:blip r:embed="rId8">
            <a:extLst/>
          </a:blip>
          <a:srcRect l="57439" t="26208" r="9826" b="30136"/>
          <a:stretch>
            <a:fillRect/>
          </a:stretch>
        </p:blipFill>
        <p:spPr>
          <a:xfrm>
            <a:off x="15087600" y="5791200"/>
            <a:ext cx="2286001" cy="228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0" name="Picture 22" descr="Picture 22"/>
          <p:cNvPicPr>
            <a:picLocks noChangeAspect="1"/>
          </p:cNvPicPr>
          <p:nvPr/>
        </p:nvPicPr>
        <p:blipFill>
          <a:blip r:embed="rId9">
            <a:extLst/>
          </a:blip>
          <a:srcRect l="57439" t="26208" r="9826" b="30136"/>
          <a:stretch>
            <a:fillRect/>
          </a:stretch>
        </p:blipFill>
        <p:spPr>
          <a:xfrm>
            <a:off x="8686800" y="8839200"/>
            <a:ext cx="2286001" cy="228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1" name="Picture 23" descr="Picture 23"/>
          <p:cNvPicPr>
            <a:picLocks noChangeAspect="1"/>
          </p:cNvPicPr>
          <p:nvPr/>
        </p:nvPicPr>
        <p:blipFill>
          <a:blip r:embed="rId10">
            <a:extLst/>
          </a:blip>
          <a:srcRect l="57439" t="26208" r="9826" b="30136"/>
          <a:stretch>
            <a:fillRect/>
          </a:stretch>
        </p:blipFill>
        <p:spPr>
          <a:xfrm rot="10800000">
            <a:off x="12953999" y="8839199"/>
            <a:ext cx="2286001" cy="228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2" name="Text Box 24"/>
          <p:cNvSpPr txBox="1"/>
          <p:nvPr/>
        </p:nvSpPr>
        <p:spPr>
          <a:xfrm>
            <a:off x="11064240" y="12801600"/>
            <a:ext cx="4235595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Portilla &amp; Simoncelli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Gaussian pyramid</a:t>
            </a:r>
          </a:p>
        </p:txBody>
      </p:sp>
      <p:sp>
        <p:nvSpPr>
          <p:cNvPr id="427" name="Slide Number Placeholder 3"/>
          <p:cNvSpPr txBox="1"/>
          <p:nvPr>
            <p:ph type="sldNum" sz="quarter" idx="2"/>
          </p:nvPr>
        </p:nvSpPr>
        <p:spPr>
          <a:xfrm>
            <a:off x="23260476" y="12744450"/>
            <a:ext cx="564724" cy="5776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8" name="Rectangle 2"/>
          <p:cNvSpPr txBox="1"/>
          <p:nvPr/>
        </p:nvSpPr>
        <p:spPr>
          <a:xfrm>
            <a:off x="4110080" y="1986291"/>
            <a:ext cx="16459201" cy="3162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685800" indent="-646112" algn="l" defTabSz="1828800">
              <a:lnSpc>
                <a:spcPct val="90000"/>
              </a:lnSpc>
              <a:spcBef>
                <a:spcPts val="1400"/>
              </a:spcBef>
              <a:defRPr b="0" sz="6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 each level</a:t>
            </a:r>
          </a:p>
          <a:p>
            <a:pPr marL="685800" indent="-646112" algn="l" defTabSz="1828800">
              <a:lnSpc>
                <a:spcPct val="90000"/>
              </a:lnSpc>
              <a:spcBef>
                <a:spcPts val="1400"/>
              </a:spcBef>
              <a:defRPr b="0" sz="6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1. Blur input image with a Gaussian filter</a:t>
            </a:r>
          </a:p>
          <a:p>
            <a:pPr marL="685800" indent="-646112" algn="l" defTabSz="1828800">
              <a:lnSpc>
                <a:spcPct val="90000"/>
              </a:lnSpc>
              <a:spcBef>
                <a:spcPts val="1400"/>
              </a:spcBef>
              <a:defRPr b="0" sz="6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2. Downsample image</a:t>
            </a:r>
          </a:p>
        </p:txBody>
      </p:sp>
      <p:grpSp>
        <p:nvGrpSpPr>
          <p:cNvPr id="431" name="Group"/>
          <p:cNvGrpSpPr/>
          <p:nvPr/>
        </p:nvGrpSpPr>
        <p:grpSpPr>
          <a:xfrm>
            <a:off x="19957087" y="7103705"/>
            <a:ext cx="4219317" cy="3312185"/>
            <a:chOff x="0" y="0"/>
            <a:chExt cx="4219316" cy="3312183"/>
          </a:xfrm>
        </p:grpSpPr>
        <p:pic>
          <p:nvPicPr>
            <p:cNvPr id="429" name="Picture 9" descr="Picture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44770" y="0"/>
              <a:ext cx="3274547" cy="33121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0" name="Straight Arrow Connector 15"/>
            <p:cNvSpPr/>
            <p:nvPr/>
          </p:nvSpPr>
          <p:spPr>
            <a:xfrm>
              <a:off x="0" y="1456356"/>
              <a:ext cx="708616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32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913" y="5420133"/>
            <a:ext cx="6451601" cy="6477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5" name="Group"/>
          <p:cNvGrpSpPr/>
          <p:nvPr/>
        </p:nvGrpSpPr>
        <p:grpSpPr>
          <a:xfrm>
            <a:off x="12342274" y="5375711"/>
            <a:ext cx="7378659" cy="6426201"/>
            <a:chOff x="0" y="0"/>
            <a:chExt cx="7378657" cy="6426200"/>
          </a:xfrm>
        </p:grpSpPr>
        <p:pic>
          <p:nvPicPr>
            <p:cNvPr id="433" name="Picture 11" descr="Picture 1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27057" y="0"/>
              <a:ext cx="6451601" cy="6426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4" name="Straight Arrow Connector 15"/>
            <p:cNvSpPr/>
            <p:nvPr/>
          </p:nvSpPr>
          <p:spPr>
            <a:xfrm>
              <a:off x="0" y="3213100"/>
              <a:ext cx="63058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4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8" name="Group"/>
          <p:cNvGrpSpPr/>
          <p:nvPr/>
        </p:nvGrpSpPr>
        <p:grpSpPr>
          <a:xfrm>
            <a:off x="7219849" y="8132319"/>
            <a:ext cx="3832208" cy="855485"/>
            <a:chOff x="0" y="0"/>
            <a:chExt cx="3832206" cy="855483"/>
          </a:xfrm>
        </p:grpSpPr>
        <p:sp>
          <p:nvSpPr>
            <p:cNvPr id="436" name="TextBox 5"/>
            <p:cNvSpPr txBox="1"/>
            <p:nvPr/>
          </p:nvSpPr>
          <p:spPr>
            <a:xfrm>
              <a:off x="487423" y="0"/>
              <a:ext cx="3344784" cy="855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[1, 4, 6, 4, 1]</a:t>
              </a:r>
            </a:p>
          </p:txBody>
        </p:sp>
        <p:sp>
          <p:nvSpPr>
            <p:cNvPr id="437" name="Oval"/>
            <p:cNvSpPr/>
            <p:nvPr/>
          </p:nvSpPr>
          <p:spPr>
            <a:xfrm>
              <a:off x="0" y="256588"/>
              <a:ext cx="471389" cy="488653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41" name="Group"/>
          <p:cNvGrpSpPr/>
          <p:nvPr/>
        </p:nvGrpSpPr>
        <p:grpSpPr>
          <a:xfrm>
            <a:off x="11114199" y="6735319"/>
            <a:ext cx="1338514" cy="3649485"/>
            <a:chOff x="0" y="0"/>
            <a:chExt cx="1338513" cy="3649483"/>
          </a:xfrm>
        </p:grpSpPr>
        <p:sp>
          <p:nvSpPr>
            <p:cNvPr id="439" name="TextBox 5"/>
            <p:cNvSpPr txBox="1"/>
            <p:nvPr/>
          </p:nvSpPr>
          <p:spPr>
            <a:xfrm>
              <a:off x="482731" y="0"/>
              <a:ext cx="855783" cy="3649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[1</a:t>
              </a:r>
            </a:p>
            <a:p>
              <a: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4 </a:t>
              </a:r>
            </a:p>
            <a:p>
              <a: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6</a:t>
              </a:r>
            </a:p>
            <a:p>
              <a: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4</a:t>
              </a:r>
            </a:p>
            <a:p>
              <a:pPr algn="l" defTabSz="1828800">
                <a:defRPr b="0" sz="48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1]</a:t>
              </a:r>
            </a:p>
          </p:txBody>
        </p:sp>
        <p:sp>
          <p:nvSpPr>
            <p:cNvPr id="440" name="Oval"/>
            <p:cNvSpPr/>
            <p:nvPr/>
          </p:nvSpPr>
          <p:spPr>
            <a:xfrm>
              <a:off x="0" y="1605815"/>
              <a:ext cx="471389" cy="488654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66086" t="26440" r="0" b="37129"/>
          <a:stretch>
            <a:fillRect/>
          </a:stretch>
        </p:blipFill>
        <p:spPr>
          <a:xfrm>
            <a:off x="1932706" y="2517363"/>
            <a:ext cx="2896033" cy="264267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TextBox 9"/>
          <p:cNvSpPr txBox="1"/>
          <p:nvPr/>
        </p:nvSpPr>
        <p:spPr>
          <a:xfrm>
            <a:off x="2501107" y="1852492"/>
            <a:ext cx="2413021" cy="606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l" defTabSz="1828800">
              <a:defRPr b="0" sz="3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256×256</a:t>
            </a:r>
          </a:p>
        </p:txBody>
      </p:sp>
      <p:grpSp>
        <p:nvGrpSpPr>
          <p:cNvPr id="447" name="Group"/>
          <p:cNvGrpSpPr/>
          <p:nvPr/>
        </p:nvGrpSpPr>
        <p:grpSpPr>
          <a:xfrm>
            <a:off x="10250963" y="1858759"/>
            <a:ext cx="2413020" cy="1917961"/>
            <a:chOff x="0" y="0"/>
            <a:chExt cx="2413019" cy="1917959"/>
          </a:xfrm>
        </p:grpSpPr>
        <p:pic>
          <p:nvPicPr>
            <p:cNvPr id="445" name="Picture 1" descr="Picture 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6085" t="63105" r="16896" b="18570"/>
            <a:stretch>
              <a:fillRect/>
            </a:stretch>
          </p:blipFill>
          <p:spPr>
            <a:xfrm>
              <a:off x="301881" y="588636"/>
              <a:ext cx="1453239" cy="13293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6" name="TextBox 10"/>
            <p:cNvSpPr txBox="1"/>
            <p:nvPr/>
          </p:nvSpPr>
          <p:spPr>
            <a:xfrm>
              <a:off x="0" y="0"/>
              <a:ext cx="2413020" cy="606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l" defTabSz="1828800">
                <a:defRPr b="0" sz="37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128×128</a:t>
              </a:r>
            </a:p>
          </p:txBody>
        </p:sp>
      </p:grpSp>
      <p:grpSp>
        <p:nvGrpSpPr>
          <p:cNvPr id="450" name="Group"/>
          <p:cNvGrpSpPr/>
          <p:nvPr/>
        </p:nvGrpSpPr>
        <p:grpSpPr>
          <a:xfrm>
            <a:off x="16063802" y="1839417"/>
            <a:ext cx="1453357" cy="1308616"/>
            <a:chOff x="0" y="0"/>
            <a:chExt cx="1453356" cy="1308614"/>
          </a:xfrm>
        </p:grpSpPr>
        <p:pic>
          <p:nvPicPr>
            <p:cNvPr id="448" name="Picture 1" descr="Picture 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6086" t="81633" r="24551" b="9345"/>
            <a:stretch>
              <a:fillRect/>
            </a:stretch>
          </p:blipFill>
          <p:spPr>
            <a:xfrm>
              <a:off x="291398" y="654126"/>
              <a:ext cx="799429" cy="654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9" name="TextBox 11"/>
            <p:cNvSpPr txBox="1"/>
            <p:nvPr/>
          </p:nvSpPr>
          <p:spPr>
            <a:xfrm>
              <a:off x="0" y="0"/>
              <a:ext cx="1453357" cy="606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l" defTabSz="1828800">
                <a:defRPr b="0" sz="37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64×64</a:t>
              </a:r>
            </a:p>
          </p:txBody>
        </p:sp>
      </p:grpSp>
      <p:grpSp>
        <p:nvGrpSpPr>
          <p:cNvPr id="453" name="Group"/>
          <p:cNvGrpSpPr/>
          <p:nvPr/>
        </p:nvGrpSpPr>
        <p:grpSpPr>
          <a:xfrm>
            <a:off x="20364353" y="1860617"/>
            <a:ext cx="1453358" cy="985532"/>
            <a:chOff x="0" y="0"/>
            <a:chExt cx="1453356" cy="985530"/>
          </a:xfrm>
        </p:grpSpPr>
        <p:pic>
          <p:nvPicPr>
            <p:cNvPr id="451" name="Picture 1" descr="Picture 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6086" t="90830" r="24077" b="4791"/>
            <a:stretch>
              <a:fillRect/>
            </a:stretch>
          </p:blipFill>
          <p:spPr>
            <a:xfrm>
              <a:off x="376161" y="667904"/>
              <a:ext cx="840037" cy="3176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TextBox 12"/>
            <p:cNvSpPr txBox="1"/>
            <p:nvPr/>
          </p:nvSpPr>
          <p:spPr>
            <a:xfrm>
              <a:off x="0" y="0"/>
              <a:ext cx="1453357" cy="606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l" defTabSz="1828800">
                <a:defRPr b="0" sz="37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32×32</a:t>
              </a:r>
            </a:p>
          </p:txBody>
        </p:sp>
      </p:grpSp>
      <p:sp>
        <p:nvSpPr>
          <p:cNvPr id="454" name="Rectang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Gaussian pyramid</a:t>
            </a:r>
          </a:p>
        </p:txBody>
      </p:sp>
      <p:sp>
        <p:nvSpPr>
          <p:cNvPr id="455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66085" t="63105" r="16896" b="18570"/>
          <a:stretch>
            <a:fillRect/>
          </a:stretch>
        </p:blipFill>
        <p:spPr>
          <a:xfrm>
            <a:off x="6265054" y="2514189"/>
            <a:ext cx="2896050" cy="2649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66086" t="81632" r="24552" b="9345"/>
          <a:stretch>
            <a:fillRect/>
          </a:stretch>
        </p:blipFill>
        <p:spPr>
          <a:xfrm>
            <a:off x="13432745" y="2441836"/>
            <a:ext cx="1623581" cy="1329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66085" t="90830" r="24077" b="4791"/>
          <a:stretch>
            <a:fillRect/>
          </a:stretch>
        </p:blipFill>
        <p:spPr>
          <a:xfrm>
            <a:off x="18479630" y="2503121"/>
            <a:ext cx="1730583" cy="6543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4" name="Group"/>
          <p:cNvGrpSpPr/>
          <p:nvPr/>
        </p:nvGrpSpPr>
        <p:grpSpPr>
          <a:xfrm>
            <a:off x="4819930" y="3451178"/>
            <a:ext cx="1429890" cy="775162"/>
            <a:chOff x="0" y="0"/>
            <a:chExt cx="1429888" cy="775160"/>
          </a:xfrm>
        </p:grpSpPr>
        <p:sp>
          <p:nvSpPr>
            <p:cNvPr id="459" name="Line"/>
            <p:cNvSpPr/>
            <p:nvPr/>
          </p:nvSpPr>
          <p:spPr>
            <a:xfrm>
              <a:off x="0" y="387580"/>
              <a:ext cx="27504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60" name="Line"/>
            <p:cNvSpPr/>
            <p:nvPr/>
          </p:nvSpPr>
          <p:spPr>
            <a:xfrm>
              <a:off x="1143055" y="387580"/>
              <a:ext cx="2868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463" name="Group"/>
            <p:cNvGrpSpPr/>
            <p:nvPr/>
          </p:nvGrpSpPr>
          <p:grpSpPr>
            <a:xfrm>
              <a:off x="295668" y="0"/>
              <a:ext cx="839372" cy="775161"/>
              <a:chOff x="0" y="0"/>
              <a:chExt cx="839371" cy="775160"/>
            </a:xfrm>
          </p:grpSpPr>
          <p:sp>
            <p:nvSpPr>
              <p:cNvPr id="461" name="Rectangle"/>
              <p:cNvSpPr/>
              <p:nvPr/>
            </p:nvSpPr>
            <p:spPr>
              <a:xfrm>
                <a:off x="0" y="0"/>
                <a:ext cx="839372" cy="77516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62" name="Picture 5" descr="Picture 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9523" y="98457"/>
                <a:ext cx="764853" cy="6063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72" name="Group"/>
          <p:cNvGrpSpPr/>
          <p:nvPr/>
        </p:nvGrpSpPr>
        <p:grpSpPr>
          <a:xfrm>
            <a:off x="9122954" y="2724383"/>
            <a:ext cx="1429889" cy="775161"/>
            <a:chOff x="0" y="0"/>
            <a:chExt cx="1429888" cy="775160"/>
          </a:xfrm>
        </p:grpSpPr>
        <p:grpSp>
          <p:nvGrpSpPr>
            <p:cNvPr id="468" name="Group"/>
            <p:cNvGrpSpPr/>
            <p:nvPr/>
          </p:nvGrpSpPr>
          <p:grpSpPr>
            <a:xfrm>
              <a:off x="0" y="0"/>
              <a:ext cx="1429889" cy="775161"/>
              <a:chOff x="0" y="0"/>
              <a:chExt cx="1429888" cy="775160"/>
            </a:xfrm>
          </p:grpSpPr>
          <p:sp>
            <p:nvSpPr>
              <p:cNvPr id="465" name="Line"/>
              <p:cNvSpPr/>
              <p:nvPr/>
            </p:nvSpPr>
            <p:spPr>
              <a:xfrm>
                <a:off x="0" y="387580"/>
                <a:ext cx="27504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66" name="Line"/>
              <p:cNvSpPr/>
              <p:nvPr/>
            </p:nvSpPr>
            <p:spPr>
              <a:xfrm>
                <a:off x="1143055" y="387580"/>
                <a:ext cx="28683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67" name="Group"/>
              <p:cNvSpPr/>
              <p:nvPr/>
            </p:nvSpPr>
            <p:spPr>
              <a:xfrm>
                <a:off x="295668" y="0"/>
                <a:ext cx="839372" cy="77516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471" name="Group"/>
            <p:cNvGrpSpPr/>
            <p:nvPr/>
          </p:nvGrpSpPr>
          <p:grpSpPr>
            <a:xfrm>
              <a:off x="563560" y="81956"/>
              <a:ext cx="353569" cy="560449"/>
              <a:chOff x="0" y="0"/>
              <a:chExt cx="353568" cy="560448"/>
            </a:xfrm>
          </p:grpSpPr>
          <p:sp>
            <p:nvSpPr>
              <p:cNvPr id="469" name="2"/>
              <p:cNvSpPr txBox="1"/>
              <p:nvPr/>
            </p:nvSpPr>
            <p:spPr>
              <a:xfrm>
                <a:off x="27432" y="-1"/>
                <a:ext cx="326137" cy="5604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2</a:t>
                </a:r>
              </a:p>
            </p:txBody>
          </p:sp>
          <p:sp>
            <p:nvSpPr>
              <p:cNvPr id="470" name="Line"/>
              <p:cNvSpPr/>
              <p:nvPr/>
            </p:nvSpPr>
            <p:spPr>
              <a:xfrm flipH="1">
                <a:off x="-1" y="177291"/>
                <a:ext cx="2" cy="31750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grpSp>
        <p:nvGrpSpPr>
          <p:cNvPr id="478" name="Group"/>
          <p:cNvGrpSpPr/>
          <p:nvPr/>
        </p:nvGrpSpPr>
        <p:grpSpPr>
          <a:xfrm>
            <a:off x="12036831" y="2698983"/>
            <a:ext cx="1429890" cy="775161"/>
            <a:chOff x="0" y="0"/>
            <a:chExt cx="1429888" cy="775160"/>
          </a:xfrm>
        </p:grpSpPr>
        <p:sp>
          <p:nvSpPr>
            <p:cNvPr id="473" name="Line"/>
            <p:cNvSpPr/>
            <p:nvPr/>
          </p:nvSpPr>
          <p:spPr>
            <a:xfrm>
              <a:off x="0" y="387580"/>
              <a:ext cx="27504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74" name="Line"/>
            <p:cNvSpPr/>
            <p:nvPr/>
          </p:nvSpPr>
          <p:spPr>
            <a:xfrm>
              <a:off x="1143055" y="387580"/>
              <a:ext cx="2868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477" name="Group"/>
            <p:cNvGrpSpPr/>
            <p:nvPr/>
          </p:nvGrpSpPr>
          <p:grpSpPr>
            <a:xfrm>
              <a:off x="295668" y="0"/>
              <a:ext cx="839372" cy="775161"/>
              <a:chOff x="0" y="0"/>
              <a:chExt cx="839371" cy="775160"/>
            </a:xfrm>
          </p:grpSpPr>
          <p:sp>
            <p:nvSpPr>
              <p:cNvPr id="475" name="Rectangle"/>
              <p:cNvSpPr/>
              <p:nvPr/>
            </p:nvSpPr>
            <p:spPr>
              <a:xfrm>
                <a:off x="0" y="0"/>
                <a:ext cx="839372" cy="77516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76" name="Picture 5" descr="Picture 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9523" y="98457"/>
                <a:ext cx="764853" cy="6063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6" name="Group"/>
          <p:cNvGrpSpPr/>
          <p:nvPr/>
        </p:nvGrpSpPr>
        <p:grpSpPr>
          <a:xfrm>
            <a:off x="14899983" y="2439621"/>
            <a:ext cx="1429889" cy="775162"/>
            <a:chOff x="0" y="0"/>
            <a:chExt cx="1429888" cy="775160"/>
          </a:xfrm>
        </p:grpSpPr>
        <p:grpSp>
          <p:nvGrpSpPr>
            <p:cNvPr id="482" name="Group"/>
            <p:cNvGrpSpPr/>
            <p:nvPr/>
          </p:nvGrpSpPr>
          <p:grpSpPr>
            <a:xfrm>
              <a:off x="0" y="0"/>
              <a:ext cx="1429889" cy="775161"/>
              <a:chOff x="0" y="0"/>
              <a:chExt cx="1429888" cy="775160"/>
            </a:xfrm>
          </p:grpSpPr>
          <p:sp>
            <p:nvSpPr>
              <p:cNvPr id="479" name="Line"/>
              <p:cNvSpPr/>
              <p:nvPr/>
            </p:nvSpPr>
            <p:spPr>
              <a:xfrm>
                <a:off x="0" y="387580"/>
                <a:ext cx="27504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80" name="Line"/>
              <p:cNvSpPr/>
              <p:nvPr/>
            </p:nvSpPr>
            <p:spPr>
              <a:xfrm>
                <a:off x="1143055" y="387580"/>
                <a:ext cx="28683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81" name="Group"/>
              <p:cNvSpPr/>
              <p:nvPr/>
            </p:nvSpPr>
            <p:spPr>
              <a:xfrm>
                <a:off x="295668" y="0"/>
                <a:ext cx="839372" cy="77516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485" name="Group"/>
            <p:cNvGrpSpPr/>
            <p:nvPr/>
          </p:nvGrpSpPr>
          <p:grpSpPr>
            <a:xfrm>
              <a:off x="563560" y="81956"/>
              <a:ext cx="353569" cy="560449"/>
              <a:chOff x="0" y="0"/>
              <a:chExt cx="353568" cy="560448"/>
            </a:xfrm>
          </p:grpSpPr>
          <p:sp>
            <p:nvSpPr>
              <p:cNvPr id="483" name="2"/>
              <p:cNvSpPr txBox="1"/>
              <p:nvPr/>
            </p:nvSpPr>
            <p:spPr>
              <a:xfrm>
                <a:off x="27432" y="-1"/>
                <a:ext cx="326137" cy="5604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2</a:t>
                </a:r>
              </a:p>
            </p:txBody>
          </p:sp>
          <p:sp>
            <p:nvSpPr>
              <p:cNvPr id="484" name="Line"/>
              <p:cNvSpPr/>
              <p:nvPr/>
            </p:nvSpPr>
            <p:spPr>
              <a:xfrm flipH="1">
                <a:off x="-1" y="177291"/>
                <a:ext cx="2" cy="31750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  <p:grpSp>
        <p:nvGrpSpPr>
          <p:cNvPr id="492" name="Group"/>
          <p:cNvGrpSpPr/>
          <p:nvPr/>
        </p:nvGrpSpPr>
        <p:grpSpPr>
          <a:xfrm>
            <a:off x="17031899" y="2433187"/>
            <a:ext cx="1429890" cy="775161"/>
            <a:chOff x="0" y="0"/>
            <a:chExt cx="1429888" cy="775160"/>
          </a:xfrm>
        </p:grpSpPr>
        <p:sp>
          <p:nvSpPr>
            <p:cNvPr id="487" name="Line"/>
            <p:cNvSpPr/>
            <p:nvPr/>
          </p:nvSpPr>
          <p:spPr>
            <a:xfrm>
              <a:off x="0" y="387580"/>
              <a:ext cx="27504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8" name="Line"/>
            <p:cNvSpPr/>
            <p:nvPr/>
          </p:nvSpPr>
          <p:spPr>
            <a:xfrm>
              <a:off x="1143055" y="387580"/>
              <a:ext cx="28683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491" name="Group"/>
            <p:cNvGrpSpPr/>
            <p:nvPr/>
          </p:nvGrpSpPr>
          <p:grpSpPr>
            <a:xfrm>
              <a:off x="295668" y="0"/>
              <a:ext cx="839372" cy="775161"/>
              <a:chOff x="0" y="0"/>
              <a:chExt cx="839371" cy="775160"/>
            </a:xfrm>
          </p:grpSpPr>
          <p:sp>
            <p:nvSpPr>
              <p:cNvPr id="489" name="Rectangle"/>
              <p:cNvSpPr/>
              <p:nvPr/>
            </p:nvSpPr>
            <p:spPr>
              <a:xfrm>
                <a:off x="0" y="0"/>
                <a:ext cx="839372" cy="77516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490" name="Picture 5" descr="Picture 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9523" y="98457"/>
                <a:ext cx="764853" cy="6063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00" name="Group"/>
          <p:cNvGrpSpPr/>
          <p:nvPr/>
        </p:nvGrpSpPr>
        <p:grpSpPr>
          <a:xfrm>
            <a:off x="19253733" y="2288740"/>
            <a:ext cx="1429889" cy="775161"/>
            <a:chOff x="0" y="0"/>
            <a:chExt cx="1429888" cy="775160"/>
          </a:xfrm>
        </p:grpSpPr>
        <p:grpSp>
          <p:nvGrpSpPr>
            <p:cNvPr id="496" name="Group"/>
            <p:cNvGrpSpPr/>
            <p:nvPr/>
          </p:nvGrpSpPr>
          <p:grpSpPr>
            <a:xfrm>
              <a:off x="0" y="0"/>
              <a:ext cx="1429889" cy="775161"/>
              <a:chOff x="0" y="0"/>
              <a:chExt cx="1429888" cy="775160"/>
            </a:xfrm>
          </p:grpSpPr>
          <p:sp>
            <p:nvSpPr>
              <p:cNvPr id="493" name="Line"/>
              <p:cNvSpPr/>
              <p:nvPr/>
            </p:nvSpPr>
            <p:spPr>
              <a:xfrm>
                <a:off x="0" y="387580"/>
                <a:ext cx="27504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94" name="Line"/>
              <p:cNvSpPr/>
              <p:nvPr/>
            </p:nvSpPr>
            <p:spPr>
              <a:xfrm>
                <a:off x="1143055" y="387580"/>
                <a:ext cx="286834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495" name="Group"/>
              <p:cNvSpPr/>
              <p:nvPr/>
            </p:nvSpPr>
            <p:spPr>
              <a:xfrm>
                <a:off x="295668" y="0"/>
                <a:ext cx="839372" cy="775161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499" name="Group"/>
            <p:cNvGrpSpPr/>
            <p:nvPr/>
          </p:nvGrpSpPr>
          <p:grpSpPr>
            <a:xfrm>
              <a:off x="563560" y="81956"/>
              <a:ext cx="353569" cy="560449"/>
              <a:chOff x="0" y="0"/>
              <a:chExt cx="353568" cy="560448"/>
            </a:xfrm>
          </p:grpSpPr>
          <p:sp>
            <p:nvSpPr>
              <p:cNvPr id="497" name="2"/>
              <p:cNvSpPr txBox="1"/>
              <p:nvPr/>
            </p:nvSpPr>
            <p:spPr>
              <a:xfrm>
                <a:off x="27432" y="-1"/>
                <a:ext cx="326137" cy="5604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/>
                <a:r>
                  <a:t>2</a:t>
                </a:r>
              </a:p>
            </p:txBody>
          </p:sp>
          <p:sp>
            <p:nvSpPr>
              <p:cNvPr id="498" name="Line"/>
              <p:cNvSpPr/>
              <p:nvPr/>
            </p:nvSpPr>
            <p:spPr>
              <a:xfrm flipH="1">
                <a:off x="-1" y="177291"/>
                <a:ext cx="2" cy="31750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2" grpId="9"/>
      <p:bldP build="whole" bldLvl="1" animBg="1" rev="0" advAuto="0" spid="464" grpId="1"/>
      <p:bldP build="whole" bldLvl="1" animBg="1" rev="0" advAuto="0" spid="472" grpId="3"/>
      <p:bldP build="whole" bldLvl="1" animBg="1" rev="0" advAuto="0" spid="450" grpId="8"/>
      <p:bldP build="whole" bldLvl="1" animBg="1" rev="0" advAuto="0" spid="478" grpId="5"/>
      <p:bldP build="whole" bldLvl="1" animBg="1" rev="0" advAuto="0" spid="457" grpId="6"/>
      <p:bldP build="whole" bldLvl="1" animBg="1" rev="0" advAuto="0" spid="458" grpId="10"/>
      <p:bldP build="whole" bldLvl="1" animBg="1" rev="0" advAuto="0" spid="453" grpId="12"/>
      <p:bldP build="whole" bldLvl="1" animBg="1" rev="0" advAuto="0" spid="456" grpId="2"/>
      <p:bldP build="whole" bldLvl="1" animBg="1" rev="0" advAuto="0" spid="447" grpId="4"/>
      <p:bldP build="whole" bldLvl="1" animBg="1" rev="0" advAuto="0" spid="500" grpId="11"/>
      <p:bldP build="whole" bldLvl="1" animBg="1" rev="0" advAuto="0" spid="486" grpId="7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26440" r="33858" b="0"/>
          <a:stretch>
            <a:fillRect/>
          </a:stretch>
        </p:blipFill>
        <p:spPr>
          <a:xfrm>
            <a:off x="3021915" y="3344926"/>
            <a:ext cx="7969269" cy="7528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66086" t="26440" r="0" b="37129"/>
          <a:stretch>
            <a:fillRect/>
          </a:stretch>
        </p:blipFill>
        <p:spPr>
          <a:xfrm>
            <a:off x="11199183" y="3344926"/>
            <a:ext cx="4086237" cy="3728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66085" t="63105" r="16896" b="18570"/>
          <a:stretch>
            <a:fillRect/>
          </a:stretch>
        </p:blipFill>
        <p:spPr>
          <a:xfrm>
            <a:off x="15492665" y="3344926"/>
            <a:ext cx="2050487" cy="187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66086" t="81633" r="24551" b="9345"/>
          <a:stretch>
            <a:fillRect/>
          </a:stretch>
        </p:blipFill>
        <p:spPr>
          <a:xfrm>
            <a:off x="18129357" y="3344926"/>
            <a:ext cx="1127975" cy="923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66086" t="90830" r="24076" b="4791"/>
          <a:stretch>
            <a:fillRect/>
          </a:stretch>
        </p:blipFill>
        <p:spPr>
          <a:xfrm>
            <a:off x="20291191" y="3344926"/>
            <a:ext cx="1185273" cy="448165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TextBox 8"/>
          <p:cNvSpPr txBox="1"/>
          <p:nvPr/>
        </p:nvSpPr>
        <p:spPr>
          <a:xfrm>
            <a:off x="5751267" y="2453268"/>
            <a:ext cx="2368174" cy="85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512×512</a:t>
            </a:r>
          </a:p>
        </p:txBody>
      </p:sp>
      <p:sp>
        <p:nvSpPr>
          <p:cNvPr id="508" name="TextBox 9"/>
          <p:cNvSpPr txBox="1"/>
          <p:nvPr/>
        </p:nvSpPr>
        <p:spPr>
          <a:xfrm>
            <a:off x="12001185" y="2406808"/>
            <a:ext cx="2368174" cy="85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256×256</a:t>
            </a:r>
          </a:p>
        </p:txBody>
      </p:sp>
      <p:sp>
        <p:nvSpPr>
          <p:cNvPr id="509" name="TextBox 10"/>
          <p:cNvSpPr txBox="1"/>
          <p:nvPr/>
        </p:nvSpPr>
        <p:spPr>
          <a:xfrm>
            <a:off x="15251526" y="2414388"/>
            <a:ext cx="2368174" cy="85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128×128</a:t>
            </a:r>
          </a:p>
        </p:txBody>
      </p:sp>
      <p:sp>
        <p:nvSpPr>
          <p:cNvPr id="510" name="TextBox 11"/>
          <p:cNvSpPr txBox="1"/>
          <p:nvPr/>
        </p:nvSpPr>
        <p:spPr>
          <a:xfrm>
            <a:off x="17718199" y="2421968"/>
            <a:ext cx="1758574" cy="85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64×64</a:t>
            </a:r>
          </a:p>
        </p:txBody>
      </p:sp>
      <p:sp>
        <p:nvSpPr>
          <p:cNvPr id="511" name="TextBox 12"/>
          <p:cNvSpPr txBox="1"/>
          <p:nvPr/>
        </p:nvSpPr>
        <p:spPr>
          <a:xfrm>
            <a:off x="19563322" y="2402528"/>
            <a:ext cx="1758574" cy="85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32×32</a:t>
            </a:r>
          </a:p>
        </p:txBody>
      </p:sp>
      <p:sp>
        <p:nvSpPr>
          <p:cNvPr id="512" name="Rectang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Gaussian pyramid</a:t>
            </a:r>
          </a:p>
        </p:txBody>
      </p:sp>
      <p:sp>
        <p:nvSpPr>
          <p:cNvPr id="513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4" name="TextBox 14"/>
          <p:cNvSpPr txBox="1"/>
          <p:nvPr/>
        </p:nvSpPr>
        <p:spPr>
          <a:xfrm>
            <a:off x="4671665" y="10788496"/>
            <a:ext cx="4139526" cy="85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(original image)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9459">
              <a:defRPr sz="10304"/>
            </a:lvl1pPr>
          </a:lstStyle>
          <a:p>
            <a:pPr/>
            <a:r>
              <a:t>Convolution as matrix multiplication</a:t>
            </a:r>
          </a:p>
        </p:txBody>
      </p:sp>
      <p:pic>
        <p:nvPicPr>
          <p:cNvPr id="517" name="Picture 6" descr="Picture 6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2587" y="6267027"/>
            <a:ext cx="16582837" cy="5883442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Rectangle 7"/>
          <p:cNvSpPr txBox="1"/>
          <p:nvPr/>
        </p:nvSpPr>
        <p:spPr>
          <a:xfrm>
            <a:off x="3493362" y="5516928"/>
            <a:ext cx="16764001" cy="85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In the 1D case, it helps to make explicit the structure of the matrix:</a:t>
            </a:r>
          </a:p>
        </p:txBody>
      </p:sp>
      <p:pic>
        <p:nvPicPr>
          <p:cNvPr id="5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8539" y="4100464"/>
            <a:ext cx="8598847" cy="814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7918" y="4016161"/>
            <a:ext cx="3034888" cy="98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93338" y="4072363"/>
            <a:ext cx="8795552" cy="871126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O"/>
          <p:cNvSpPr txBox="1"/>
          <p:nvPr/>
        </p:nvSpPr>
        <p:spPr>
          <a:xfrm>
            <a:off x="9738161" y="4165912"/>
            <a:ext cx="41071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</a:t>
            </a:r>
          </a:p>
        </p:txBody>
      </p:sp>
      <p:sp>
        <p:nvSpPr>
          <p:cNvPr id="523" name="="/>
          <p:cNvSpPr txBox="1"/>
          <p:nvPr/>
        </p:nvSpPr>
        <p:spPr>
          <a:xfrm>
            <a:off x="13657792" y="4227701"/>
            <a:ext cx="34290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=</a:t>
            </a:r>
          </a:p>
        </p:txBody>
      </p:sp>
      <p:sp>
        <p:nvSpPr>
          <p:cNvPr id="524" name="Rectangle 7"/>
          <p:cNvSpPr txBox="1"/>
          <p:nvPr/>
        </p:nvSpPr>
        <p:spPr>
          <a:xfrm>
            <a:off x="2583546" y="2723339"/>
            <a:ext cx="16764001" cy="855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In the 1D case, it helps to make explicit the structure of the matrix:</a:t>
            </a:r>
          </a:p>
        </p:txBody>
      </p:sp>
      <p:sp>
        <p:nvSpPr>
          <p:cNvPr id="525" name="/3"/>
          <p:cNvSpPr txBox="1"/>
          <p:nvPr/>
        </p:nvSpPr>
        <p:spPr>
          <a:xfrm>
            <a:off x="10983150" y="4240018"/>
            <a:ext cx="45301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/3</a:t>
            </a:r>
          </a:p>
        </p:txBody>
      </p:sp>
      <p:sp>
        <p:nvSpPr>
          <p:cNvPr id="526" name="/3"/>
          <p:cNvSpPr txBox="1"/>
          <p:nvPr/>
        </p:nvSpPr>
        <p:spPr>
          <a:xfrm>
            <a:off x="11931904" y="4238348"/>
            <a:ext cx="45301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/3</a:t>
            </a:r>
          </a:p>
        </p:txBody>
      </p:sp>
      <p:sp>
        <p:nvSpPr>
          <p:cNvPr id="527" name="/3"/>
          <p:cNvSpPr txBox="1"/>
          <p:nvPr/>
        </p:nvSpPr>
        <p:spPr>
          <a:xfrm>
            <a:off x="12842243" y="4233859"/>
            <a:ext cx="453010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/3</a:t>
            </a:r>
          </a:p>
        </p:txBody>
      </p:sp>
      <p:graphicFrame>
        <p:nvGraphicFramePr>
          <p:cNvPr id="528" name="Table 1"/>
          <p:cNvGraphicFramePr/>
          <p:nvPr/>
        </p:nvGraphicFramePr>
        <p:xfrm>
          <a:off x="6844954" y="6450541"/>
          <a:ext cx="10639609" cy="54088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62690"/>
                <a:gridCol w="1062690"/>
                <a:gridCol w="1062690"/>
                <a:gridCol w="1062690"/>
                <a:gridCol w="1062690"/>
                <a:gridCol w="1062690"/>
                <a:gridCol w="1062690"/>
                <a:gridCol w="1062690"/>
                <a:gridCol w="1062690"/>
                <a:gridCol w="1062690"/>
              </a:tblGrid>
              <a:tr h="67451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ym typeface="Helvetica Neue"/>
                        </a:rPr>
                        <a:t>1/3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ym typeface="Helvetica Neue"/>
                        </a:rPr>
                        <a:t>1/3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ym typeface="Helvetica Neue"/>
                        </a:rPr>
                        <a:t>1/3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674518"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0"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ym typeface="Helvetica Neue"/>
                        </a:rPr>
                        <a:t>1/3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0"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ym typeface="Helvetica Neue"/>
                        </a:rPr>
                        <a:t>1/3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0"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700">
                          <a:sym typeface="Helvetica Neue"/>
                        </a:rPr>
                        <a:t>1/3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674518"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674518"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674518"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674518"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674518"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  <a:tr h="674518"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7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D5D5D5"/>
                      </a:solidFill>
                      <a:miter lim="400000"/>
                    </a:lnL>
                    <a:lnR w="25400">
                      <a:solidFill>
                        <a:srgbClr val="D5D5D5"/>
                      </a:solidFill>
                      <a:miter lim="400000"/>
                    </a:lnR>
                    <a:lnT w="25400">
                      <a:solidFill>
                        <a:srgbClr val="D5D5D5"/>
                      </a:solidFill>
                      <a:miter lim="400000"/>
                    </a:lnT>
                    <a:lnB w="25400">
                      <a:solidFill>
                        <a:srgbClr val="D5D5D5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29" name="90"/>
          <p:cNvSpPr txBox="1"/>
          <p:nvPr/>
        </p:nvSpPr>
        <p:spPr>
          <a:xfrm>
            <a:off x="18650653" y="4191681"/>
            <a:ext cx="566218" cy="5851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90</a:t>
            </a:r>
          </a:p>
        </p:txBody>
      </p:sp>
      <p:sp>
        <p:nvSpPr>
          <p:cNvPr id="530" name="90"/>
          <p:cNvSpPr txBox="1"/>
          <p:nvPr/>
        </p:nvSpPr>
        <p:spPr>
          <a:xfrm>
            <a:off x="19494450" y="4191681"/>
            <a:ext cx="566218" cy="5851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90</a:t>
            </a:r>
          </a:p>
        </p:txBody>
      </p:sp>
      <p:sp>
        <p:nvSpPr>
          <p:cNvPr id="531" name="90"/>
          <p:cNvSpPr txBox="1"/>
          <p:nvPr/>
        </p:nvSpPr>
        <p:spPr>
          <a:xfrm>
            <a:off x="17806858" y="4191681"/>
            <a:ext cx="566218" cy="5851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90</a:t>
            </a:r>
          </a:p>
        </p:txBody>
      </p:sp>
      <p:sp>
        <p:nvSpPr>
          <p:cNvPr id="532" name="60"/>
          <p:cNvSpPr txBox="1"/>
          <p:nvPr/>
        </p:nvSpPr>
        <p:spPr>
          <a:xfrm>
            <a:off x="16963062" y="4191681"/>
            <a:ext cx="566217" cy="5851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60</a:t>
            </a:r>
          </a:p>
        </p:txBody>
      </p:sp>
      <p:sp>
        <p:nvSpPr>
          <p:cNvPr id="533" name="60"/>
          <p:cNvSpPr txBox="1"/>
          <p:nvPr/>
        </p:nvSpPr>
        <p:spPr>
          <a:xfrm>
            <a:off x="20338246" y="4191681"/>
            <a:ext cx="566218" cy="5851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60</a:t>
            </a:r>
          </a:p>
        </p:txBody>
      </p:sp>
      <p:sp>
        <p:nvSpPr>
          <p:cNvPr id="534" name="30"/>
          <p:cNvSpPr txBox="1"/>
          <p:nvPr/>
        </p:nvSpPr>
        <p:spPr>
          <a:xfrm>
            <a:off x="16208204" y="4191681"/>
            <a:ext cx="566218" cy="5851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535" name="30"/>
          <p:cNvSpPr txBox="1"/>
          <p:nvPr/>
        </p:nvSpPr>
        <p:spPr>
          <a:xfrm>
            <a:off x="21182965" y="4191681"/>
            <a:ext cx="566218" cy="5851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536" name="0"/>
          <p:cNvSpPr txBox="1"/>
          <p:nvPr/>
        </p:nvSpPr>
        <p:spPr>
          <a:xfrm>
            <a:off x="15436764" y="4191681"/>
            <a:ext cx="340260" cy="5851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0</a:t>
            </a:r>
          </a:p>
        </p:txBody>
      </p:sp>
      <p:graphicFrame>
        <p:nvGraphicFramePr>
          <p:cNvPr id="537" name="Table 2"/>
          <p:cNvGraphicFramePr/>
          <p:nvPr/>
        </p:nvGraphicFramePr>
        <p:xfrm>
          <a:off x="18494432" y="6517024"/>
          <a:ext cx="1246534" cy="5396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{CF821DB8-F4EB-4A41-A1BA-3FCAFE7338EE}</a:tableStyleId>
              </a:tblPr>
              <a:tblGrid>
                <a:gridCol w="1233833"/>
              </a:tblGrid>
              <a:tr h="53834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834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834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834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90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834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90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834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90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834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90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834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90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834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8344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aphicFrame>
        <p:nvGraphicFramePr>
          <p:cNvPr id="538" name="Table 2-1"/>
          <p:cNvGraphicFramePr/>
          <p:nvPr/>
        </p:nvGraphicFramePr>
        <p:xfrm>
          <a:off x="4051179" y="6502493"/>
          <a:ext cx="1259234" cy="542521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{CF821DB8-F4EB-4A41-A1BA-3FCAFE7338EE}</a:tableStyleId>
              </a:tblPr>
              <a:tblGrid>
                <a:gridCol w="1246533"/>
              </a:tblGrid>
              <a:tr h="67656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7656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30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7656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60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7656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90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7656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90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7656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90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7656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60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7656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>
                          <a:sym typeface="Helvetica Neue"/>
                        </a:rPr>
                        <a:t>30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pSp>
        <p:nvGrpSpPr>
          <p:cNvPr id="542" name="Group"/>
          <p:cNvGrpSpPr/>
          <p:nvPr/>
        </p:nvGrpSpPr>
        <p:grpSpPr>
          <a:xfrm>
            <a:off x="7102471" y="6682474"/>
            <a:ext cx="10032503" cy="4880334"/>
            <a:chOff x="297257" y="0"/>
            <a:chExt cx="10032502" cy="4880333"/>
          </a:xfrm>
        </p:grpSpPr>
        <p:sp>
          <p:nvSpPr>
            <p:cNvPr id="539" name="Line"/>
            <p:cNvSpPr/>
            <p:nvPr/>
          </p:nvSpPr>
          <p:spPr>
            <a:xfrm>
              <a:off x="297257" y="-1"/>
              <a:ext cx="7861090" cy="4828411"/>
            </a:xfrm>
            <a:prstGeom prst="line">
              <a:avLst/>
            </a:prstGeom>
            <a:noFill/>
            <a:ln w="241300" cap="flat">
              <a:solidFill>
                <a:schemeClr val="accent5">
                  <a:lumOff val="-29866"/>
                  <a:alpha val="51136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40" name="Line"/>
            <p:cNvSpPr/>
            <p:nvPr/>
          </p:nvSpPr>
          <p:spPr>
            <a:xfrm>
              <a:off x="1528145" y="114306"/>
              <a:ext cx="7861091" cy="4764144"/>
            </a:xfrm>
            <a:prstGeom prst="line">
              <a:avLst/>
            </a:prstGeom>
            <a:noFill/>
            <a:ln w="241300" cap="flat">
              <a:solidFill>
                <a:schemeClr val="accent5">
                  <a:lumOff val="-29866"/>
                  <a:alpha val="51136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41" name="Line"/>
            <p:cNvSpPr/>
            <p:nvPr/>
          </p:nvSpPr>
          <p:spPr>
            <a:xfrm>
              <a:off x="2529026" y="112423"/>
              <a:ext cx="7800734" cy="4767911"/>
            </a:xfrm>
            <a:prstGeom prst="line">
              <a:avLst/>
            </a:prstGeom>
            <a:noFill/>
            <a:ln w="241300" cap="flat">
              <a:solidFill>
                <a:schemeClr val="accent5">
                  <a:lumOff val="-29866"/>
                  <a:alpha val="51136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543" name="Title 1"/>
          <p:cNvSpPr txBox="1"/>
          <p:nvPr/>
        </p:nvSpPr>
        <p:spPr>
          <a:xfrm>
            <a:off x="8576840" y="12716183"/>
            <a:ext cx="7163138" cy="983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5900"/>
              </a:spcBef>
              <a:defRPr b="0" i="1" sz="4800"/>
            </a:lvl1pPr>
          </a:lstStyle>
          <a:p>
            <a:pPr/>
            <a:r>
              <a:t>Reminder from Lecture 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21235" b="0"/>
          <a:stretch>
            <a:fillRect/>
          </a:stretch>
        </p:blipFill>
        <p:spPr>
          <a:xfrm>
            <a:off x="191265" y="4690886"/>
            <a:ext cx="18904590" cy="4095391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Rectang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Gaussian pyramid</a:t>
            </a:r>
          </a:p>
        </p:txBody>
      </p:sp>
      <p:sp>
        <p:nvSpPr>
          <p:cNvPr id="547" name="Equation"/>
          <p:cNvSpPr txBox="1"/>
          <p:nvPr/>
        </p:nvSpPr>
        <p:spPr>
          <a:xfrm>
            <a:off x="1601929" y="8770708"/>
            <a:ext cx="697128" cy="6148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6900"/>
          </a:p>
        </p:txBody>
      </p:sp>
      <p:sp>
        <p:nvSpPr>
          <p:cNvPr id="548" name="Equation"/>
          <p:cNvSpPr txBox="1"/>
          <p:nvPr/>
        </p:nvSpPr>
        <p:spPr>
          <a:xfrm>
            <a:off x="11292688" y="7039649"/>
            <a:ext cx="646110" cy="6061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6900"/>
          </a:p>
        </p:txBody>
      </p:sp>
      <p:sp>
        <p:nvSpPr>
          <p:cNvPr id="549" name="Equation"/>
          <p:cNvSpPr txBox="1"/>
          <p:nvPr/>
        </p:nvSpPr>
        <p:spPr>
          <a:xfrm>
            <a:off x="17876868" y="6359309"/>
            <a:ext cx="695884" cy="6061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6900"/>
          </a:p>
        </p:txBody>
      </p:sp>
      <p:sp>
        <p:nvSpPr>
          <p:cNvPr id="550" name="Rectangle"/>
          <p:cNvSpPr/>
          <p:nvPr/>
        </p:nvSpPr>
        <p:spPr>
          <a:xfrm>
            <a:off x="383572" y="5475146"/>
            <a:ext cx="3335197" cy="3134088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1" name="Rectangle"/>
          <p:cNvSpPr/>
          <p:nvPr/>
        </p:nvSpPr>
        <p:spPr>
          <a:xfrm>
            <a:off x="10737448" y="5347342"/>
            <a:ext cx="1672704" cy="1592324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2" name="Rectangle"/>
          <p:cNvSpPr/>
          <p:nvPr/>
        </p:nvSpPr>
        <p:spPr>
          <a:xfrm>
            <a:off x="17754279" y="5398946"/>
            <a:ext cx="824777" cy="796324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555" name="Group"/>
          <p:cNvGrpSpPr/>
          <p:nvPr/>
        </p:nvGrpSpPr>
        <p:grpSpPr>
          <a:xfrm>
            <a:off x="1659342" y="1374175"/>
            <a:ext cx="5582344" cy="5089329"/>
            <a:chOff x="0" y="0"/>
            <a:chExt cx="5582342" cy="5089327"/>
          </a:xfrm>
        </p:grpSpPr>
        <p:pic>
          <p:nvPicPr>
            <p:cNvPr id="55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82343" cy="3418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4" name="Arrow"/>
            <p:cNvSpPr/>
            <p:nvPr/>
          </p:nvSpPr>
          <p:spPr>
            <a:xfrm rot="5400000">
              <a:off x="2144990" y="3772659"/>
              <a:ext cx="1745061" cy="88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78" y="14981"/>
                  </a:moveTo>
                  <a:lnTo>
                    <a:pt x="7978" y="21600"/>
                  </a:lnTo>
                  <a:lnTo>
                    <a:pt x="0" y="10800"/>
                  </a:lnTo>
                  <a:lnTo>
                    <a:pt x="7978" y="0"/>
                  </a:lnTo>
                  <a:lnTo>
                    <a:pt x="7978" y="6619"/>
                  </a:lnTo>
                  <a:lnTo>
                    <a:pt x="21600" y="6619"/>
                  </a:lnTo>
                  <a:lnTo>
                    <a:pt x="21600" y="14981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558" name="Group"/>
          <p:cNvGrpSpPr/>
          <p:nvPr/>
        </p:nvGrpSpPr>
        <p:grpSpPr>
          <a:xfrm>
            <a:off x="8566380" y="1844532"/>
            <a:ext cx="6098725" cy="3710500"/>
            <a:chOff x="0" y="0"/>
            <a:chExt cx="6098724" cy="3710499"/>
          </a:xfrm>
        </p:grpSpPr>
        <p:pic>
          <p:nvPicPr>
            <p:cNvPr id="55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098725" cy="2125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7" name="Arrow"/>
            <p:cNvSpPr/>
            <p:nvPr/>
          </p:nvSpPr>
          <p:spPr>
            <a:xfrm rot="5400000">
              <a:off x="546361" y="2528266"/>
              <a:ext cx="1476190" cy="88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31" y="14981"/>
                  </a:moveTo>
                  <a:lnTo>
                    <a:pt x="9431" y="21600"/>
                  </a:lnTo>
                  <a:lnTo>
                    <a:pt x="0" y="10800"/>
                  </a:lnTo>
                  <a:lnTo>
                    <a:pt x="9431" y="0"/>
                  </a:lnTo>
                  <a:lnTo>
                    <a:pt x="9431" y="6619"/>
                  </a:lnTo>
                  <a:lnTo>
                    <a:pt x="21600" y="6619"/>
                  </a:lnTo>
                  <a:lnTo>
                    <a:pt x="21600" y="14981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561" name="Group"/>
          <p:cNvGrpSpPr/>
          <p:nvPr/>
        </p:nvGrpSpPr>
        <p:grpSpPr>
          <a:xfrm>
            <a:off x="2775820" y="7898339"/>
            <a:ext cx="8287877" cy="3135079"/>
            <a:chOff x="0" y="0"/>
            <a:chExt cx="8287875" cy="3135077"/>
          </a:xfrm>
        </p:grpSpPr>
        <p:sp>
          <p:nvSpPr>
            <p:cNvPr id="569" name="Connection Line"/>
            <p:cNvSpPr/>
            <p:nvPr/>
          </p:nvSpPr>
          <p:spPr>
            <a:xfrm>
              <a:off x="0" y="0"/>
              <a:ext cx="8287876" cy="2116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295" fill="norm" stroke="1" extrusionOk="0">
                  <a:moveTo>
                    <a:pt x="0" y="13027"/>
                  </a:moveTo>
                  <a:cubicBezTo>
                    <a:pt x="8401" y="21600"/>
                    <a:pt x="15601" y="1725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60" name="Equation"/>
            <p:cNvSpPr txBox="1"/>
            <p:nvPr/>
          </p:nvSpPr>
          <p:spPr>
            <a:xfrm>
              <a:off x="1422374" y="2381896"/>
              <a:ext cx="3168149" cy="75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6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sz="6400"/>
            </a:p>
          </p:txBody>
        </p:sp>
      </p:grpSp>
      <p:pic>
        <p:nvPicPr>
          <p:cNvPr id="5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95106" y="10395827"/>
            <a:ext cx="1676595" cy="81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85481" y="9651842"/>
            <a:ext cx="6600202" cy="2300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99463" y="8781029"/>
            <a:ext cx="6600202" cy="4041697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TextBox 5"/>
          <p:cNvSpPr txBox="1"/>
          <p:nvPr/>
        </p:nvSpPr>
        <p:spPr>
          <a:xfrm>
            <a:off x="3808762" y="7572231"/>
            <a:ext cx="1736203" cy="500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0"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[1, 4, 6, 4, 1]</a:t>
            </a:r>
          </a:p>
        </p:txBody>
      </p:sp>
      <p:sp>
        <p:nvSpPr>
          <p:cNvPr id="566" name="TextBox 5"/>
          <p:cNvSpPr txBox="1"/>
          <p:nvPr/>
        </p:nvSpPr>
        <p:spPr>
          <a:xfrm>
            <a:off x="12481426" y="6519354"/>
            <a:ext cx="1736204" cy="500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0"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[1, 4, 6, 4, 1]</a:t>
            </a:r>
          </a:p>
        </p:txBody>
      </p:sp>
      <p:sp>
        <p:nvSpPr>
          <p:cNvPr id="567" name="Rectangle"/>
          <p:cNvSpPr/>
          <p:nvPr/>
        </p:nvSpPr>
        <p:spPr>
          <a:xfrm>
            <a:off x="18594407" y="5279502"/>
            <a:ext cx="1270001" cy="11495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8" name="(The arrays shown here are for 1D signals)"/>
          <p:cNvSpPr txBox="1"/>
          <p:nvPr/>
        </p:nvSpPr>
        <p:spPr>
          <a:xfrm>
            <a:off x="7491929" y="12949870"/>
            <a:ext cx="7247764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(The arrays shown here are for 1D signals)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3" grpId="6"/>
      <p:bldP build="whole" bldLvl="1" animBg="1" rev="0" advAuto="0" spid="558" grpId="2"/>
      <p:bldP build="whole" bldLvl="1" animBg="1" rev="0" advAuto="0" spid="561" grpId="3"/>
      <p:bldP build="whole" bldLvl="1" animBg="1" rev="0" advAuto="0" spid="555" grpId="1"/>
      <p:bldP build="whole" bldLvl="1" animBg="1" rev="0" advAuto="0" spid="564" grpId="5"/>
      <p:bldP build="whole" bldLvl="1" animBg="1" rev="0" advAuto="0" spid="562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8376" b="0"/>
          <a:stretch>
            <a:fillRect/>
          </a:stretch>
        </p:blipFill>
        <p:spPr>
          <a:xfrm>
            <a:off x="191265" y="4690886"/>
            <a:ext cx="19590872" cy="4095391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Rectang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Gaussian pyramid</a:t>
            </a:r>
          </a:p>
        </p:txBody>
      </p:sp>
      <p:sp>
        <p:nvSpPr>
          <p:cNvPr id="573" name="Equation"/>
          <p:cNvSpPr txBox="1"/>
          <p:nvPr/>
        </p:nvSpPr>
        <p:spPr>
          <a:xfrm>
            <a:off x="1601929" y="8770708"/>
            <a:ext cx="697128" cy="6148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6900"/>
          </a:p>
        </p:txBody>
      </p:sp>
      <p:sp>
        <p:nvSpPr>
          <p:cNvPr id="574" name="Equation"/>
          <p:cNvSpPr txBox="1"/>
          <p:nvPr/>
        </p:nvSpPr>
        <p:spPr>
          <a:xfrm>
            <a:off x="11292688" y="7039649"/>
            <a:ext cx="646110" cy="6061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6900"/>
          </a:p>
        </p:txBody>
      </p:sp>
      <p:sp>
        <p:nvSpPr>
          <p:cNvPr id="575" name="Equation"/>
          <p:cNvSpPr txBox="1"/>
          <p:nvPr/>
        </p:nvSpPr>
        <p:spPr>
          <a:xfrm>
            <a:off x="17876868" y="6359309"/>
            <a:ext cx="695884" cy="6061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6900"/>
          </a:p>
        </p:txBody>
      </p:sp>
      <p:sp>
        <p:nvSpPr>
          <p:cNvPr id="576" name="Rectangle"/>
          <p:cNvSpPr/>
          <p:nvPr/>
        </p:nvSpPr>
        <p:spPr>
          <a:xfrm>
            <a:off x="383572" y="5475146"/>
            <a:ext cx="3335197" cy="3134088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7" name="Rectangle"/>
          <p:cNvSpPr/>
          <p:nvPr/>
        </p:nvSpPr>
        <p:spPr>
          <a:xfrm>
            <a:off x="10737448" y="5347342"/>
            <a:ext cx="1672704" cy="1592324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8" name="Rectangle"/>
          <p:cNvSpPr/>
          <p:nvPr/>
        </p:nvSpPr>
        <p:spPr>
          <a:xfrm>
            <a:off x="17754279" y="5398946"/>
            <a:ext cx="824777" cy="796324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581" name="Group"/>
          <p:cNvGrpSpPr/>
          <p:nvPr/>
        </p:nvGrpSpPr>
        <p:grpSpPr>
          <a:xfrm>
            <a:off x="1659342" y="1374175"/>
            <a:ext cx="5582344" cy="5089329"/>
            <a:chOff x="0" y="0"/>
            <a:chExt cx="5582342" cy="5089327"/>
          </a:xfrm>
        </p:grpSpPr>
        <p:pic>
          <p:nvPicPr>
            <p:cNvPr id="57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82343" cy="3418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0" name="Arrow"/>
            <p:cNvSpPr/>
            <p:nvPr/>
          </p:nvSpPr>
          <p:spPr>
            <a:xfrm rot="5400000">
              <a:off x="2144990" y="3772659"/>
              <a:ext cx="1745061" cy="88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78" y="14981"/>
                  </a:moveTo>
                  <a:lnTo>
                    <a:pt x="7978" y="21600"/>
                  </a:lnTo>
                  <a:lnTo>
                    <a:pt x="0" y="10800"/>
                  </a:lnTo>
                  <a:lnTo>
                    <a:pt x="7978" y="0"/>
                  </a:lnTo>
                  <a:lnTo>
                    <a:pt x="7978" y="6619"/>
                  </a:lnTo>
                  <a:lnTo>
                    <a:pt x="21600" y="6619"/>
                  </a:lnTo>
                  <a:lnTo>
                    <a:pt x="21600" y="14981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584" name="Group"/>
          <p:cNvGrpSpPr/>
          <p:nvPr/>
        </p:nvGrpSpPr>
        <p:grpSpPr>
          <a:xfrm>
            <a:off x="8566380" y="1844532"/>
            <a:ext cx="6098725" cy="3710500"/>
            <a:chOff x="0" y="0"/>
            <a:chExt cx="6098724" cy="3710499"/>
          </a:xfrm>
        </p:grpSpPr>
        <p:pic>
          <p:nvPicPr>
            <p:cNvPr id="58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098725" cy="2125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3" name="Arrow"/>
            <p:cNvSpPr/>
            <p:nvPr/>
          </p:nvSpPr>
          <p:spPr>
            <a:xfrm rot="5400000">
              <a:off x="546361" y="2528266"/>
              <a:ext cx="1476190" cy="88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31" y="14981"/>
                  </a:moveTo>
                  <a:lnTo>
                    <a:pt x="9431" y="21600"/>
                  </a:lnTo>
                  <a:lnTo>
                    <a:pt x="0" y="10800"/>
                  </a:lnTo>
                  <a:lnTo>
                    <a:pt x="9431" y="0"/>
                  </a:lnTo>
                  <a:lnTo>
                    <a:pt x="9431" y="6619"/>
                  </a:lnTo>
                  <a:lnTo>
                    <a:pt x="21600" y="6619"/>
                  </a:lnTo>
                  <a:lnTo>
                    <a:pt x="21600" y="14981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587" name="Group"/>
          <p:cNvGrpSpPr/>
          <p:nvPr/>
        </p:nvGrpSpPr>
        <p:grpSpPr>
          <a:xfrm>
            <a:off x="2775820" y="7898339"/>
            <a:ext cx="8287877" cy="3135079"/>
            <a:chOff x="0" y="0"/>
            <a:chExt cx="8287875" cy="3135077"/>
          </a:xfrm>
        </p:grpSpPr>
        <p:sp>
          <p:nvSpPr>
            <p:cNvPr id="593" name="Connection Line"/>
            <p:cNvSpPr/>
            <p:nvPr/>
          </p:nvSpPr>
          <p:spPr>
            <a:xfrm>
              <a:off x="0" y="0"/>
              <a:ext cx="8287876" cy="2116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295" fill="norm" stroke="1" extrusionOk="0">
                  <a:moveTo>
                    <a:pt x="0" y="13027"/>
                  </a:moveTo>
                  <a:cubicBezTo>
                    <a:pt x="8401" y="21600"/>
                    <a:pt x="15601" y="1725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86" name="Equation"/>
            <p:cNvSpPr txBox="1"/>
            <p:nvPr/>
          </p:nvSpPr>
          <p:spPr>
            <a:xfrm>
              <a:off x="1422374" y="2381896"/>
              <a:ext cx="3168149" cy="75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6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sz="6400"/>
            </a:p>
          </p:txBody>
        </p:sp>
      </p:grpSp>
      <p:pic>
        <p:nvPicPr>
          <p:cNvPr id="58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95106" y="10395827"/>
            <a:ext cx="1676595" cy="812101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TextBox 5"/>
          <p:cNvSpPr txBox="1"/>
          <p:nvPr/>
        </p:nvSpPr>
        <p:spPr>
          <a:xfrm>
            <a:off x="3808762" y="7572231"/>
            <a:ext cx="1736203" cy="500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0"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[1, 4, 6, 4, 1]</a:t>
            </a:r>
          </a:p>
        </p:txBody>
      </p:sp>
      <p:sp>
        <p:nvSpPr>
          <p:cNvPr id="590" name="TextBox 5"/>
          <p:cNvSpPr txBox="1"/>
          <p:nvPr/>
        </p:nvSpPr>
        <p:spPr>
          <a:xfrm>
            <a:off x="12481426" y="6519354"/>
            <a:ext cx="1736204" cy="500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0"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[1, 4, 6, 4, 1]</a:t>
            </a:r>
          </a:p>
        </p:txBody>
      </p:sp>
      <p:pic>
        <p:nvPicPr>
          <p:cNvPr id="59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90207" y="9332538"/>
            <a:ext cx="8864207" cy="2938678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Rectangle"/>
          <p:cNvSpPr/>
          <p:nvPr/>
        </p:nvSpPr>
        <p:spPr>
          <a:xfrm>
            <a:off x="18594407" y="5279502"/>
            <a:ext cx="1270001" cy="11495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20540" b="0"/>
          <a:stretch>
            <a:fillRect/>
          </a:stretch>
        </p:blipFill>
        <p:spPr>
          <a:xfrm>
            <a:off x="191265" y="1933540"/>
            <a:ext cx="19071459" cy="4095391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Rectang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Gaussian pyramid</a:t>
            </a:r>
          </a:p>
        </p:txBody>
      </p:sp>
      <p:sp>
        <p:nvSpPr>
          <p:cNvPr id="597" name="Equation"/>
          <p:cNvSpPr txBox="1"/>
          <p:nvPr/>
        </p:nvSpPr>
        <p:spPr>
          <a:xfrm>
            <a:off x="1601929" y="6013361"/>
            <a:ext cx="697128" cy="61485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6900"/>
          </a:p>
        </p:txBody>
      </p:sp>
      <p:sp>
        <p:nvSpPr>
          <p:cNvPr id="598" name="Equation"/>
          <p:cNvSpPr txBox="1"/>
          <p:nvPr/>
        </p:nvSpPr>
        <p:spPr>
          <a:xfrm>
            <a:off x="11292688" y="4282302"/>
            <a:ext cx="646110" cy="6061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</m:oMath>
              </m:oMathPara>
            </a14:m>
            <a:endParaRPr sz="6900"/>
          </a:p>
        </p:txBody>
      </p:sp>
      <p:sp>
        <p:nvSpPr>
          <p:cNvPr id="599" name="Equation"/>
          <p:cNvSpPr txBox="1"/>
          <p:nvPr/>
        </p:nvSpPr>
        <p:spPr>
          <a:xfrm>
            <a:off x="17876868" y="3601962"/>
            <a:ext cx="695884" cy="6061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</m:oMath>
              </m:oMathPara>
            </a14:m>
            <a:endParaRPr sz="6900"/>
          </a:p>
        </p:txBody>
      </p:sp>
      <p:sp>
        <p:nvSpPr>
          <p:cNvPr id="600" name="Rectangle"/>
          <p:cNvSpPr/>
          <p:nvPr/>
        </p:nvSpPr>
        <p:spPr>
          <a:xfrm>
            <a:off x="383572" y="2717800"/>
            <a:ext cx="3335197" cy="3134087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1" name="Rectangle"/>
          <p:cNvSpPr/>
          <p:nvPr/>
        </p:nvSpPr>
        <p:spPr>
          <a:xfrm>
            <a:off x="10737448" y="2589996"/>
            <a:ext cx="1672704" cy="1592324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2" name="Rectangle"/>
          <p:cNvSpPr/>
          <p:nvPr/>
        </p:nvSpPr>
        <p:spPr>
          <a:xfrm>
            <a:off x="17754279" y="2641600"/>
            <a:ext cx="824777" cy="796323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605" name="Group"/>
          <p:cNvGrpSpPr/>
          <p:nvPr/>
        </p:nvGrpSpPr>
        <p:grpSpPr>
          <a:xfrm>
            <a:off x="2775820" y="5140992"/>
            <a:ext cx="8287877" cy="3135079"/>
            <a:chOff x="0" y="0"/>
            <a:chExt cx="8287875" cy="3135077"/>
          </a:xfrm>
        </p:grpSpPr>
        <p:sp>
          <p:nvSpPr>
            <p:cNvPr id="630" name="Connection Line"/>
            <p:cNvSpPr/>
            <p:nvPr/>
          </p:nvSpPr>
          <p:spPr>
            <a:xfrm>
              <a:off x="0" y="0"/>
              <a:ext cx="8287876" cy="2116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295" fill="norm" stroke="1" extrusionOk="0">
                  <a:moveTo>
                    <a:pt x="0" y="13027"/>
                  </a:moveTo>
                  <a:cubicBezTo>
                    <a:pt x="8401" y="21600"/>
                    <a:pt x="15601" y="1725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604" name="Equation"/>
            <p:cNvSpPr txBox="1"/>
            <p:nvPr/>
          </p:nvSpPr>
          <p:spPr>
            <a:xfrm>
              <a:off x="1422374" y="2381896"/>
              <a:ext cx="3168149" cy="753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xmlns:a="http://schemas.openxmlformats.org/drawingml/2006/main" sz="6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sz="6400"/>
            </a:p>
          </p:txBody>
        </p:sp>
      </p:grpSp>
      <p:sp>
        <p:nvSpPr>
          <p:cNvPr id="606" name="TextBox 5"/>
          <p:cNvSpPr txBox="1"/>
          <p:nvPr/>
        </p:nvSpPr>
        <p:spPr>
          <a:xfrm>
            <a:off x="3808762" y="4814884"/>
            <a:ext cx="1736203" cy="500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0"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[1, 4, 6, 4, 1]</a:t>
            </a:r>
          </a:p>
        </p:txBody>
      </p:sp>
      <p:sp>
        <p:nvSpPr>
          <p:cNvPr id="607" name="TextBox 5"/>
          <p:cNvSpPr txBox="1"/>
          <p:nvPr/>
        </p:nvSpPr>
        <p:spPr>
          <a:xfrm>
            <a:off x="12481426" y="3762007"/>
            <a:ext cx="1736204" cy="500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b="0"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[1, 4, 6, 4, 1]</a:t>
            </a:r>
          </a:p>
        </p:txBody>
      </p:sp>
      <p:grpSp>
        <p:nvGrpSpPr>
          <p:cNvPr id="610" name="Group"/>
          <p:cNvGrpSpPr/>
          <p:nvPr/>
        </p:nvGrpSpPr>
        <p:grpSpPr>
          <a:xfrm>
            <a:off x="11895063" y="4326792"/>
            <a:ext cx="6426523" cy="2366548"/>
            <a:chOff x="0" y="0"/>
            <a:chExt cx="6426521" cy="2366547"/>
          </a:xfrm>
        </p:grpSpPr>
        <p:sp>
          <p:nvSpPr>
            <p:cNvPr id="631" name="Connection Line"/>
            <p:cNvSpPr/>
            <p:nvPr/>
          </p:nvSpPr>
          <p:spPr>
            <a:xfrm>
              <a:off x="0" y="0"/>
              <a:ext cx="6426522" cy="1445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887" fill="norm" stroke="1" extrusionOk="0">
                  <a:moveTo>
                    <a:pt x="0" y="10878"/>
                  </a:moveTo>
                  <a:cubicBezTo>
                    <a:pt x="8502" y="21600"/>
                    <a:pt x="15702" y="17974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609" name="Equation"/>
            <p:cNvSpPr txBox="1"/>
            <p:nvPr/>
          </p:nvSpPr>
          <p:spPr>
            <a:xfrm>
              <a:off x="1484105" y="1621445"/>
              <a:ext cx="3120828" cy="745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xmlns:a="http://schemas.openxmlformats.org/drawingml/2006/main" sz="6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sz="6400"/>
            </a:p>
          </p:txBody>
        </p:sp>
      </p:grpSp>
      <p:sp>
        <p:nvSpPr>
          <p:cNvPr id="632" name="Connection Line"/>
          <p:cNvSpPr/>
          <p:nvPr/>
        </p:nvSpPr>
        <p:spPr>
          <a:xfrm>
            <a:off x="2206732" y="5213143"/>
            <a:ext cx="15834811" cy="49117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52" fill="norm" stroke="1" extrusionOk="0">
                <a:moveTo>
                  <a:pt x="0" y="5701"/>
                </a:moveTo>
                <a:cubicBezTo>
                  <a:pt x="7815" y="21600"/>
                  <a:pt x="15015" y="19700"/>
                  <a:pt x="21600" y="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612" name="Equation"/>
          <p:cNvSpPr txBox="1"/>
          <p:nvPr/>
        </p:nvSpPr>
        <p:spPr>
          <a:xfrm>
            <a:off x="8106484" y="10481349"/>
            <a:ext cx="4014977" cy="7531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b>
                  </m:sSub>
                  <m:r>
                    <a:rPr xmlns:a="http://schemas.openxmlformats.org/drawingml/2006/main" sz="6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sub>
                  </m:sSub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sSub>
                    <m:e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e>
                    <m:sub>
                      <m:r>
                        <a:rPr xmlns:a="http://schemas.openxmlformats.org/drawingml/2006/main" sz="6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</m:oMath>
              </m:oMathPara>
            </a14:m>
            <a:endParaRPr sz="6400"/>
          </a:p>
        </p:txBody>
      </p:sp>
      <p:pic>
        <p:nvPicPr>
          <p:cNvPr id="6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82973" y="6370975"/>
            <a:ext cx="3975101" cy="6921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0" name="Group"/>
          <p:cNvGrpSpPr/>
          <p:nvPr/>
        </p:nvGrpSpPr>
        <p:grpSpPr>
          <a:xfrm>
            <a:off x="17694233" y="6431940"/>
            <a:ext cx="867379" cy="6763233"/>
            <a:chOff x="0" y="0"/>
            <a:chExt cx="867377" cy="6763232"/>
          </a:xfrm>
        </p:grpSpPr>
        <p:sp>
          <p:nvSpPr>
            <p:cNvPr id="614" name="Rectangle"/>
            <p:cNvSpPr/>
            <p:nvPr/>
          </p:nvSpPr>
          <p:spPr>
            <a:xfrm>
              <a:off x="0" y="5520062"/>
              <a:ext cx="867378" cy="1243171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15" name="Rectangle"/>
            <p:cNvSpPr/>
            <p:nvPr/>
          </p:nvSpPr>
          <p:spPr>
            <a:xfrm>
              <a:off x="0" y="3897953"/>
              <a:ext cx="867378" cy="158949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16" name="Rectangle"/>
            <p:cNvSpPr/>
            <p:nvPr/>
          </p:nvSpPr>
          <p:spPr>
            <a:xfrm>
              <a:off x="0" y="0"/>
              <a:ext cx="867378" cy="385830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17" name="Equation"/>
            <p:cNvSpPr txBox="1"/>
            <p:nvPr/>
          </p:nvSpPr>
          <p:spPr>
            <a:xfrm>
              <a:off x="74313" y="1520647"/>
              <a:ext cx="697128" cy="614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sz="6900"/>
            </a:p>
          </p:txBody>
        </p:sp>
        <p:sp>
          <p:nvSpPr>
            <p:cNvPr id="618" name="Equation"/>
            <p:cNvSpPr txBox="1"/>
            <p:nvPr/>
          </p:nvSpPr>
          <p:spPr>
            <a:xfrm>
              <a:off x="99823" y="5838575"/>
              <a:ext cx="695884" cy="606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sz="6900"/>
            </a:p>
          </p:txBody>
        </p:sp>
        <p:sp>
          <p:nvSpPr>
            <p:cNvPr id="619" name="Equation"/>
            <p:cNvSpPr txBox="1"/>
            <p:nvPr/>
          </p:nvSpPr>
          <p:spPr>
            <a:xfrm>
              <a:off x="74936" y="4389627"/>
              <a:ext cx="646110" cy="606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sz="6900"/>
            </a:p>
          </p:txBody>
        </p:sp>
      </p:grpSp>
      <p:sp>
        <p:nvSpPr>
          <p:cNvPr id="621" name="Rectangle"/>
          <p:cNvSpPr/>
          <p:nvPr/>
        </p:nvSpPr>
        <p:spPr>
          <a:xfrm>
            <a:off x="18610161" y="2465005"/>
            <a:ext cx="1270001" cy="11495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22" name="="/>
          <p:cNvSpPr txBox="1"/>
          <p:nvPr/>
        </p:nvSpPr>
        <p:spPr>
          <a:xfrm>
            <a:off x="18575911" y="9786512"/>
            <a:ext cx="518161" cy="92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=</a:t>
            </a:r>
          </a:p>
        </p:txBody>
      </p:sp>
      <p:grpSp>
        <p:nvGrpSpPr>
          <p:cNvPr id="625" name="Group"/>
          <p:cNvGrpSpPr/>
          <p:nvPr/>
        </p:nvGrpSpPr>
        <p:grpSpPr>
          <a:xfrm>
            <a:off x="23147304" y="6431940"/>
            <a:ext cx="646110" cy="3858309"/>
            <a:chOff x="0" y="0"/>
            <a:chExt cx="646108" cy="3858308"/>
          </a:xfrm>
        </p:grpSpPr>
        <p:sp>
          <p:nvSpPr>
            <p:cNvPr id="623" name="Rectangle"/>
            <p:cNvSpPr/>
            <p:nvPr/>
          </p:nvSpPr>
          <p:spPr>
            <a:xfrm>
              <a:off x="0" y="0"/>
              <a:ext cx="646109" cy="3858309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24" name="Equation"/>
            <p:cNvSpPr txBox="1"/>
            <p:nvPr/>
          </p:nvSpPr>
          <p:spPr>
            <a:xfrm>
              <a:off x="114932" y="1629593"/>
              <a:ext cx="416244" cy="396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6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m:oMathPara>
              </a14:m>
              <a:endParaRPr sz="6900"/>
            </a:p>
          </p:txBody>
        </p:sp>
      </p:grpSp>
      <p:grpSp>
        <p:nvGrpSpPr>
          <p:cNvPr id="629" name="Group"/>
          <p:cNvGrpSpPr/>
          <p:nvPr/>
        </p:nvGrpSpPr>
        <p:grpSpPr>
          <a:xfrm>
            <a:off x="22032011" y="6657936"/>
            <a:ext cx="870251" cy="6115717"/>
            <a:chOff x="0" y="0"/>
            <a:chExt cx="870249" cy="6115715"/>
          </a:xfrm>
        </p:grpSpPr>
        <p:sp>
          <p:nvSpPr>
            <p:cNvPr id="626" name="Equation"/>
            <p:cNvSpPr txBox="1"/>
            <p:nvPr/>
          </p:nvSpPr>
          <p:spPr>
            <a:xfrm>
              <a:off x="396129" y="3999939"/>
              <a:ext cx="420373" cy="400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34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sz="3400">
                <a:solidFill>
                  <a:srgbClr val="FFFFFF"/>
                </a:solidFill>
              </a:endParaRPr>
            </a:p>
          </p:txBody>
        </p:sp>
        <p:sp>
          <p:nvSpPr>
            <p:cNvPr id="627" name="Equation"/>
            <p:cNvSpPr txBox="1"/>
            <p:nvPr/>
          </p:nvSpPr>
          <p:spPr>
            <a:xfrm>
              <a:off x="0" y="5715588"/>
              <a:ext cx="870250" cy="4001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34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e>
                        <m:r>
                          <a:rPr xmlns:a="http://schemas.openxmlformats.org/drawingml/2006/main" sz="34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3400" i="1">
                            <a:solidFill>
                              <a:srgbClr val="FEFEF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sz="3400">
                <a:solidFill>
                  <a:srgbClr val="FFFFFF"/>
                </a:solidFill>
              </a:endParaRPr>
            </a:p>
          </p:txBody>
        </p:sp>
        <p:sp>
          <p:nvSpPr>
            <p:cNvPr id="628" name="Equation"/>
            <p:cNvSpPr txBox="1"/>
            <p:nvPr/>
          </p:nvSpPr>
          <p:spPr>
            <a:xfrm>
              <a:off x="523129" y="0"/>
              <a:ext cx="169698" cy="2823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40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m:oMathPara>
              </a14:m>
              <a:endParaRPr sz="34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3" grpId="7"/>
      <p:bldP build="whole" bldLvl="1" animBg="1" rev="0" advAuto="0" spid="632" grpId="2"/>
      <p:bldP build="whole" bldLvl="1" animBg="1" rev="0" advAuto="0" spid="625" grpId="6"/>
      <p:bldP build="whole" bldLvl="1" animBg="1" rev="0" advAuto="0" spid="610" grpId="1"/>
      <p:bldP build="whole" bldLvl="1" animBg="1" rev="0" advAuto="0" spid="620" grpId="4"/>
      <p:bldP build="whole" bldLvl="1" animBg="1" rev="0" advAuto="0" spid="629" grpId="8"/>
      <p:bldP build="whole" bldLvl="1" animBg="1" rev="0" advAuto="0" spid="622" grpId="5"/>
      <p:bldP build="whole" bldLvl="1" animBg="1" rev="0" advAuto="0" spid="612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Gaussian pyramid</a:t>
            </a:r>
          </a:p>
        </p:txBody>
      </p:sp>
      <p:sp>
        <p:nvSpPr>
          <p:cNvPr id="635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6" name="Rectangle 2"/>
          <p:cNvSpPr txBox="1"/>
          <p:nvPr/>
        </p:nvSpPr>
        <p:spPr>
          <a:xfrm>
            <a:off x="3962400" y="5749526"/>
            <a:ext cx="16459200" cy="3162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L="685800" indent="-646112" algn="l" defTabSz="1828800">
              <a:lnSpc>
                <a:spcPct val="90000"/>
              </a:lnSpc>
              <a:spcBef>
                <a:spcPts val="1400"/>
              </a:spcBef>
              <a:defRPr b="0" sz="6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For each level</a:t>
            </a:r>
          </a:p>
          <a:p>
            <a:pPr marL="685800" indent="-646112" algn="l" defTabSz="1828800">
              <a:lnSpc>
                <a:spcPct val="90000"/>
              </a:lnSpc>
              <a:spcBef>
                <a:spcPts val="1400"/>
              </a:spcBef>
              <a:defRPr b="0" sz="6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1. Blur input image with a Gaussian filter</a:t>
            </a:r>
          </a:p>
          <a:p>
            <a:pPr marL="685800" indent="-646112" algn="l" defTabSz="1828800">
              <a:lnSpc>
                <a:spcPct val="90000"/>
              </a:lnSpc>
              <a:spcBef>
                <a:spcPts val="1400"/>
              </a:spcBef>
              <a:defRPr b="0" sz="6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2. Downsample image</a:t>
            </a:r>
          </a:p>
        </p:txBody>
      </p:sp>
      <p:pic>
        <p:nvPicPr>
          <p:cNvPr id="6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4300" y="2396788"/>
            <a:ext cx="8938275" cy="2471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3236" y="2165644"/>
            <a:ext cx="2933701" cy="293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64761" y="2883194"/>
            <a:ext cx="1485901" cy="149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Rectangle"/>
          <p:cNvSpPr/>
          <p:nvPr/>
        </p:nvSpPr>
        <p:spPr>
          <a:xfrm>
            <a:off x="10695401" y="3215399"/>
            <a:ext cx="3211498" cy="2398334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2" name="What about the opposite of blurring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4672">
              <a:defRPr sz="7744"/>
            </a:lvl1pPr>
          </a:lstStyle>
          <a:p>
            <a:pPr/>
            <a:r>
              <a:t>What about the opposite of blurring?</a:t>
            </a:r>
          </a:p>
        </p:txBody>
      </p:sp>
      <p:sp>
        <p:nvSpPr>
          <p:cNvPr id="6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3790" y="2231548"/>
            <a:ext cx="6166824" cy="4626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Object 3" descr="Objec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11685" y="1936414"/>
            <a:ext cx="6757475" cy="488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19274" y="3477681"/>
            <a:ext cx="2363750" cy="1873770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Line"/>
          <p:cNvSpPr/>
          <p:nvPr/>
        </p:nvSpPr>
        <p:spPr>
          <a:xfrm>
            <a:off x="7998725" y="4433007"/>
            <a:ext cx="2669514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8" name="Line"/>
          <p:cNvSpPr/>
          <p:nvPr/>
        </p:nvSpPr>
        <p:spPr>
          <a:xfrm>
            <a:off x="13934059" y="4414566"/>
            <a:ext cx="2669514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9" name="Gaussian filter"/>
          <p:cNvSpPr txBox="1"/>
          <p:nvPr/>
        </p:nvSpPr>
        <p:spPr>
          <a:xfrm>
            <a:off x="10059726" y="2139261"/>
            <a:ext cx="4482847" cy="907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400"/>
            </a:lvl1pPr>
          </a:lstStyle>
          <a:p>
            <a:pPr/>
            <a:r>
              <a:t>Gaussian filter</a:t>
            </a:r>
          </a:p>
        </p:txBody>
      </p:sp>
      <p:pic>
        <p:nvPicPr>
          <p:cNvPr id="65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3700" y="5323869"/>
            <a:ext cx="2026385" cy="1597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376400" y="5259084"/>
            <a:ext cx="2157304" cy="17005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6" name="Group"/>
          <p:cNvGrpSpPr/>
          <p:nvPr/>
        </p:nvGrpSpPr>
        <p:grpSpPr>
          <a:xfrm>
            <a:off x="1740738" y="7697437"/>
            <a:ext cx="21555823" cy="5324277"/>
            <a:chOff x="0" y="0"/>
            <a:chExt cx="21555822" cy="5324275"/>
          </a:xfrm>
        </p:grpSpPr>
        <p:pic>
          <p:nvPicPr>
            <p:cNvPr id="652" name="Object 4" descr="Object 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4777439" y="299168"/>
              <a:ext cx="6778384" cy="4946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3" name="Object 2" descr="Object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67788"/>
              <a:ext cx="6166824" cy="46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4" name="Rectangle"/>
            <p:cNvSpPr/>
            <p:nvPr/>
          </p:nvSpPr>
          <p:spPr>
            <a:xfrm>
              <a:off x="7692797" y="2809837"/>
              <a:ext cx="3211497" cy="2398334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655" name="Picture 5" descr="Picture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116670" y="3072120"/>
              <a:ext cx="2363750" cy="1873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6" name="Line"/>
            <p:cNvSpPr/>
            <p:nvPr/>
          </p:nvSpPr>
          <p:spPr>
            <a:xfrm>
              <a:off x="6174936" y="4027446"/>
              <a:ext cx="148061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57" name="Line"/>
            <p:cNvSpPr/>
            <p:nvPr/>
          </p:nvSpPr>
          <p:spPr>
            <a:xfrm>
              <a:off x="6174935" y="1646078"/>
              <a:ext cx="592722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58" name="-"/>
            <p:cNvSpPr/>
            <p:nvPr/>
          </p:nvSpPr>
          <p:spPr>
            <a:xfrm>
              <a:off x="12110268" y="1006793"/>
              <a:ext cx="1270001" cy="1270001"/>
            </a:xfrm>
            <a:prstGeom prst="ellipse">
              <a:avLst/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spcBef>
                  <a:spcPts val="5900"/>
                </a:spcBef>
                <a:defRPr b="0" sz="4800"/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659" name="Line"/>
            <p:cNvSpPr/>
            <p:nvPr/>
          </p:nvSpPr>
          <p:spPr>
            <a:xfrm>
              <a:off x="13374823" y="1646078"/>
              <a:ext cx="140806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60" name="Line"/>
            <p:cNvSpPr/>
            <p:nvPr/>
          </p:nvSpPr>
          <p:spPr>
            <a:xfrm>
              <a:off x="10937819" y="4082468"/>
              <a:ext cx="1789902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61" name="Line"/>
            <p:cNvSpPr/>
            <p:nvPr/>
          </p:nvSpPr>
          <p:spPr>
            <a:xfrm flipV="1">
              <a:off x="12736341" y="2240657"/>
              <a:ext cx="1" cy="187377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62" name="+"/>
            <p:cNvSpPr txBox="1"/>
            <p:nvPr/>
          </p:nvSpPr>
          <p:spPr>
            <a:xfrm>
              <a:off x="11748802" y="947530"/>
              <a:ext cx="342901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+</a:t>
              </a:r>
            </a:p>
          </p:txBody>
        </p:sp>
        <p:sp>
          <p:nvSpPr>
            <p:cNvPr id="663" name="-"/>
            <p:cNvSpPr txBox="1"/>
            <p:nvPr/>
          </p:nvSpPr>
          <p:spPr>
            <a:xfrm>
              <a:off x="12894914" y="2078705"/>
              <a:ext cx="269368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-</a:t>
              </a:r>
            </a:p>
          </p:txBody>
        </p:sp>
        <p:sp>
          <p:nvSpPr>
            <p:cNvPr id="664" name="Laplacian filter"/>
            <p:cNvSpPr txBox="1"/>
            <p:nvPr/>
          </p:nvSpPr>
          <p:spPr>
            <a:xfrm>
              <a:off x="8298968" y="0"/>
              <a:ext cx="4572001" cy="907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5400"/>
              </a:lvl1pPr>
            </a:lstStyle>
            <a:p>
              <a:pPr/>
              <a:r>
                <a:t>Laplacian filter</a:t>
              </a:r>
            </a:p>
          </p:txBody>
        </p:sp>
        <p:pic>
          <p:nvPicPr>
            <p:cNvPr id="665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67660" y="3730039"/>
              <a:ext cx="2022476" cy="1594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23524565" y="130048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8092" y="0"/>
            <a:ext cx="17422388" cy="1179492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extBox 1"/>
          <p:cNvSpPr txBox="1"/>
          <p:nvPr/>
        </p:nvSpPr>
        <p:spPr>
          <a:xfrm>
            <a:off x="8890527" y="11728405"/>
            <a:ext cx="7712294" cy="855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We need translation invariance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Rectang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Laplacian Pyramid</a:t>
            </a:r>
          </a:p>
        </p:txBody>
      </p:sp>
      <p:sp>
        <p:nvSpPr>
          <p:cNvPr id="669" name="Rectangle 2"/>
          <p:cNvSpPr txBox="1"/>
          <p:nvPr>
            <p:ph type="body" sz="quarter" idx="1"/>
          </p:nvPr>
        </p:nvSpPr>
        <p:spPr>
          <a:xfrm>
            <a:off x="1689100" y="2057400"/>
            <a:ext cx="21005800" cy="1905069"/>
          </a:xfrm>
          <a:prstGeom prst="rect">
            <a:avLst/>
          </a:prstGeom>
        </p:spPr>
        <p:txBody>
          <a:bodyPr anchor="t"/>
          <a:lstStyle/>
          <a:p>
            <a:pPr lvl="1" marL="0" indent="0">
              <a:lnSpc>
                <a:spcPct val="90000"/>
              </a:lnSpc>
              <a:spcBef>
                <a:spcPts val="1200"/>
              </a:spcBef>
              <a:buSzTx/>
              <a:buNone/>
              <a:defRPr sz="5600"/>
            </a:pPr>
            <a:r>
              <a:t>Compute the difference between upsampled Gaussian pyramid level k+1 and Gaussian pyramid level k.</a:t>
            </a:r>
          </a:p>
        </p:txBody>
      </p:sp>
      <p:sp>
        <p:nvSpPr>
          <p:cNvPr id="670" name="Rectangle 3"/>
          <p:cNvSpPr txBox="1"/>
          <p:nvPr>
            <p:ph type="sldNum" sz="quarter" idx="2"/>
          </p:nvPr>
        </p:nvSpPr>
        <p:spPr>
          <a:xfrm>
            <a:off x="23363631" y="13081000"/>
            <a:ext cx="554838" cy="5626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/>
          <a:lstStyle>
            <a:lvl1pPr defTabSz="1168400"/>
          </a:lstStyle>
          <a:p>
            <a:pPr/>
            <a:fld id="{86CB4B4D-7CA3-9044-876B-883B54F8677D}" type="slidenum"/>
          </a:p>
        </p:txBody>
      </p:sp>
      <p:grpSp>
        <p:nvGrpSpPr>
          <p:cNvPr id="674" name="Group"/>
          <p:cNvGrpSpPr/>
          <p:nvPr/>
        </p:nvGrpSpPr>
        <p:grpSpPr>
          <a:xfrm>
            <a:off x="5311373" y="3921400"/>
            <a:ext cx="13320926" cy="2933701"/>
            <a:chOff x="0" y="0"/>
            <a:chExt cx="13320924" cy="2933700"/>
          </a:xfrm>
        </p:grpSpPr>
        <p:pic>
          <p:nvPicPr>
            <p:cNvPr id="67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621063" y="231143"/>
              <a:ext cx="8938276" cy="2471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933700" cy="2933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835024" y="717550"/>
              <a:ext cx="1485901" cy="1498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56429" y="7565689"/>
            <a:ext cx="2938377" cy="29634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9" name="Group"/>
          <p:cNvGrpSpPr/>
          <p:nvPr/>
        </p:nvGrpSpPr>
        <p:grpSpPr>
          <a:xfrm>
            <a:off x="12474131" y="6109344"/>
            <a:ext cx="5476917" cy="3851265"/>
            <a:chOff x="0" y="0"/>
            <a:chExt cx="5476916" cy="3851263"/>
          </a:xfrm>
        </p:grpSpPr>
        <p:sp>
          <p:nvSpPr>
            <p:cNvPr id="676" name="Line"/>
            <p:cNvSpPr/>
            <p:nvPr/>
          </p:nvSpPr>
          <p:spPr>
            <a:xfrm flipH="1" flipV="1">
              <a:off x="0" y="2938090"/>
              <a:ext cx="547691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77" name="Line"/>
            <p:cNvSpPr/>
            <p:nvPr/>
          </p:nvSpPr>
          <p:spPr>
            <a:xfrm flipV="1">
              <a:off x="5453220" y="-1"/>
              <a:ext cx="1" cy="296349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67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28970" y="2151917"/>
              <a:ext cx="1865137" cy="1699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8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05023" y="10578503"/>
            <a:ext cx="2946401" cy="2946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7" name="Group"/>
          <p:cNvGrpSpPr/>
          <p:nvPr/>
        </p:nvGrpSpPr>
        <p:grpSpPr>
          <a:xfrm>
            <a:off x="6289752" y="6897327"/>
            <a:ext cx="3266224" cy="3685574"/>
            <a:chOff x="0" y="0"/>
            <a:chExt cx="3266222" cy="3685572"/>
          </a:xfrm>
        </p:grpSpPr>
        <p:sp>
          <p:nvSpPr>
            <p:cNvPr id="681" name="Circle"/>
            <p:cNvSpPr/>
            <p:nvPr/>
          </p:nvSpPr>
          <p:spPr>
            <a:xfrm>
              <a:off x="0" y="1661636"/>
              <a:ext cx="976943" cy="976944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2" name="Line"/>
            <p:cNvSpPr/>
            <p:nvPr/>
          </p:nvSpPr>
          <p:spPr>
            <a:xfrm flipH="1" flipV="1">
              <a:off x="1007639" y="2150108"/>
              <a:ext cx="2258584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3" name="Line"/>
            <p:cNvSpPr/>
            <p:nvPr/>
          </p:nvSpPr>
          <p:spPr>
            <a:xfrm flipH="1">
              <a:off x="488471" y="0"/>
              <a:ext cx="1" cy="169934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4" name="Line"/>
            <p:cNvSpPr/>
            <p:nvPr/>
          </p:nvSpPr>
          <p:spPr>
            <a:xfrm flipH="1">
              <a:off x="488471" y="2657830"/>
              <a:ext cx="1" cy="102774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85" name="+"/>
            <p:cNvSpPr txBox="1"/>
            <p:nvPr/>
          </p:nvSpPr>
          <p:spPr>
            <a:xfrm>
              <a:off x="49541" y="1027577"/>
              <a:ext cx="342901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+</a:t>
              </a:r>
            </a:p>
          </p:txBody>
        </p:sp>
        <p:sp>
          <p:nvSpPr>
            <p:cNvPr id="686" name="-"/>
            <p:cNvSpPr txBox="1"/>
            <p:nvPr/>
          </p:nvSpPr>
          <p:spPr>
            <a:xfrm>
              <a:off x="1033490" y="1541865"/>
              <a:ext cx="269368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-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7" grpId="4"/>
      <p:bldP build="whole" bldLvl="1" animBg="1" rev="0" advAuto="0" spid="680" grpId="5"/>
      <p:bldP build="whole" bldLvl="1" animBg="1" rev="0" advAuto="0" spid="675" grpId="3"/>
      <p:bldP build="whole" bldLvl="1" animBg="1" rev="0" advAuto="0" spid="674" grpId="1"/>
      <p:bldP build="whole" bldLvl="1" animBg="1" rev="0" advAuto="0" spid="67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Laplacian Pyramid</a:t>
            </a:r>
          </a:p>
        </p:txBody>
      </p:sp>
      <p:sp>
        <p:nvSpPr>
          <p:cNvPr id="6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93" r="0" b="0"/>
          <a:stretch>
            <a:fillRect/>
          </a:stretch>
        </p:blipFill>
        <p:spPr>
          <a:xfrm>
            <a:off x="7454634" y="5169376"/>
            <a:ext cx="20429830" cy="5121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3230" y="1110687"/>
            <a:ext cx="13716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95771" y="4465310"/>
            <a:ext cx="412527" cy="43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864213" y="4366616"/>
            <a:ext cx="655320" cy="634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877339" y="3798459"/>
            <a:ext cx="1310638" cy="126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09684" y="2593519"/>
            <a:ext cx="2494439" cy="2473299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Shape"/>
          <p:cNvSpPr/>
          <p:nvPr/>
        </p:nvSpPr>
        <p:spPr>
          <a:xfrm>
            <a:off x="7281422" y="5648274"/>
            <a:ext cx="11429298" cy="4447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31" y="2367"/>
                </a:moveTo>
                <a:lnTo>
                  <a:pt x="1964" y="1035"/>
                </a:lnTo>
                <a:lnTo>
                  <a:pt x="2923" y="2029"/>
                </a:lnTo>
                <a:lnTo>
                  <a:pt x="5877" y="2272"/>
                </a:lnTo>
                <a:lnTo>
                  <a:pt x="6988" y="1087"/>
                </a:lnTo>
                <a:lnTo>
                  <a:pt x="9142" y="43"/>
                </a:lnTo>
                <a:lnTo>
                  <a:pt x="10317" y="1428"/>
                </a:lnTo>
                <a:lnTo>
                  <a:pt x="11354" y="2915"/>
                </a:lnTo>
                <a:lnTo>
                  <a:pt x="12747" y="2424"/>
                </a:lnTo>
                <a:lnTo>
                  <a:pt x="14157" y="1002"/>
                </a:lnTo>
                <a:lnTo>
                  <a:pt x="16356" y="0"/>
                </a:lnTo>
                <a:lnTo>
                  <a:pt x="17537" y="874"/>
                </a:lnTo>
                <a:lnTo>
                  <a:pt x="18097" y="2691"/>
                </a:lnTo>
                <a:lnTo>
                  <a:pt x="20005" y="2956"/>
                </a:lnTo>
                <a:lnTo>
                  <a:pt x="20595" y="1172"/>
                </a:lnTo>
                <a:lnTo>
                  <a:pt x="21600" y="1127"/>
                </a:lnTo>
                <a:lnTo>
                  <a:pt x="21540" y="9711"/>
                </a:lnTo>
                <a:lnTo>
                  <a:pt x="16966" y="11399"/>
                </a:lnTo>
                <a:lnTo>
                  <a:pt x="16712" y="14880"/>
                </a:lnTo>
                <a:lnTo>
                  <a:pt x="9721" y="15819"/>
                </a:lnTo>
                <a:lnTo>
                  <a:pt x="9622" y="18365"/>
                </a:lnTo>
                <a:lnTo>
                  <a:pt x="2767" y="19363"/>
                </a:lnTo>
                <a:lnTo>
                  <a:pt x="2411" y="21562"/>
                </a:lnTo>
                <a:lnTo>
                  <a:pt x="866" y="21600"/>
                </a:lnTo>
                <a:lnTo>
                  <a:pt x="0" y="4805"/>
                </a:lnTo>
                <a:lnTo>
                  <a:pt x="931" y="236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8" name="Shape"/>
          <p:cNvSpPr/>
          <p:nvPr/>
        </p:nvSpPr>
        <p:spPr>
          <a:xfrm>
            <a:off x="8629460" y="5084671"/>
            <a:ext cx="19241713" cy="4930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403" y="581"/>
                </a:moveTo>
                <a:lnTo>
                  <a:pt x="11358" y="10709"/>
                </a:lnTo>
                <a:lnTo>
                  <a:pt x="8468" y="12837"/>
                </a:lnTo>
                <a:lnTo>
                  <a:pt x="8439" y="16382"/>
                </a:lnTo>
                <a:lnTo>
                  <a:pt x="4175" y="16783"/>
                </a:lnTo>
                <a:lnTo>
                  <a:pt x="4154" y="19349"/>
                </a:lnTo>
                <a:lnTo>
                  <a:pt x="29" y="20060"/>
                </a:lnTo>
                <a:lnTo>
                  <a:pt x="0" y="21533"/>
                </a:lnTo>
                <a:lnTo>
                  <a:pt x="5144" y="21600"/>
                </a:lnTo>
                <a:lnTo>
                  <a:pt x="9668" y="21436"/>
                </a:lnTo>
                <a:lnTo>
                  <a:pt x="20257" y="21533"/>
                </a:lnTo>
                <a:lnTo>
                  <a:pt x="20261" y="4905"/>
                </a:lnTo>
                <a:lnTo>
                  <a:pt x="21487" y="3208"/>
                </a:lnTo>
                <a:lnTo>
                  <a:pt x="21600" y="1437"/>
                </a:lnTo>
                <a:lnTo>
                  <a:pt x="20575" y="1339"/>
                </a:lnTo>
                <a:lnTo>
                  <a:pt x="20045" y="0"/>
                </a:lnTo>
                <a:lnTo>
                  <a:pt x="11719" y="235"/>
                </a:lnTo>
                <a:lnTo>
                  <a:pt x="11403" y="58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9" name="Gaussian pyramid"/>
          <p:cNvSpPr txBox="1"/>
          <p:nvPr/>
        </p:nvSpPr>
        <p:spPr>
          <a:xfrm>
            <a:off x="11488651" y="3135452"/>
            <a:ext cx="337985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Gaussian pyramid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Laplacian Pyramid</a:t>
            </a:r>
          </a:p>
        </p:txBody>
      </p:sp>
      <p:sp>
        <p:nvSpPr>
          <p:cNvPr id="7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93" r="0" b="0"/>
          <a:stretch>
            <a:fillRect/>
          </a:stretch>
        </p:blipFill>
        <p:spPr>
          <a:xfrm>
            <a:off x="7461065" y="5128704"/>
            <a:ext cx="20429830" cy="5121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9660" y="1070015"/>
            <a:ext cx="13716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9595" y="10179873"/>
            <a:ext cx="2515578" cy="2473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11451" y="10116545"/>
            <a:ext cx="1268359" cy="1226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202202" y="4424638"/>
            <a:ext cx="412526" cy="43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544719" y="10063602"/>
            <a:ext cx="697598" cy="655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870644" y="4325944"/>
            <a:ext cx="655319" cy="634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883769" y="3757787"/>
            <a:ext cx="1310638" cy="126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16115" y="2552846"/>
            <a:ext cx="2494439" cy="2473300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Shape"/>
          <p:cNvSpPr/>
          <p:nvPr/>
        </p:nvSpPr>
        <p:spPr>
          <a:xfrm>
            <a:off x="8635890" y="5043999"/>
            <a:ext cx="19241714" cy="4930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403" y="581"/>
                </a:moveTo>
                <a:lnTo>
                  <a:pt x="11358" y="10709"/>
                </a:lnTo>
                <a:lnTo>
                  <a:pt x="8468" y="12837"/>
                </a:lnTo>
                <a:lnTo>
                  <a:pt x="8439" y="16382"/>
                </a:lnTo>
                <a:lnTo>
                  <a:pt x="4175" y="16783"/>
                </a:lnTo>
                <a:lnTo>
                  <a:pt x="4154" y="19349"/>
                </a:lnTo>
                <a:lnTo>
                  <a:pt x="29" y="20060"/>
                </a:lnTo>
                <a:lnTo>
                  <a:pt x="0" y="21533"/>
                </a:lnTo>
                <a:lnTo>
                  <a:pt x="5144" y="21600"/>
                </a:lnTo>
                <a:lnTo>
                  <a:pt x="9668" y="21436"/>
                </a:lnTo>
                <a:lnTo>
                  <a:pt x="20257" y="21533"/>
                </a:lnTo>
                <a:lnTo>
                  <a:pt x="20261" y="4905"/>
                </a:lnTo>
                <a:lnTo>
                  <a:pt x="21487" y="3208"/>
                </a:lnTo>
                <a:lnTo>
                  <a:pt x="21600" y="1437"/>
                </a:lnTo>
                <a:lnTo>
                  <a:pt x="20575" y="1339"/>
                </a:lnTo>
                <a:lnTo>
                  <a:pt x="20045" y="0"/>
                </a:lnTo>
                <a:lnTo>
                  <a:pt x="11719" y="235"/>
                </a:lnTo>
                <a:lnTo>
                  <a:pt x="11403" y="58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3" name="Gaussian pyramid"/>
          <p:cNvSpPr txBox="1"/>
          <p:nvPr/>
        </p:nvSpPr>
        <p:spPr>
          <a:xfrm>
            <a:off x="11495082" y="3094780"/>
            <a:ext cx="337985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Gaussian pyramid</a:t>
            </a:r>
          </a:p>
        </p:txBody>
      </p:sp>
      <p:sp>
        <p:nvSpPr>
          <p:cNvPr id="714" name="Laplacian pyramid"/>
          <p:cNvSpPr txBox="1"/>
          <p:nvPr/>
        </p:nvSpPr>
        <p:spPr>
          <a:xfrm>
            <a:off x="11460030" y="11723454"/>
            <a:ext cx="3449956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Laplacian pyramid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5" grpId="1"/>
      <p:bldP build="whole" bldLvl="1" animBg="1" rev="0" advAuto="0" spid="706" grpId="2"/>
      <p:bldP build="whole" bldLvl="1" animBg="1" rev="0" advAuto="0" spid="708" grpId="3"/>
      <p:bldP build="whole" bldLvl="1" animBg="1" rev="0" advAuto="0" spid="714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1035" y="4132038"/>
            <a:ext cx="4982874" cy="4661944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Laplacian Pyramid</a:t>
            </a:r>
          </a:p>
        </p:txBody>
      </p:sp>
      <p:sp>
        <p:nvSpPr>
          <p:cNvPr id="7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0100" y="8796567"/>
            <a:ext cx="2515579" cy="24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2340" y="3171931"/>
            <a:ext cx="1310638" cy="126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6620" y="1900968"/>
            <a:ext cx="2494439" cy="2473300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Blurring and downsampling:"/>
          <p:cNvSpPr txBox="1"/>
          <p:nvPr/>
        </p:nvSpPr>
        <p:spPr>
          <a:xfrm>
            <a:off x="7538526" y="2448995"/>
            <a:ext cx="521360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Blurring and downsampling:</a:t>
            </a:r>
          </a:p>
        </p:txBody>
      </p:sp>
      <p:sp>
        <p:nvSpPr>
          <p:cNvPr id="723" name="Upsampling and blurring:"/>
          <p:cNvSpPr txBox="1"/>
          <p:nvPr/>
        </p:nvSpPr>
        <p:spPr>
          <a:xfrm>
            <a:off x="7596403" y="6323775"/>
            <a:ext cx="469163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Upsampling and blurring:</a:t>
            </a:r>
          </a:p>
        </p:txBody>
      </p:sp>
      <p:pic>
        <p:nvPicPr>
          <p:cNvPr id="72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49157" y="4026091"/>
            <a:ext cx="1676595" cy="81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00395" y="8820884"/>
            <a:ext cx="1709797" cy="1154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8" name="Group"/>
          <p:cNvGrpSpPr/>
          <p:nvPr/>
        </p:nvGrpSpPr>
        <p:grpSpPr>
          <a:xfrm>
            <a:off x="17053514" y="2313435"/>
            <a:ext cx="6600202" cy="4423642"/>
            <a:chOff x="0" y="0"/>
            <a:chExt cx="6600201" cy="4423641"/>
          </a:xfrm>
        </p:grpSpPr>
        <p:pic>
          <p:nvPicPr>
            <p:cNvPr id="726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6600202" cy="4041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7" name="(blur)"/>
            <p:cNvSpPr txBox="1"/>
            <p:nvPr/>
          </p:nvSpPr>
          <p:spPr>
            <a:xfrm>
              <a:off x="3478095" y="3875509"/>
              <a:ext cx="960883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/>
              </a:lvl1pPr>
            </a:lstStyle>
            <a:p>
              <a:pPr/>
              <a:r>
                <a:t>(blur)</a:t>
              </a:r>
            </a:p>
          </p:txBody>
        </p:sp>
      </p:grpSp>
      <p:grpSp>
        <p:nvGrpSpPr>
          <p:cNvPr id="731" name="Group"/>
          <p:cNvGrpSpPr/>
          <p:nvPr/>
        </p:nvGrpSpPr>
        <p:grpSpPr>
          <a:xfrm>
            <a:off x="10339531" y="3184248"/>
            <a:ext cx="6600202" cy="2786793"/>
            <a:chOff x="0" y="0"/>
            <a:chExt cx="6600201" cy="2786791"/>
          </a:xfrm>
        </p:grpSpPr>
        <p:pic>
          <p:nvPicPr>
            <p:cNvPr id="729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6600202" cy="23000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0" name="(Downsampling by 2)"/>
            <p:cNvSpPr txBox="1"/>
            <p:nvPr/>
          </p:nvSpPr>
          <p:spPr>
            <a:xfrm>
              <a:off x="1457584" y="2238659"/>
              <a:ext cx="3685033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/>
              </a:lvl1pPr>
            </a:lstStyle>
            <a:p>
              <a:pPr/>
              <a:r>
                <a:t>(Downsampling by 2)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5" grpId="6"/>
      <p:bldP build="whole" bldLvl="1" animBg="1" rev="0" advAuto="0" spid="724" grpId="2"/>
      <p:bldP build="whole" bldLvl="1" animBg="1" rev="0" advAuto="0" spid="728" grpId="3"/>
      <p:bldP build="whole" bldLvl="1" animBg="1" rev="0" advAuto="0" spid="722" grpId="1"/>
      <p:bldP build="whole" bldLvl="1" animBg="1" rev="0" advAuto="0" spid="731" grpId="4"/>
      <p:bldP build="whole" bldLvl="1" animBg="1" rev="0" advAuto="0" spid="723" grpId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Upsamp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Upsampling</a:t>
            </a:r>
          </a:p>
        </p:txBody>
      </p:sp>
      <p:sp>
        <p:nvSpPr>
          <p:cNvPr id="7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37" name="Group"/>
          <p:cNvGrpSpPr/>
          <p:nvPr/>
        </p:nvGrpSpPr>
        <p:grpSpPr>
          <a:xfrm>
            <a:off x="18131983" y="4330700"/>
            <a:ext cx="5785333" cy="5054600"/>
            <a:chOff x="0" y="0"/>
            <a:chExt cx="5785332" cy="5054600"/>
          </a:xfrm>
        </p:grpSpPr>
        <p:pic>
          <p:nvPicPr>
            <p:cNvPr id="73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30732" y="0"/>
              <a:ext cx="5054601" cy="5054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6" name="="/>
            <p:cNvSpPr txBox="1"/>
            <p:nvPr/>
          </p:nvSpPr>
          <p:spPr>
            <a:xfrm>
              <a:off x="0" y="2247075"/>
              <a:ext cx="342901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=</a:t>
              </a:r>
            </a:p>
          </p:txBody>
        </p:sp>
      </p:grpSp>
      <p:grpSp>
        <p:nvGrpSpPr>
          <p:cNvPr id="740" name="Group"/>
          <p:cNvGrpSpPr/>
          <p:nvPr/>
        </p:nvGrpSpPr>
        <p:grpSpPr>
          <a:xfrm>
            <a:off x="13250802" y="5911850"/>
            <a:ext cx="4194980" cy="1892300"/>
            <a:chOff x="0" y="0"/>
            <a:chExt cx="4194979" cy="1892300"/>
          </a:xfrm>
        </p:grpSpPr>
        <p:pic>
          <p:nvPicPr>
            <p:cNvPr id="73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5979" y="0"/>
              <a:ext cx="3429001" cy="189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9" name="Circle"/>
            <p:cNvSpPr/>
            <p:nvPr/>
          </p:nvSpPr>
          <p:spPr>
            <a:xfrm>
              <a:off x="0" y="774700"/>
              <a:ext cx="342901" cy="342901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743" name="Group"/>
          <p:cNvGrpSpPr/>
          <p:nvPr/>
        </p:nvGrpSpPr>
        <p:grpSpPr>
          <a:xfrm>
            <a:off x="4499015" y="5610646"/>
            <a:ext cx="2901830" cy="1511964"/>
            <a:chOff x="0" y="0"/>
            <a:chExt cx="2901829" cy="1511963"/>
          </a:xfrm>
        </p:grpSpPr>
        <p:sp>
          <p:nvSpPr>
            <p:cNvPr id="741" name="Arrow"/>
            <p:cNvSpPr/>
            <p:nvPr/>
          </p:nvSpPr>
          <p:spPr>
            <a:xfrm>
              <a:off x="0" y="571198"/>
              <a:ext cx="2901830" cy="940766"/>
            </a:xfrm>
            <a:prstGeom prst="rightArrow">
              <a:avLst>
                <a:gd name="adj1" fmla="val 32000"/>
                <a:gd name="adj2" fmla="val 86398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742" name="Insert zeros"/>
            <p:cNvSpPr txBox="1"/>
            <p:nvPr/>
          </p:nvSpPr>
          <p:spPr>
            <a:xfrm>
              <a:off x="60919" y="-1"/>
              <a:ext cx="2259331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Insert zeros</a:t>
              </a:r>
            </a:p>
          </p:txBody>
        </p:sp>
      </p:grpSp>
      <p:grpSp>
        <p:nvGrpSpPr>
          <p:cNvPr id="746" name="Group"/>
          <p:cNvGrpSpPr/>
          <p:nvPr/>
        </p:nvGrpSpPr>
        <p:grpSpPr>
          <a:xfrm>
            <a:off x="1689180" y="4890444"/>
            <a:ext cx="2527301" cy="3019084"/>
            <a:chOff x="0" y="0"/>
            <a:chExt cx="2527300" cy="3019083"/>
          </a:xfrm>
        </p:grpSpPr>
        <p:pic>
          <p:nvPicPr>
            <p:cNvPr id="74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504483"/>
              <a:ext cx="2527300" cy="251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5" name="64x64"/>
            <p:cNvSpPr txBox="1"/>
            <p:nvPr/>
          </p:nvSpPr>
          <p:spPr>
            <a:xfrm>
              <a:off x="680529" y="-1"/>
              <a:ext cx="1166242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64x64</a:t>
              </a:r>
            </a:p>
          </p:txBody>
        </p:sp>
      </p:grpSp>
      <p:grpSp>
        <p:nvGrpSpPr>
          <p:cNvPr id="749" name="Group"/>
          <p:cNvGrpSpPr/>
          <p:nvPr/>
        </p:nvGrpSpPr>
        <p:grpSpPr>
          <a:xfrm>
            <a:off x="7811223" y="3762233"/>
            <a:ext cx="5016501" cy="5597667"/>
            <a:chOff x="0" y="0"/>
            <a:chExt cx="5016500" cy="5597666"/>
          </a:xfrm>
        </p:grpSpPr>
        <p:pic>
          <p:nvPicPr>
            <p:cNvPr id="74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593866"/>
              <a:ext cx="5016500" cy="5003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8" name="128x128"/>
            <p:cNvSpPr txBox="1"/>
            <p:nvPr/>
          </p:nvSpPr>
          <p:spPr>
            <a:xfrm>
              <a:off x="1713293" y="-1"/>
              <a:ext cx="1589914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128x128</a:t>
              </a:r>
            </a:p>
          </p:txBody>
        </p:sp>
      </p:grpSp>
      <p:sp>
        <p:nvSpPr>
          <p:cNvPr id="750" name="128x128"/>
          <p:cNvSpPr txBox="1"/>
          <p:nvPr/>
        </p:nvSpPr>
        <p:spPr>
          <a:xfrm>
            <a:off x="20595058" y="3762233"/>
            <a:ext cx="1589914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128x128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6" grpId="1"/>
      <p:bldP build="whole" bldLvl="1" animBg="1" rev="0" advAuto="0" spid="743" grpId="3"/>
      <p:bldP build="whole" bldLvl="1" animBg="1" rev="0" advAuto="0" spid="749" grpId="4"/>
      <p:bldP build="whole" bldLvl="1" animBg="1" rev="0" advAuto="0" spid="740" grpId="5"/>
      <p:bldP build="whole" bldLvl="1" animBg="1" rev="0" advAuto="0" spid="737" grpId="6"/>
      <p:bldP build="whole" bldLvl="1" animBg="1" rev="0" advAuto="0" spid="750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Upsamp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Upsampling</a:t>
            </a:r>
          </a:p>
        </p:txBody>
      </p:sp>
      <p:sp>
        <p:nvSpPr>
          <p:cNvPr id="7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754" name="Table 1"/>
          <p:cNvGraphicFramePr/>
          <p:nvPr/>
        </p:nvGraphicFramePr>
        <p:xfrm>
          <a:off x="773083" y="3710151"/>
          <a:ext cx="7972519" cy="80863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1591963"/>
                <a:gridCol w="1591963"/>
                <a:gridCol w="1591963"/>
                <a:gridCol w="1591963"/>
                <a:gridCol w="1591963"/>
              </a:tblGrid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757" name="Group"/>
          <p:cNvGrpSpPr/>
          <p:nvPr/>
        </p:nvGrpSpPr>
        <p:grpSpPr>
          <a:xfrm>
            <a:off x="9025104" y="6800850"/>
            <a:ext cx="4194980" cy="1892300"/>
            <a:chOff x="0" y="0"/>
            <a:chExt cx="4194979" cy="1892300"/>
          </a:xfrm>
        </p:grpSpPr>
        <p:pic>
          <p:nvPicPr>
            <p:cNvPr id="75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5979" y="0"/>
              <a:ext cx="3429001" cy="189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6" name="Circle"/>
            <p:cNvSpPr/>
            <p:nvPr/>
          </p:nvSpPr>
          <p:spPr>
            <a:xfrm>
              <a:off x="0" y="774700"/>
              <a:ext cx="342901" cy="342901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758" name="= ?"/>
          <p:cNvSpPr txBox="1"/>
          <p:nvPr/>
        </p:nvSpPr>
        <p:spPr>
          <a:xfrm>
            <a:off x="13505937" y="7126900"/>
            <a:ext cx="1244906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= 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Upsamp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Upsampling</a:t>
            </a:r>
          </a:p>
        </p:txBody>
      </p:sp>
      <p:sp>
        <p:nvSpPr>
          <p:cNvPr id="7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762" name="Table 1"/>
          <p:cNvGraphicFramePr/>
          <p:nvPr/>
        </p:nvGraphicFramePr>
        <p:xfrm>
          <a:off x="773083" y="3710151"/>
          <a:ext cx="7972519" cy="80863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1591963"/>
                <a:gridCol w="1591963"/>
                <a:gridCol w="1591963"/>
                <a:gridCol w="1591963"/>
                <a:gridCol w="1591963"/>
              </a:tblGrid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765" name="Group"/>
          <p:cNvGrpSpPr/>
          <p:nvPr/>
        </p:nvGrpSpPr>
        <p:grpSpPr>
          <a:xfrm>
            <a:off x="9025104" y="6800850"/>
            <a:ext cx="4194980" cy="1892300"/>
            <a:chOff x="0" y="0"/>
            <a:chExt cx="4194979" cy="1892300"/>
          </a:xfrm>
        </p:grpSpPr>
        <p:pic>
          <p:nvPicPr>
            <p:cNvPr id="76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5979" y="0"/>
              <a:ext cx="3429001" cy="189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4" name="Circle"/>
            <p:cNvSpPr/>
            <p:nvPr/>
          </p:nvSpPr>
          <p:spPr>
            <a:xfrm>
              <a:off x="0" y="774700"/>
              <a:ext cx="342901" cy="342901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766" name="="/>
          <p:cNvSpPr txBox="1"/>
          <p:nvPr/>
        </p:nvSpPr>
        <p:spPr>
          <a:xfrm>
            <a:off x="13781324" y="7126900"/>
            <a:ext cx="694132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= </a:t>
            </a:r>
          </a:p>
        </p:txBody>
      </p:sp>
      <p:graphicFrame>
        <p:nvGraphicFramePr>
          <p:cNvPr id="767" name="Table 1-1"/>
          <p:cNvGraphicFramePr/>
          <p:nvPr/>
        </p:nvGraphicFramePr>
        <p:xfrm>
          <a:off x="15149555" y="3710151"/>
          <a:ext cx="7972519" cy="80863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1591963"/>
                <a:gridCol w="1591963"/>
                <a:gridCol w="1591963"/>
                <a:gridCol w="1591963"/>
                <a:gridCol w="1591963"/>
              </a:tblGrid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161473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164F86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700"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164F86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164F8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1035" y="4132038"/>
            <a:ext cx="4982874" cy="4661944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Laplacian Pyramid</a:t>
            </a:r>
          </a:p>
        </p:txBody>
      </p:sp>
      <p:sp>
        <p:nvSpPr>
          <p:cNvPr id="7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0100" y="8796567"/>
            <a:ext cx="2515579" cy="24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2340" y="3171931"/>
            <a:ext cx="1310638" cy="126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6620" y="1900968"/>
            <a:ext cx="2494439" cy="2473300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Blurring and downsampling:"/>
          <p:cNvSpPr txBox="1"/>
          <p:nvPr/>
        </p:nvSpPr>
        <p:spPr>
          <a:xfrm>
            <a:off x="7538526" y="2448995"/>
            <a:ext cx="521360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Blurring and downsampling:</a:t>
            </a:r>
          </a:p>
        </p:txBody>
      </p:sp>
      <p:sp>
        <p:nvSpPr>
          <p:cNvPr id="776" name="Upsampling and blurring:"/>
          <p:cNvSpPr txBox="1"/>
          <p:nvPr/>
        </p:nvSpPr>
        <p:spPr>
          <a:xfrm>
            <a:off x="7596403" y="6323775"/>
            <a:ext cx="469163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Upsampling and blurring:</a:t>
            </a:r>
          </a:p>
        </p:txBody>
      </p:sp>
      <p:pic>
        <p:nvPicPr>
          <p:cNvPr id="77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49157" y="4026091"/>
            <a:ext cx="1676595" cy="81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00395" y="8820884"/>
            <a:ext cx="1709797" cy="1154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1" name="Group"/>
          <p:cNvGrpSpPr/>
          <p:nvPr/>
        </p:nvGrpSpPr>
        <p:grpSpPr>
          <a:xfrm>
            <a:off x="17053514" y="2313435"/>
            <a:ext cx="6600202" cy="4423642"/>
            <a:chOff x="0" y="0"/>
            <a:chExt cx="6600201" cy="4423641"/>
          </a:xfrm>
        </p:grpSpPr>
        <p:pic>
          <p:nvPicPr>
            <p:cNvPr id="779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6600202" cy="4041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0" name="(blur)"/>
            <p:cNvSpPr txBox="1"/>
            <p:nvPr/>
          </p:nvSpPr>
          <p:spPr>
            <a:xfrm>
              <a:off x="3478095" y="3875509"/>
              <a:ext cx="960883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/>
              </a:lvl1pPr>
            </a:lstStyle>
            <a:p>
              <a:pPr/>
              <a:r>
                <a:t>(blur)</a:t>
              </a:r>
            </a:p>
          </p:txBody>
        </p:sp>
      </p:grpSp>
      <p:grpSp>
        <p:nvGrpSpPr>
          <p:cNvPr id="784" name="Group"/>
          <p:cNvGrpSpPr/>
          <p:nvPr/>
        </p:nvGrpSpPr>
        <p:grpSpPr>
          <a:xfrm>
            <a:off x="10339531" y="3184248"/>
            <a:ext cx="6600202" cy="2786793"/>
            <a:chOff x="0" y="0"/>
            <a:chExt cx="6600201" cy="2786791"/>
          </a:xfrm>
        </p:grpSpPr>
        <p:pic>
          <p:nvPicPr>
            <p:cNvPr id="78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6600202" cy="23000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3" name="(Downsampling by 2)"/>
            <p:cNvSpPr txBox="1"/>
            <p:nvPr/>
          </p:nvSpPr>
          <p:spPr>
            <a:xfrm>
              <a:off x="1457584" y="2238659"/>
              <a:ext cx="3685033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/>
              </a:lvl1pPr>
            </a:lstStyle>
            <a:p>
              <a:pPr/>
              <a:r>
                <a:t>(Downsampling by 2)</a:t>
              </a:r>
            </a:p>
          </p:txBody>
        </p:sp>
      </p:grpSp>
      <p:grpSp>
        <p:nvGrpSpPr>
          <p:cNvPr id="787" name="Group"/>
          <p:cNvGrpSpPr/>
          <p:nvPr/>
        </p:nvGrpSpPr>
        <p:grpSpPr>
          <a:xfrm>
            <a:off x="17750152" y="7124091"/>
            <a:ext cx="3277681" cy="5139181"/>
            <a:chOff x="0" y="0"/>
            <a:chExt cx="3277680" cy="5139179"/>
          </a:xfrm>
        </p:grpSpPr>
        <p:pic>
          <p:nvPicPr>
            <p:cNvPr id="78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277681" cy="46619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6" name="(Upsampling by 2)"/>
            <p:cNvSpPr txBox="1"/>
            <p:nvPr/>
          </p:nvSpPr>
          <p:spPr>
            <a:xfrm>
              <a:off x="39593" y="4591047"/>
              <a:ext cx="3198496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/>
              </a:lvl1pPr>
            </a:lstStyle>
            <a:p>
              <a:pPr/>
              <a:r>
                <a:t>(Upsampling by 2)</a:t>
              </a:r>
            </a:p>
          </p:txBody>
        </p:sp>
      </p:grpSp>
      <p:grpSp>
        <p:nvGrpSpPr>
          <p:cNvPr id="790" name="Group"/>
          <p:cNvGrpSpPr/>
          <p:nvPr/>
        </p:nvGrpSpPr>
        <p:grpSpPr>
          <a:xfrm>
            <a:off x="10200420" y="7109959"/>
            <a:ext cx="7459503" cy="5153313"/>
            <a:chOff x="0" y="0"/>
            <a:chExt cx="7459502" cy="5153311"/>
          </a:xfrm>
        </p:grpSpPr>
        <p:pic>
          <p:nvPicPr>
            <p:cNvPr id="788" name="Image" descr="Imag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7459503" cy="47542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9" name="(blur)"/>
            <p:cNvSpPr txBox="1"/>
            <p:nvPr/>
          </p:nvSpPr>
          <p:spPr>
            <a:xfrm>
              <a:off x="3569928" y="4605179"/>
              <a:ext cx="960883" cy="548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/>
              </a:lvl1pPr>
            </a:lstStyle>
            <a:p>
              <a:pPr/>
              <a:r>
                <a:t>(blur)</a:t>
              </a:r>
            </a:p>
          </p:txBody>
        </p:sp>
      </p:grpSp>
      <p:pic>
        <p:nvPicPr>
          <p:cNvPr id="791" name="Image" descr="Image"/>
          <p:cNvPicPr>
            <a:picLocks noChangeAspect="1"/>
          </p:cNvPicPr>
          <p:nvPr/>
        </p:nvPicPr>
        <p:blipFill>
          <a:blip r:embed="rId12">
            <a:extLst/>
          </a:blip>
          <a:srcRect l="4855" t="25977" r="0" b="0"/>
          <a:stretch>
            <a:fillRect/>
          </a:stretch>
        </p:blipFill>
        <p:spPr>
          <a:xfrm>
            <a:off x="13384235" y="12648854"/>
            <a:ext cx="4960436" cy="878407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ffectLst>
            <a:outerShdw sx="100000" sy="100000" kx="0" ky="0" algn="b" rotWithShape="0" blurRad="241300" dist="153563" dir="3600000">
              <a:schemeClr val="accent5">
                <a:hueOff val="-82419"/>
                <a:satOff val="-9513"/>
                <a:lumOff val="-16343"/>
                <a:alpha val="70000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1" grpId="3"/>
      <p:bldP build="whole" bldLvl="1" animBg="1" rev="0" advAuto="0" spid="787" grpId="1"/>
      <p:bldP build="whole" bldLvl="1" animBg="1" rev="0" advAuto="0" spid="790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1035" y="4132038"/>
            <a:ext cx="4982874" cy="4661944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Laplacian Pyramid</a:t>
            </a:r>
          </a:p>
        </p:txBody>
      </p:sp>
      <p:sp>
        <p:nvSpPr>
          <p:cNvPr id="7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0100" y="8796567"/>
            <a:ext cx="2515579" cy="24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2340" y="3171931"/>
            <a:ext cx="1310638" cy="126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6620" y="1900968"/>
            <a:ext cx="2494439" cy="24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4855" t="25977" r="0" b="0"/>
          <a:stretch>
            <a:fillRect/>
          </a:stretch>
        </p:blipFill>
        <p:spPr>
          <a:xfrm>
            <a:off x="9400929" y="2698475"/>
            <a:ext cx="4960436" cy="878407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ffectLst>
            <a:outerShdw sx="100000" sy="100000" kx="0" ky="0" algn="b" rotWithShape="0" blurRad="241300" dist="153563" dir="3600000">
              <a:schemeClr val="accent5">
                <a:hueOff val="-82419"/>
                <a:satOff val="-9513"/>
                <a:lumOff val="-16343"/>
                <a:alpha val="70000"/>
              </a:schemeClr>
            </a:outerShdw>
          </a:effectLst>
        </p:spPr>
      </p:pic>
      <p:pic>
        <p:nvPicPr>
          <p:cNvPr id="80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87223" y="4158388"/>
            <a:ext cx="12757195" cy="4609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Laplacian Pyramid</a:t>
            </a:r>
          </a:p>
        </p:txBody>
      </p:sp>
      <p:sp>
        <p:nvSpPr>
          <p:cNvPr id="8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93" r="0" b="0"/>
          <a:stretch>
            <a:fillRect/>
          </a:stretch>
        </p:blipFill>
        <p:spPr>
          <a:xfrm>
            <a:off x="1555404" y="4058689"/>
            <a:ext cx="20429830" cy="5121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3934" y="9109857"/>
            <a:ext cx="2515579" cy="24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05791" y="9046529"/>
            <a:ext cx="1268359" cy="122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96540" y="3354623"/>
            <a:ext cx="412527" cy="436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39058" y="8993587"/>
            <a:ext cx="697598" cy="655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64983" y="3255929"/>
            <a:ext cx="655320" cy="634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78109" y="2687772"/>
            <a:ext cx="1310638" cy="126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10453" y="1482831"/>
            <a:ext cx="2494439" cy="2473300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Shape"/>
          <p:cNvSpPr/>
          <p:nvPr/>
        </p:nvSpPr>
        <p:spPr>
          <a:xfrm>
            <a:off x="2730230" y="3973983"/>
            <a:ext cx="19241713" cy="4930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403" y="581"/>
                </a:moveTo>
                <a:lnTo>
                  <a:pt x="11358" y="10709"/>
                </a:lnTo>
                <a:lnTo>
                  <a:pt x="8468" y="12837"/>
                </a:lnTo>
                <a:lnTo>
                  <a:pt x="8439" y="16382"/>
                </a:lnTo>
                <a:lnTo>
                  <a:pt x="4175" y="16783"/>
                </a:lnTo>
                <a:lnTo>
                  <a:pt x="4154" y="19349"/>
                </a:lnTo>
                <a:lnTo>
                  <a:pt x="29" y="20060"/>
                </a:lnTo>
                <a:lnTo>
                  <a:pt x="0" y="21533"/>
                </a:lnTo>
                <a:lnTo>
                  <a:pt x="5144" y="21600"/>
                </a:lnTo>
                <a:lnTo>
                  <a:pt x="9668" y="21436"/>
                </a:lnTo>
                <a:lnTo>
                  <a:pt x="20257" y="21533"/>
                </a:lnTo>
                <a:lnTo>
                  <a:pt x="20261" y="4905"/>
                </a:lnTo>
                <a:lnTo>
                  <a:pt x="21487" y="3208"/>
                </a:lnTo>
                <a:lnTo>
                  <a:pt x="21600" y="1437"/>
                </a:lnTo>
                <a:lnTo>
                  <a:pt x="20575" y="1339"/>
                </a:lnTo>
                <a:lnTo>
                  <a:pt x="20045" y="0"/>
                </a:lnTo>
                <a:lnTo>
                  <a:pt x="11719" y="235"/>
                </a:lnTo>
                <a:lnTo>
                  <a:pt x="11403" y="58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14" name="Gaussian pyramid"/>
          <p:cNvSpPr txBox="1"/>
          <p:nvPr/>
        </p:nvSpPr>
        <p:spPr>
          <a:xfrm>
            <a:off x="5589420" y="2024765"/>
            <a:ext cx="337985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Gaussian pyramid</a:t>
            </a:r>
          </a:p>
        </p:txBody>
      </p:sp>
      <p:sp>
        <p:nvSpPr>
          <p:cNvPr id="815" name="Laplacian pyramid"/>
          <p:cNvSpPr txBox="1"/>
          <p:nvPr/>
        </p:nvSpPr>
        <p:spPr>
          <a:xfrm>
            <a:off x="5554368" y="10653439"/>
            <a:ext cx="344995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Laplacian pyramid</a:t>
            </a:r>
          </a:p>
        </p:txBody>
      </p:sp>
      <p:grpSp>
        <p:nvGrpSpPr>
          <p:cNvPr id="822" name="Group"/>
          <p:cNvGrpSpPr/>
          <p:nvPr/>
        </p:nvGrpSpPr>
        <p:grpSpPr>
          <a:xfrm>
            <a:off x="16306201" y="6082127"/>
            <a:ext cx="867379" cy="6763233"/>
            <a:chOff x="0" y="0"/>
            <a:chExt cx="867377" cy="6763232"/>
          </a:xfrm>
        </p:grpSpPr>
        <p:sp>
          <p:nvSpPr>
            <p:cNvPr id="816" name="Rectangle"/>
            <p:cNvSpPr/>
            <p:nvPr/>
          </p:nvSpPr>
          <p:spPr>
            <a:xfrm>
              <a:off x="0" y="5520062"/>
              <a:ext cx="867378" cy="1243171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7" name="Rectangle"/>
            <p:cNvSpPr/>
            <p:nvPr/>
          </p:nvSpPr>
          <p:spPr>
            <a:xfrm>
              <a:off x="0" y="3897953"/>
              <a:ext cx="867378" cy="158949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8" name="Rectangle"/>
            <p:cNvSpPr/>
            <p:nvPr/>
          </p:nvSpPr>
          <p:spPr>
            <a:xfrm>
              <a:off x="0" y="0"/>
              <a:ext cx="867378" cy="385830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19" name="Equation"/>
            <p:cNvSpPr txBox="1"/>
            <p:nvPr/>
          </p:nvSpPr>
          <p:spPr>
            <a:xfrm>
              <a:off x="163213" y="1520647"/>
              <a:ext cx="473671" cy="82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m:oMathPara>
              </a14:m>
              <a:endParaRPr sz="6900"/>
            </a:p>
          </p:txBody>
        </p:sp>
        <p:sp>
          <p:nvSpPr>
            <p:cNvPr id="820" name="Equation"/>
            <p:cNvSpPr txBox="1"/>
            <p:nvPr/>
          </p:nvSpPr>
          <p:spPr>
            <a:xfrm>
              <a:off x="99823" y="5838575"/>
              <a:ext cx="695884" cy="606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m:oMathPara>
              </a14:m>
              <a:endParaRPr sz="6900"/>
            </a:p>
          </p:txBody>
        </p:sp>
        <p:sp>
          <p:nvSpPr>
            <p:cNvPr id="821" name="Equation"/>
            <p:cNvSpPr txBox="1"/>
            <p:nvPr/>
          </p:nvSpPr>
          <p:spPr>
            <a:xfrm>
              <a:off x="163836" y="4389627"/>
              <a:ext cx="422653" cy="8182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sSub>
                      <m:e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a:rPr xmlns:a="http://schemas.openxmlformats.org/drawingml/2006/main" sz="6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m:oMathPara>
              </a14:m>
              <a:endParaRPr sz="6900"/>
            </a:p>
          </p:txBody>
        </p:sp>
      </p:grpSp>
      <p:sp>
        <p:nvSpPr>
          <p:cNvPr id="823" name="="/>
          <p:cNvSpPr txBox="1"/>
          <p:nvPr/>
        </p:nvSpPr>
        <p:spPr>
          <a:xfrm>
            <a:off x="17187879" y="9436699"/>
            <a:ext cx="518161" cy="92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=</a:t>
            </a:r>
          </a:p>
        </p:txBody>
      </p:sp>
      <p:grpSp>
        <p:nvGrpSpPr>
          <p:cNvPr id="826" name="Group"/>
          <p:cNvGrpSpPr/>
          <p:nvPr/>
        </p:nvGrpSpPr>
        <p:grpSpPr>
          <a:xfrm>
            <a:off x="21759273" y="6082127"/>
            <a:ext cx="646110" cy="3858309"/>
            <a:chOff x="0" y="0"/>
            <a:chExt cx="646108" cy="3858308"/>
          </a:xfrm>
        </p:grpSpPr>
        <p:sp>
          <p:nvSpPr>
            <p:cNvPr id="824" name="Rectangle"/>
            <p:cNvSpPr/>
            <p:nvPr/>
          </p:nvSpPr>
          <p:spPr>
            <a:xfrm>
              <a:off x="0" y="0"/>
              <a:ext cx="646109" cy="3858309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25" name="Equation"/>
            <p:cNvSpPr txBox="1"/>
            <p:nvPr/>
          </p:nvSpPr>
          <p:spPr>
            <a:xfrm>
              <a:off x="89532" y="1731193"/>
              <a:ext cx="416244" cy="396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b="0"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6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m:oMathPara>
              </a14:m>
              <a:endParaRPr sz="6900"/>
            </a:p>
          </p:txBody>
        </p:sp>
      </p:grpSp>
      <p:pic>
        <p:nvPicPr>
          <p:cNvPr id="82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770479" y="6079805"/>
            <a:ext cx="3882625" cy="6767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3" grpId="2"/>
      <p:bldP build="whole" bldLvl="1" animBg="1" rev="0" advAuto="0" spid="826" grpId="3"/>
      <p:bldP build="whole" bldLvl="1" animBg="1" rev="0" advAuto="0" spid="822" grpId="1"/>
      <p:bldP build="whole" bldLvl="1" animBg="1" rev="0" advAuto="0" spid="827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852" y="1037908"/>
            <a:ext cx="11707080" cy="7925674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ectangle"/>
          <p:cNvSpPr/>
          <p:nvPr/>
        </p:nvSpPr>
        <p:spPr>
          <a:xfrm>
            <a:off x="3624057" y="1406277"/>
            <a:ext cx="1316832" cy="13303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8" name="Rectangle"/>
          <p:cNvSpPr/>
          <p:nvPr/>
        </p:nvSpPr>
        <p:spPr>
          <a:xfrm>
            <a:off x="10085485" y="1406277"/>
            <a:ext cx="1316832" cy="13303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50" name="Group"/>
          <p:cNvGrpSpPr/>
          <p:nvPr/>
        </p:nvGrpSpPr>
        <p:grpSpPr>
          <a:xfrm>
            <a:off x="13681096" y="4508926"/>
            <a:ext cx="9160202" cy="4175668"/>
            <a:chOff x="0" y="0"/>
            <a:chExt cx="9160200" cy="4175666"/>
          </a:xfrm>
        </p:grpSpPr>
        <p:sp>
          <p:nvSpPr>
            <p:cNvPr id="239" name="Rectangle"/>
            <p:cNvSpPr/>
            <p:nvPr/>
          </p:nvSpPr>
          <p:spPr>
            <a:xfrm>
              <a:off x="3641159" y="383980"/>
              <a:ext cx="2407921" cy="1661400"/>
            </a:xfrm>
            <a:prstGeom prst="rect">
              <a:avLst/>
            </a:prstGeom>
            <a:solidFill>
              <a:srgbClr val="53585F"/>
            </a:solidFill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0" name="Line"/>
            <p:cNvSpPr/>
            <p:nvPr/>
          </p:nvSpPr>
          <p:spPr>
            <a:xfrm>
              <a:off x="2240075" y="1214679"/>
              <a:ext cx="883279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2172273">
                <a:defRPr b="0" sz="4200">
                  <a:solidFill>
                    <a:srgbClr val="004731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1" name="Line"/>
            <p:cNvSpPr/>
            <p:nvPr/>
          </p:nvSpPr>
          <p:spPr>
            <a:xfrm>
              <a:off x="6566882" y="1214679"/>
              <a:ext cx="883280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2172273">
                <a:defRPr b="0" sz="4200">
                  <a:solidFill>
                    <a:srgbClr val="004731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42" name="Mach"/>
            <p:cNvSpPr txBox="1"/>
            <p:nvPr/>
          </p:nvSpPr>
          <p:spPr>
            <a:xfrm>
              <a:off x="7788143" y="806593"/>
              <a:ext cx="1372058" cy="762001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t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Mach</a:t>
              </a:r>
            </a:p>
          </p:txBody>
        </p:sp>
        <p:pic>
          <p:nvPicPr>
            <p:cNvPr id="243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24" t="4814" r="4946" b="77684"/>
            <a:stretch>
              <a:fillRect/>
            </a:stretch>
          </p:blipFill>
          <p:spPr>
            <a:xfrm>
              <a:off x="437191" y="549517"/>
              <a:ext cx="1316945" cy="133037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44" name="Template matching"/>
            <p:cNvSpPr txBox="1"/>
            <p:nvPr/>
          </p:nvSpPr>
          <p:spPr>
            <a:xfrm>
              <a:off x="1766567" y="592379"/>
              <a:ext cx="6157102" cy="1244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/>
            <a:p>
              <a:pPr defTabSz="2172273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Template</a:t>
              </a:r>
              <a:br/>
              <a:r>
                <a:t>matching</a:t>
              </a:r>
            </a:p>
          </p:txBody>
        </p:sp>
        <p:pic>
          <p:nvPicPr>
            <p:cNvPr id="245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24" t="4814" r="4946" b="77684"/>
            <a:stretch>
              <a:fillRect/>
            </a:stretch>
          </p:blipFill>
          <p:spPr>
            <a:xfrm>
              <a:off x="4219926" y="2845290"/>
              <a:ext cx="1316944" cy="1330377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46" name="Line"/>
            <p:cNvSpPr/>
            <p:nvPr/>
          </p:nvSpPr>
          <p:spPr>
            <a:xfrm flipV="1">
              <a:off x="4861731" y="2102893"/>
              <a:ext cx="1" cy="6889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47" name="“Training” example"/>
            <p:cNvSpPr txBox="1"/>
            <p:nvPr/>
          </p:nvSpPr>
          <p:spPr>
            <a:xfrm>
              <a:off x="2161392" y="2995280"/>
              <a:ext cx="1913002" cy="1030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“Training”</a:t>
              </a:r>
              <a:br/>
              <a:r>
                <a:t>example</a:t>
              </a:r>
            </a:p>
          </p:txBody>
        </p:sp>
        <p:pic>
          <p:nvPicPr>
            <p:cNvPr id="24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71407" y="2888153"/>
              <a:ext cx="1213870" cy="124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Input patch"/>
            <p:cNvSpPr txBox="1"/>
            <p:nvPr/>
          </p:nvSpPr>
          <p:spPr>
            <a:xfrm>
              <a:off x="-1" y="-1"/>
              <a:ext cx="2181607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Input patch</a:t>
              </a:r>
            </a:p>
          </p:txBody>
        </p:sp>
      </p:grpSp>
      <p:grpSp>
        <p:nvGrpSpPr>
          <p:cNvPr id="263" name="Group"/>
          <p:cNvGrpSpPr/>
          <p:nvPr/>
        </p:nvGrpSpPr>
        <p:grpSpPr>
          <a:xfrm>
            <a:off x="13637148" y="-3207"/>
            <a:ext cx="9946171" cy="4175667"/>
            <a:chOff x="0" y="0"/>
            <a:chExt cx="9946169" cy="4175666"/>
          </a:xfrm>
        </p:grpSpPr>
        <p:sp>
          <p:nvSpPr>
            <p:cNvPr id="251" name="Rectangle"/>
            <p:cNvSpPr/>
            <p:nvPr/>
          </p:nvSpPr>
          <p:spPr>
            <a:xfrm>
              <a:off x="3641159" y="383980"/>
              <a:ext cx="2407921" cy="1661400"/>
            </a:xfrm>
            <a:prstGeom prst="rect">
              <a:avLst/>
            </a:prstGeom>
            <a:solidFill>
              <a:srgbClr val="53585F"/>
            </a:solidFill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2" name="Line"/>
            <p:cNvSpPr/>
            <p:nvPr/>
          </p:nvSpPr>
          <p:spPr>
            <a:xfrm>
              <a:off x="2240075" y="1214679"/>
              <a:ext cx="883279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2172273">
                <a:defRPr b="0" sz="4200">
                  <a:solidFill>
                    <a:srgbClr val="004731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3" name="Line"/>
            <p:cNvSpPr/>
            <p:nvPr/>
          </p:nvSpPr>
          <p:spPr>
            <a:xfrm>
              <a:off x="6566882" y="1214679"/>
              <a:ext cx="883280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2172273">
                <a:defRPr b="0" sz="4200">
                  <a:solidFill>
                    <a:srgbClr val="004731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54" name="No mach"/>
            <p:cNvSpPr txBox="1"/>
            <p:nvPr/>
          </p:nvSpPr>
          <p:spPr>
            <a:xfrm>
              <a:off x="7862709" y="833679"/>
              <a:ext cx="2083461" cy="762001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t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No mach</a:t>
              </a:r>
            </a:p>
          </p:txBody>
        </p:sp>
        <p:pic>
          <p:nvPicPr>
            <p:cNvPr id="255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24" t="4814" r="4946" b="77684"/>
            <a:stretch>
              <a:fillRect/>
            </a:stretch>
          </p:blipFill>
          <p:spPr>
            <a:xfrm>
              <a:off x="437191" y="549517"/>
              <a:ext cx="1316945" cy="133037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56" name="Template matching"/>
            <p:cNvSpPr txBox="1"/>
            <p:nvPr/>
          </p:nvSpPr>
          <p:spPr>
            <a:xfrm>
              <a:off x="1766567" y="592379"/>
              <a:ext cx="6157102" cy="1244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/>
            <a:p>
              <a:pPr defTabSz="2172273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Template</a:t>
              </a:r>
              <a:br/>
              <a:r>
                <a:t>matching</a:t>
              </a:r>
            </a:p>
          </p:txBody>
        </p:sp>
        <p:pic>
          <p:nvPicPr>
            <p:cNvPr id="257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24" t="4814" r="4946" b="77684"/>
            <a:stretch>
              <a:fillRect/>
            </a:stretch>
          </p:blipFill>
          <p:spPr>
            <a:xfrm>
              <a:off x="4219925" y="2845290"/>
              <a:ext cx="1316944" cy="1330377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58" name="Line"/>
            <p:cNvSpPr/>
            <p:nvPr/>
          </p:nvSpPr>
          <p:spPr>
            <a:xfrm flipV="1">
              <a:off x="4861731" y="2102893"/>
              <a:ext cx="1" cy="6889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59" name="“Training” example"/>
            <p:cNvSpPr txBox="1"/>
            <p:nvPr/>
          </p:nvSpPr>
          <p:spPr>
            <a:xfrm>
              <a:off x="2161392" y="2995279"/>
              <a:ext cx="1913002" cy="1030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“Training”</a:t>
              </a:r>
              <a:br/>
              <a:r>
                <a:t>example</a:t>
              </a:r>
            </a:p>
          </p:txBody>
        </p:sp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71407" y="2888153"/>
              <a:ext cx="1213870" cy="124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Input patch"/>
            <p:cNvSpPr txBox="1"/>
            <p:nvPr/>
          </p:nvSpPr>
          <p:spPr>
            <a:xfrm>
              <a:off x="-1" y="-1"/>
              <a:ext cx="2181607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Input patch</a:t>
              </a:r>
            </a:p>
          </p:txBody>
        </p:sp>
        <p:pic>
          <p:nvPicPr>
            <p:cNvPr id="26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2868" y="619566"/>
              <a:ext cx="1231248" cy="12174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6" name="Group"/>
          <p:cNvGrpSpPr/>
          <p:nvPr/>
        </p:nvGrpSpPr>
        <p:grpSpPr>
          <a:xfrm>
            <a:off x="13827979" y="9176436"/>
            <a:ext cx="9755340" cy="4175668"/>
            <a:chOff x="0" y="0"/>
            <a:chExt cx="9755339" cy="4175666"/>
          </a:xfrm>
        </p:grpSpPr>
        <p:sp>
          <p:nvSpPr>
            <p:cNvPr id="264" name="Rectangle"/>
            <p:cNvSpPr/>
            <p:nvPr/>
          </p:nvSpPr>
          <p:spPr>
            <a:xfrm>
              <a:off x="3641159" y="383979"/>
              <a:ext cx="2407921" cy="1661401"/>
            </a:xfrm>
            <a:prstGeom prst="rect">
              <a:avLst/>
            </a:prstGeom>
            <a:solidFill>
              <a:srgbClr val="53585F"/>
            </a:solidFill>
            <a:ln w="889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5" name="Line"/>
            <p:cNvSpPr/>
            <p:nvPr/>
          </p:nvSpPr>
          <p:spPr>
            <a:xfrm>
              <a:off x="2240075" y="1214679"/>
              <a:ext cx="883279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2172273">
                <a:defRPr b="0" sz="4200">
                  <a:solidFill>
                    <a:srgbClr val="004731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6" name="Line"/>
            <p:cNvSpPr/>
            <p:nvPr/>
          </p:nvSpPr>
          <p:spPr>
            <a:xfrm>
              <a:off x="6566882" y="1214679"/>
              <a:ext cx="883280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76200" tIns="76200" rIns="76200" bIns="76200" numCol="1" anchor="t">
              <a:noAutofit/>
            </a:bodyPr>
            <a:lstStyle/>
            <a:p>
              <a:pPr algn="l" defTabSz="2172273">
                <a:defRPr b="0" sz="4200">
                  <a:solidFill>
                    <a:srgbClr val="004731"/>
                  </a:solidFill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267" name="No mach"/>
            <p:cNvSpPr txBox="1"/>
            <p:nvPr/>
          </p:nvSpPr>
          <p:spPr>
            <a:xfrm>
              <a:off x="7671879" y="833680"/>
              <a:ext cx="2083461" cy="762001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t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No mach</a:t>
              </a:r>
            </a:p>
          </p:txBody>
        </p:sp>
        <p:pic>
          <p:nvPicPr>
            <p:cNvPr id="268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24" t="4814" r="4946" b="77684"/>
            <a:stretch>
              <a:fillRect/>
            </a:stretch>
          </p:blipFill>
          <p:spPr>
            <a:xfrm>
              <a:off x="437191" y="549517"/>
              <a:ext cx="1316945" cy="1330376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69" name="Template matching"/>
            <p:cNvSpPr txBox="1"/>
            <p:nvPr/>
          </p:nvSpPr>
          <p:spPr>
            <a:xfrm>
              <a:off x="1766567" y="592379"/>
              <a:ext cx="6157102" cy="1244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/>
            <a:p>
              <a:pPr defTabSz="2172273">
                <a:defRPr sz="36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Template</a:t>
              </a:r>
              <a:br/>
              <a:r>
                <a:t>matching</a:t>
              </a:r>
            </a:p>
          </p:txBody>
        </p:sp>
        <p:pic>
          <p:nvPicPr>
            <p:cNvPr id="270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3324" t="4814" r="4946" b="77684"/>
            <a:stretch>
              <a:fillRect/>
            </a:stretch>
          </p:blipFill>
          <p:spPr>
            <a:xfrm>
              <a:off x="4219925" y="2845290"/>
              <a:ext cx="1316944" cy="1330377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71" name="Line"/>
            <p:cNvSpPr/>
            <p:nvPr/>
          </p:nvSpPr>
          <p:spPr>
            <a:xfrm flipV="1">
              <a:off x="4861731" y="2102893"/>
              <a:ext cx="1" cy="68897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2" name="“Training” example"/>
            <p:cNvSpPr txBox="1"/>
            <p:nvPr/>
          </p:nvSpPr>
          <p:spPr>
            <a:xfrm>
              <a:off x="2161392" y="2995279"/>
              <a:ext cx="1913002" cy="1030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“Training”</a:t>
              </a:r>
              <a:br/>
              <a:r>
                <a:t>example</a:t>
              </a:r>
            </a:p>
          </p:txBody>
        </p:sp>
        <p:pic>
          <p:nvPicPr>
            <p:cNvPr id="27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71407" y="2888153"/>
              <a:ext cx="1213870" cy="1244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4" name="Input patch"/>
            <p:cNvSpPr txBox="1"/>
            <p:nvPr/>
          </p:nvSpPr>
          <p:spPr>
            <a:xfrm>
              <a:off x="-1" y="-1"/>
              <a:ext cx="2181607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Input patch</a:t>
              </a:r>
            </a:p>
          </p:txBody>
        </p:sp>
        <p:pic>
          <p:nvPicPr>
            <p:cNvPr id="27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8886" y="593143"/>
              <a:ext cx="1243074" cy="12430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7" name="Rectangle"/>
          <p:cNvSpPr/>
          <p:nvPr/>
        </p:nvSpPr>
        <p:spPr>
          <a:xfrm>
            <a:off x="4349029" y="6748929"/>
            <a:ext cx="1316833" cy="13303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4"/>
      <p:bldP build="whole" bldLvl="1" animBg="1" rev="0" advAuto="0" spid="276" grpId="6"/>
      <p:bldP build="whole" bldLvl="1" animBg="1" rev="0" advAuto="0" spid="237" grpId="1"/>
      <p:bldP build="whole" bldLvl="1" animBg="1" rev="0" advAuto="0" spid="263" grpId="2"/>
      <p:bldP build="whole" bldLvl="1" animBg="1" rev="0" advAuto="0" spid="277" grpId="5"/>
      <p:bldP build="whole" bldLvl="1" animBg="1" rev="0" advAuto="0" spid="238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Laplacian Pyramid</a:t>
            </a:r>
          </a:p>
        </p:txBody>
      </p:sp>
      <p:sp>
        <p:nvSpPr>
          <p:cNvPr id="8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4151" y="4348484"/>
            <a:ext cx="4664088" cy="4585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4083" y="5653161"/>
            <a:ext cx="2351642" cy="2273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21568" y="6182279"/>
            <a:ext cx="1293403" cy="12150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6" name="Group"/>
          <p:cNvGrpSpPr/>
          <p:nvPr/>
        </p:nvGrpSpPr>
        <p:grpSpPr>
          <a:xfrm>
            <a:off x="14160815" y="6384862"/>
            <a:ext cx="1652429" cy="2654146"/>
            <a:chOff x="468535" y="0"/>
            <a:chExt cx="1652427" cy="2654144"/>
          </a:xfrm>
        </p:grpSpPr>
        <p:pic>
          <p:nvPicPr>
            <p:cNvPr id="83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68535" y="0"/>
              <a:ext cx="764858" cy="8098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5" name="Gaussian…"/>
            <p:cNvSpPr/>
            <p:nvPr/>
          </p:nvSpPr>
          <p:spPr>
            <a:xfrm>
              <a:off x="850963" y="138414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/>
              </a:pPr>
              <a:r>
                <a:t>Gaussian</a:t>
              </a:r>
            </a:p>
            <a:p>
              <a:pPr>
                <a:defRPr b="0"/>
              </a:pPr>
              <a:r>
                <a:t>residual</a:t>
              </a:r>
            </a:p>
          </p:txBody>
        </p:sp>
      </p:grpSp>
      <p:sp>
        <p:nvSpPr>
          <p:cNvPr id="837" name="Laplacian pyramid"/>
          <p:cNvSpPr txBox="1"/>
          <p:nvPr/>
        </p:nvSpPr>
        <p:spPr>
          <a:xfrm>
            <a:off x="6363184" y="9339164"/>
            <a:ext cx="3240787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Laplacian pyramid</a:t>
            </a:r>
          </a:p>
        </p:txBody>
      </p:sp>
      <p:grpSp>
        <p:nvGrpSpPr>
          <p:cNvPr id="841" name="Group"/>
          <p:cNvGrpSpPr/>
          <p:nvPr/>
        </p:nvGrpSpPr>
        <p:grpSpPr>
          <a:xfrm>
            <a:off x="16271517" y="4496937"/>
            <a:ext cx="6735752" cy="6690067"/>
            <a:chOff x="0" y="0"/>
            <a:chExt cx="6735752" cy="6690065"/>
          </a:xfrm>
        </p:grpSpPr>
        <p:pic>
          <p:nvPicPr>
            <p:cNvPr id="83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10858" y="0"/>
              <a:ext cx="4624895" cy="4585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9" name="Arrow"/>
            <p:cNvSpPr/>
            <p:nvPr/>
          </p:nvSpPr>
          <p:spPr>
            <a:xfrm>
              <a:off x="0" y="1657849"/>
              <a:ext cx="1270000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40" name="Can we invert the  Laplacian Pyramid?"/>
            <p:cNvSpPr/>
            <p:nvPr/>
          </p:nvSpPr>
          <p:spPr>
            <a:xfrm>
              <a:off x="4635341" y="542006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 sz="5100"/>
              </a:pPr>
              <a:r>
                <a:t>Can we invert the </a:t>
              </a:r>
              <a:br/>
              <a:r>
                <a:t>Laplacian Pyramid?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7" grpId="1"/>
      <p:bldP build="whole" bldLvl="1" animBg="1" rev="0" advAuto="0" spid="841" grpId="2"/>
      <p:bldP build="whole" bldLvl="1" animBg="1" rev="0" advAuto="0" spid="836" grpId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Laplacian Pyramid</a:t>
            </a:r>
          </a:p>
        </p:txBody>
      </p:sp>
      <p:sp>
        <p:nvSpPr>
          <p:cNvPr id="8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93" r="0" b="0"/>
          <a:stretch>
            <a:fillRect/>
          </a:stretch>
        </p:blipFill>
        <p:spPr>
          <a:xfrm>
            <a:off x="1555404" y="4058689"/>
            <a:ext cx="20429830" cy="5121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3934" y="9109857"/>
            <a:ext cx="2515579" cy="24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05791" y="9046529"/>
            <a:ext cx="1268359" cy="122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96540" y="3354623"/>
            <a:ext cx="412527" cy="436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39058" y="8993587"/>
            <a:ext cx="697598" cy="655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5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64983" y="3255929"/>
            <a:ext cx="655320" cy="634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78109" y="2687772"/>
            <a:ext cx="1310638" cy="126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10453" y="1482831"/>
            <a:ext cx="2494439" cy="2473300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Gaussian pyramid"/>
          <p:cNvSpPr txBox="1"/>
          <p:nvPr/>
        </p:nvSpPr>
        <p:spPr>
          <a:xfrm>
            <a:off x="5589420" y="2024765"/>
            <a:ext cx="337985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Gaussian pyramid</a:t>
            </a:r>
          </a:p>
        </p:txBody>
      </p:sp>
      <p:sp>
        <p:nvSpPr>
          <p:cNvPr id="854" name="Laplacian pyramid"/>
          <p:cNvSpPr txBox="1"/>
          <p:nvPr/>
        </p:nvSpPr>
        <p:spPr>
          <a:xfrm>
            <a:off x="5554368" y="10653439"/>
            <a:ext cx="344995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Laplacian pyramid</a:t>
            </a:r>
          </a:p>
        </p:txBody>
      </p:sp>
      <p:pic>
        <p:nvPicPr>
          <p:cNvPr id="85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584113" y="3255929"/>
            <a:ext cx="655320" cy="634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957325" y="2687772"/>
            <a:ext cx="1310638" cy="126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340081" y="1482831"/>
            <a:ext cx="2494439" cy="247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Laplacian Pyramid</a:t>
            </a:r>
          </a:p>
        </p:txBody>
      </p:sp>
      <p:sp>
        <p:nvSpPr>
          <p:cNvPr id="8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493" r="0" b="0"/>
          <a:stretch>
            <a:fillRect/>
          </a:stretch>
        </p:blipFill>
        <p:spPr>
          <a:xfrm>
            <a:off x="1555404" y="4058689"/>
            <a:ext cx="20429830" cy="5121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3934" y="9109857"/>
            <a:ext cx="2515579" cy="24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05791" y="9046529"/>
            <a:ext cx="1268359" cy="122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96540" y="3354623"/>
            <a:ext cx="412527" cy="436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39058" y="8993587"/>
            <a:ext cx="697598" cy="655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64983" y="3255929"/>
            <a:ext cx="655320" cy="634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78109" y="2687772"/>
            <a:ext cx="1310638" cy="126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10453" y="1482831"/>
            <a:ext cx="2494439" cy="2473300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Gaussian pyramid"/>
          <p:cNvSpPr txBox="1"/>
          <p:nvPr/>
        </p:nvSpPr>
        <p:spPr>
          <a:xfrm>
            <a:off x="5589420" y="2024765"/>
            <a:ext cx="337985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Gaussian pyramid</a:t>
            </a:r>
          </a:p>
        </p:txBody>
      </p:sp>
      <p:sp>
        <p:nvSpPr>
          <p:cNvPr id="871" name="Laplacian pyramid"/>
          <p:cNvSpPr txBox="1"/>
          <p:nvPr/>
        </p:nvSpPr>
        <p:spPr>
          <a:xfrm>
            <a:off x="5554368" y="10653439"/>
            <a:ext cx="344995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Laplacian pyramid</a:t>
            </a:r>
          </a:p>
        </p:txBody>
      </p:sp>
      <p:pic>
        <p:nvPicPr>
          <p:cNvPr id="87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584113" y="3255929"/>
            <a:ext cx="655320" cy="634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957325" y="2687772"/>
            <a:ext cx="1310638" cy="1268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340081" y="1482831"/>
            <a:ext cx="2494439" cy="2473300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Rectangle"/>
          <p:cNvSpPr/>
          <p:nvPr/>
        </p:nvSpPr>
        <p:spPr>
          <a:xfrm>
            <a:off x="570353" y="1478323"/>
            <a:ext cx="12527468" cy="11652766"/>
          </a:xfrm>
          <a:prstGeom prst="rect">
            <a:avLst/>
          </a:prstGeom>
          <a:solidFill>
            <a:schemeClr val="accent1">
              <a:alpha val="2077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76" name="Rectangle"/>
          <p:cNvSpPr/>
          <p:nvPr/>
        </p:nvSpPr>
        <p:spPr>
          <a:xfrm>
            <a:off x="13303364" y="1478323"/>
            <a:ext cx="10815032" cy="11652766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  <a:alpha val="1710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77" name="Analysis/Encoder"/>
          <p:cNvSpPr txBox="1"/>
          <p:nvPr/>
        </p:nvSpPr>
        <p:spPr>
          <a:xfrm>
            <a:off x="3894290" y="12058985"/>
            <a:ext cx="6322277" cy="103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6300"/>
            </a:lvl1pPr>
          </a:lstStyle>
          <a:p>
            <a:pPr/>
            <a:r>
              <a:t>Analysis/Encoder</a:t>
            </a:r>
          </a:p>
        </p:txBody>
      </p:sp>
      <p:sp>
        <p:nvSpPr>
          <p:cNvPr id="878" name="Synthesis/Decoder"/>
          <p:cNvSpPr txBox="1"/>
          <p:nvPr/>
        </p:nvSpPr>
        <p:spPr>
          <a:xfrm>
            <a:off x="15817161" y="12058985"/>
            <a:ext cx="6900749" cy="103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6300"/>
            </a:lvl1pPr>
          </a:lstStyle>
          <a:p>
            <a:pPr/>
            <a:r>
              <a:t>Synthesis/Decoder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Laplacian Pyramid</a:t>
            </a:r>
          </a:p>
        </p:txBody>
      </p:sp>
      <p:sp>
        <p:nvSpPr>
          <p:cNvPr id="8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3323" y="2788627"/>
            <a:ext cx="4664089" cy="4585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4427" y="2797696"/>
            <a:ext cx="2351642" cy="2273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53084" y="2795283"/>
            <a:ext cx="1293403" cy="1215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3503" y="2715491"/>
            <a:ext cx="764858" cy="809849"/>
          </a:xfrm>
          <a:prstGeom prst="rect">
            <a:avLst/>
          </a:prstGeom>
          <a:ln w="12700">
            <a:miter lim="400000"/>
          </a:ln>
        </p:spPr>
      </p:pic>
      <p:sp>
        <p:nvSpPr>
          <p:cNvPr id="886" name="Laplacian pyramid"/>
          <p:cNvSpPr txBox="1"/>
          <p:nvPr/>
        </p:nvSpPr>
        <p:spPr>
          <a:xfrm>
            <a:off x="7775065" y="12709036"/>
            <a:ext cx="3240787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Laplacian pyramid</a:t>
            </a:r>
          </a:p>
        </p:txBody>
      </p:sp>
      <p:pic>
        <p:nvPicPr>
          <p:cNvPr id="8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8483" y="8061290"/>
            <a:ext cx="4664088" cy="4585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6029" y="8053749"/>
            <a:ext cx="4759430" cy="4600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9370" t="0" r="1956" b="4958"/>
          <a:stretch>
            <a:fillRect/>
          </a:stretch>
        </p:blipFill>
        <p:spPr>
          <a:xfrm>
            <a:off x="12618410" y="8051336"/>
            <a:ext cx="4529579" cy="4560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9088" t="8851" r="3701" b="8851"/>
          <a:stretch>
            <a:fillRect/>
          </a:stretch>
        </p:blipFill>
        <p:spPr>
          <a:xfrm>
            <a:off x="17420897" y="8074490"/>
            <a:ext cx="4563155" cy="4559367"/>
          </a:xfrm>
          <a:prstGeom prst="rect">
            <a:avLst/>
          </a:prstGeom>
          <a:ln w="12700">
            <a:miter lim="400000"/>
          </a:ln>
        </p:spPr>
      </p:pic>
      <p:sp>
        <p:nvSpPr>
          <p:cNvPr id="891" name="Gaussian residual"/>
          <p:cNvSpPr txBox="1"/>
          <p:nvPr/>
        </p:nvSpPr>
        <p:spPr>
          <a:xfrm>
            <a:off x="17953223" y="12570342"/>
            <a:ext cx="3134488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Gaussian residual</a:t>
            </a:r>
          </a:p>
        </p:txBody>
      </p:sp>
      <p:sp>
        <p:nvSpPr>
          <p:cNvPr id="892" name="Laplacian pyramid"/>
          <p:cNvSpPr txBox="1"/>
          <p:nvPr/>
        </p:nvSpPr>
        <p:spPr>
          <a:xfrm>
            <a:off x="5908822" y="2222019"/>
            <a:ext cx="3240787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Laplacian pyramid</a:t>
            </a:r>
          </a:p>
        </p:txBody>
      </p:sp>
      <p:sp>
        <p:nvSpPr>
          <p:cNvPr id="893" name="Gaussian residual"/>
          <p:cNvSpPr txBox="1"/>
          <p:nvPr/>
        </p:nvSpPr>
        <p:spPr>
          <a:xfrm>
            <a:off x="11186926" y="2222019"/>
            <a:ext cx="3134488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Gaussian residual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Rectang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Laplacian pyramid applications</a:t>
            </a:r>
          </a:p>
        </p:txBody>
      </p:sp>
      <p:sp>
        <p:nvSpPr>
          <p:cNvPr id="896" name="Rectangle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</a:pPr>
            <a:r>
              <a:t>Image compression</a:t>
            </a:r>
          </a:p>
          <a:p>
            <a:pPr>
              <a:buClr>
                <a:srgbClr val="000000"/>
              </a:buClr>
            </a:pPr>
            <a:r>
              <a:t>Noise removal</a:t>
            </a:r>
          </a:p>
          <a:p>
            <a:pPr>
              <a:buClr>
                <a:srgbClr val="000000"/>
              </a:buClr>
            </a:pPr>
            <a:r>
              <a:t>Computing image features (e.g., SIFT)</a:t>
            </a:r>
          </a:p>
        </p:txBody>
      </p:sp>
      <p:sp>
        <p:nvSpPr>
          <p:cNvPr id="897" name="Rectangle 3"/>
          <p:cNvSpPr txBox="1"/>
          <p:nvPr>
            <p:ph type="sldNum" sz="quarter" idx="2"/>
          </p:nvPr>
        </p:nvSpPr>
        <p:spPr>
          <a:xfrm>
            <a:off x="23363631" y="13081000"/>
            <a:ext cx="554838" cy="5626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/>
          <a:lstStyle>
            <a:lvl1pPr defTabSz="1168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Image Blend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Image Blending</a:t>
            </a:r>
          </a:p>
        </p:txBody>
      </p:sp>
      <p:sp>
        <p:nvSpPr>
          <p:cNvPr id="9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6346" y="3265105"/>
            <a:ext cx="17552422" cy="8583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Image  Blend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Image  Blending</a:t>
            </a:r>
          </a:p>
        </p:txBody>
      </p:sp>
      <p:sp>
        <p:nvSpPr>
          <p:cNvPr id="9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2944" y="3018178"/>
            <a:ext cx="8386054" cy="8420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Image Blend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Image Blending</a:t>
            </a:r>
          </a:p>
        </p:txBody>
      </p:sp>
      <p:sp>
        <p:nvSpPr>
          <p:cNvPr id="9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9671" y="2756544"/>
            <a:ext cx="21404658" cy="5239793"/>
          </a:xfrm>
          <a:prstGeom prst="rect">
            <a:avLst/>
          </a:prstGeom>
          <a:ln w="12700">
            <a:miter lim="400000"/>
          </a:ln>
        </p:spPr>
      </p:pic>
      <p:sp>
        <p:nvSpPr>
          <p:cNvPr id="910" name="Rectangle"/>
          <p:cNvSpPr/>
          <p:nvPr/>
        </p:nvSpPr>
        <p:spPr>
          <a:xfrm>
            <a:off x="12535864" y="2791910"/>
            <a:ext cx="4965701" cy="512476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11" name="Equation"/>
          <p:cNvSpPr txBox="1"/>
          <p:nvPr/>
        </p:nvSpPr>
        <p:spPr>
          <a:xfrm>
            <a:off x="3688339" y="8196204"/>
            <a:ext cx="837115" cy="89101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8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e>
                    <m:sup>
                      <m:r>
                        <a:rPr xmlns:a="http://schemas.openxmlformats.org/drawingml/2006/main" sz="8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p>
                  </m:sSup>
                </m:oMath>
              </m:oMathPara>
            </a14:m>
            <a:endParaRPr sz="8300"/>
          </a:p>
        </p:txBody>
      </p:sp>
      <p:sp>
        <p:nvSpPr>
          <p:cNvPr id="912" name="Equation"/>
          <p:cNvSpPr txBox="1"/>
          <p:nvPr/>
        </p:nvSpPr>
        <p:spPr>
          <a:xfrm>
            <a:off x="9165415" y="8196205"/>
            <a:ext cx="855077" cy="8797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a:rPr xmlns:a="http://schemas.openxmlformats.org/drawingml/2006/main" sz="8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e>
                    <m:sup>
                      <m:r>
                        <a:rPr xmlns:a="http://schemas.openxmlformats.org/drawingml/2006/main" sz="8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p>
                  </m:sSup>
                </m:oMath>
              </m:oMathPara>
            </a14:m>
            <a:endParaRPr sz="8300"/>
          </a:p>
        </p:txBody>
      </p:sp>
      <p:sp>
        <p:nvSpPr>
          <p:cNvPr id="913" name="Equation"/>
          <p:cNvSpPr txBox="1"/>
          <p:nvPr/>
        </p:nvSpPr>
        <p:spPr>
          <a:xfrm>
            <a:off x="14679761" y="8196205"/>
            <a:ext cx="730492" cy="4754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</m:oMath>
              </m:oMathPara>
            </a14:m>
            <a:endParaRPr sz="8300"/>
          </a:p>
        </p:txBody>
      </p:sp>
      <p:sp>
        <p:nvSpPr>
          <p:cNvPr id="914" name="Equation"/>
          <p:cNvSpPr txBox="1"/>
          <p:nvPr/>
        </p:nvSpPr>
        <p:spPr>
          <a:xfrm>
            <a:off x="20246689" y="8196205"/>
            <a:ext cx="414263" cy="68938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</m:oMath>
              </m:oMathPara>
            </a14:m>
            <a:endParaRPr sz="8300"/>
          </a:p>
        </p:txBody>
      </p:sp>
      <p:sp>
        <p:nvSpPr>
          <p:cNvPr id="915" name="Equation"/>
          <p:cNvSpPr txBox="1"/>
          <p:nvPr/>
        </p:nvSpPr>
        <p:spPr>
          <a:xfrm>
            <a:off x="7615816" y="10627853"/>
            <a:ext cx="10265998" cy="107758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*</m:t>
                  </m:r>
                  <m:sSup>
                    <m:e>
                      <m:r>
                        <a:rPr xmlns:a="http://schemas.openxmlformats.org/drawingml/2006/main" sz="8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e>
                    <m:sup>
                      <m:r>
                        <a:rPr xmlns:a="http://schemas.openxmlformats.org/drawingml/2006/main" sz="8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sup>
                  </m:sSup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8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*</m:t>
                  </m:r>
                  <m:sSup>
                    <m:e>
                      <m:r>
                        <a:rPr xmlns:a="http://schemas.openxmlformats.org/drawingml/2006/main" sz="8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e>
                    <m:sup>
                      <m:r>
                        <a:rPr xmlns:a="http://schemas.openxmlformats.org/drawingml/2006/main" sz="8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p>
                  </m:sSup>
                </m:oMath>
              </m:oMathPara>
            </a14:m>
            <a:endParaRPr sz="83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Image Blending with 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73936">
              <a:defRPr sz="8536"/>
            </a:lvl1pPr>
          </a:lstStyle>
          <a:p>
            <a:pPr/>
            <a:r>
              <a:t>Image Blending with the Laplacian Pyramid</a:t>
            </a:r>
          </a:p>
        </p:txBody>
      </p:sp>
      <p:sp>
        <p:nvSpPr>
          <p:cNvPr id="9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54" y="5665590"/>
            <a:ext cx="3124201" cy="311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454" y="2081594"/>
            <a:ext cx="3124201" cy="311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2361" y="2396743"/>
            <a:ext cx="20639086" cy="2481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76492" y="5828395"/>
            <a:ext cx="20857314" cy="2505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51345" y="9443594"/>
            <a:ext cx="20861117" cy="2574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9854" y="9097901"/>
            <a:ext cx="3149601" cy="326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l="0" t="10783" r="0" b="0"/>
          <a:stretch>
            <a:fillRect/>
          </a:stretch>
        </p:blipFill>
        <p:spPr>
          <a:xfrm>
            <a:off x="9466483" y="12477047"/>
            <a:ext cx="7428607" cy="1018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1" grpId="1"/>
      <p:bldP build="whole" bldLvl="1" animBg="1" rev="0" advAuto="0" spid="923" grpId="3"/>
      <p:bldP build="whole" bldLvl="1" animBg="1" rev="0" advAuto="0" spid="925" grpId="4"/>
      <p:bldP build="whole" bldLvl="1" animBg="1" rev="0" advAuto="0" spid="922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Image Blending with the Laplac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73936">
              <a:defRPr sz="8536"/>
            </a:lvl1pPr>
          </a:lstStyle>
          <a:p>
            <a:pPr/>
            <a:r>
              <a:t>Image Blending with the Laplacian Pyramid</a:t>
            </a:r>
          </a:p>
        </p:txBody>
      </p:sp>
      <p:sp>
        <p:nvSpPr>
          <p:cNvPr id="9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66285" y="3038756"/>
            <a:ext cx="8466774" cy="842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8063" y="3038756"/>
            <a:ext cx="8386054" cy="8420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roup" descr="Group"/>
          <p:cNvPicPr>
            <a:picLocks noChangeAspect="1"/>
          </p:cNvPicPr>
          <p:nvPr/>
        </p:nvPicPr>
        <p:blipFill>
          <a:blip r:embed="rId2">
            <a:extLst/>
          </a:blip>
          <a:srcRect l="16556" t="15258" r="38605" b="29229"/>
          <a:stretch>
            <a:fillRect/>
          </a:stretch>
        </p:blipFill>
        <p:spPr>
          <a:xfrm>
            <a:off x="1640198" y="1176383"/>
            <a:ext cx="11563264" cy="10000053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lide Number"/>
          <p:cNvSpPr txBox="1"/>
          <p:nvPr>
            <p:ph type="sldNum" sz="quarter" idx="2"/>
          </p:nvPr>
        </p:nvSpPr>
        <p:spPr>
          <a:xfrm>
            <a:off x="23524565" y="130048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1" name="TextBox 2"/>
          <p:cNvSpPr txBox="1"/>
          <p:nvPr/>
        </p:nvSpPr>
        <p:spPr>
          <a:xfrm>
            <a:off x="2756536" y="11623962"/>
            <a:ext cx="10115571" cy="85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We need translation and scale invariance</a:t>
            </a:r>
          </a:p>
        </p:txBody>
      </p:sp>
      <p:sp>
        <p:nvSpPr>
          <p:cNvPr id="282" name="Rectangle"/>
          <p:cNvSpPr/>
          <p:nvPr/>
        </p:nvSpPr>
        <p:spPr>
          <a:xfrm>
            <a:off x="8925759" y="3402298"/>
            <a:ext cx="1316832" cy="13303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3" name="Rectangle"/>
          <p:cNvSpPr/>
          <p:nvPr/>
        </p:nvSpPr>
        <p:spPr>
          <a:xfrm>
            <a:off x="7975970" y="4994114"/>
            <a:ext cx="1316832" cy="13303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4" name="Rectangle"/>
          <p:cNvSpPr/>
          <p:nvPr/>
        </p:nvSpPr>
        <p:spPr>
          <a:xfrm>
            <a:off x="5229378" y="4224155"/>
            <a:ext cx="1316832" cy="13303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5" name="Rectangle"/>
          <p:cNvSpPr/>
          <p:nvPr/>
        </p:nvSpPr>
        <p:spPr>
          <a:xfrm>
            <a:off x="3329915" y="2540626"/>
            <a:ext cx="1316832" cy="13303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6" name="Rectangle"/>
          <p:cNvSpPr/>
          <p:nvPr/>
        </p:nvSpPr>
        <p:spPr>
          <a:xfrm>
            <a:off x="3579070" y="6527111"/>
            <a:ext cx="1316832" cy="13303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7" name="“Training” example"/>
          <p:cNvSpPr txBox="1"/>
          <p:nvPr/>
        </p:nvSpPr>
        <p:spPr>
          <a:xfrm>
            <a:off x="16203445" y="583571"/>
            <a:ext cx="1913002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“Training”</a:t>
            </a:r>
            <a:br/>
            <a:r>
              <a:t>example</a:t>
            </a:r>
          </a:p>
        </p:txBody>
      </p:sp>
      <p:pic>
        <p:nvPicPr>
          <p:cNvPr id="2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13460" y="476445"/>
            <a:ext cx="1213870" cy="1244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roup"/>
          <p:cNvGrpSpPr/>
          <p:nvPr/>
        </p:nvGrpSpPr>
        <p:grpSpPr>
          <a:xfrm>
            <a:off x="17135605" y="2919166"/>
            <a:ext cx="3508551" cy="1104901"/>
            <a:chOff x="0" y="0"/>
            <a:chExt cx="3508550" cy="1104900"/>
          </a:xfrm>
        </p:grpSpPr>
        <p:pic>
          <p:nvPicPr>
            <p:cNvPr id="28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30300" cy="110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" name="Mach"/>
            <p:cNvSpPr txBox="1"/>
            <p:nvPr/>
          </p:nvSpPr>
          <p:spPr>
            <a:xfrm>
              <a:off x="2136492" y="106506"/>
              <a:ext cx="1372059" cy="762001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t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Mach</a:t>
              </a:r>
            </a:p>
          </p:txBody>
        </p:sp>
        <p:sp>
          <p:nvSpPr>
            <p:cNvPr id="291" name="Line"/>
            <p:cNvSpPr/>
            <p:nvPr/>
          </p:nvSpPr>
          <p:spPr>
            <a:xfrm>
              <a:off x="1164097" y="552450"/>
              <a:ext cx="919548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96" name="Group"/>
          <p:cNvGrpSpPr/>
          <p:nvPr/>
        </p:nvGrpSpPr>
        <p:grpSpPr>
          <a:xfrm>
            <a:off x="17110205" y="4387227"/>
            <a:ext cx="4231685" cy="1092201"/>
            <a:chOff x="0" y="0"/>
            <a:chExt cx="4231684" cy="1092200"/>
          </a:xfrm>
        </p:grpSpPr>
        <p:pic>
          <p:nvPicPr>
            <p:cNvPr id="29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81100" cy="1092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" name="No mach"/>
            <p:cNvSpPr txBox="1"/>
            <p:nvPr/>
          </p:nvSpPr>
          <p:spPr>
            <a:xfrm>
              <a:off x="2148223" y="165100"/>
              <a:ext cx="2083462" cy="762000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t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No mach</a:t>
              </a:r>
            </a:p>
          </p:txBody>
        </p:sp>
        <p:sp>
          <p:nvSpPr>
            <p:cNvPr id="295" name="Line"/>
            <p:cNvSpPr/>
            <p:nvPr/>
          </p:nvSpPr>
          <p:spPr>
            <a:xfrm>
              <a:off x="1189497" y="546100"/>
              <a:ext cx="919548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00" name="Group"/>
          <p:cNvGrpSpPr/>
          <p:nvPr/>
        </p:nvGrpSpPr>
        <p:grpSpPr>
          <a:xfrm>
            <a:off x="17141955" y="5842589"/>
            <a:ext cx="4199935" cy="1234787"/>
            <a:chOff x="0" y="0"/>
            <a:chExt cx="4199934" cy="1234786"/>
          </a:xfrm>
        </p:grpSpPr>
        <p:pic>
          <p:nvPicPr>
            <p:cNvPr id="29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181100" cy="1234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" name="No mach"/>
            <p:cNvSpPr txBox="1"/>
            <p:nvPr/>
          </p:nvSpPr>
          <p:spPr>
            <a:xfrm>
              <a:off x="2116473" y="236393"/>
              <a:ext cx="2083462" cy="762001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t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No mach</a:t>
              </a:r>
            </a:p>
          </p:txBody>
        </p:sp>
        <p:sp>
          <p:nvSpPr>
            <p:cNvPr id="299" name="Line"/>
            <p:cNvSpPr/>
            <p:nvPr/>
          </p:nvSpPr>
          <p:spPr>
            <a:xfrm>
              <a:off x="1157747" y="617392"/>
              <a:ext cx="91954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04" name="Group"/>
          <p:cNvGrpSpPr/>
          <p:nvPr/>
        </p:nvGrpSpPr>
        <p:grpSpPr>
          <a:xfrm>
            <a:off x="17161005" y="7453236"/>
            <a:ext cx="4257085" cy="1228856"/>
            <a:chOff x="0" y="0"/>
            <a:chExt cx="4257084" cy="1228855"/>
          </a:xfrm>
        </p:grpSpPr>
        <p:sp>
          <p:nvSpPr>
            <p:cNvPr id="301" name="No mach"/>
            <p:cNvSpPr txBox="1"/>
            <p:nvPr/>
          </p:nvSpPr>
          <p:spPr>
            <a:xfrm>
              <a:off x="2173623" y="203200"/>
              <a:ext cx="2083462" cy="762000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t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No mach</a:t>
              </a:r>
            </a:p>
          </p:txBody>
        </p:sp>
        <p:pic>
          <p:nvPicPr>
            <p:cNvPr id="30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213870" cy="12288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" name="Line"/>
            <p:cNvSpPr/>
            <p:nvPr/>
          </p:nvSpPr>
          <p:spPr>
            <a:xfrm>
              <a:off x="1214897" y="614427"/>
              <a:ext cx="91954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05" name="…"/>
          <p:cNvSpPr txBox="1"/>
          <p:nvPr/>
        </p:nvSpPr>
        <p:spPr>
          <a:xfrm rot="16200000">
            <a:off x="17370797" y="8863323"/>
            <a:ext cx="49530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1"/>
      <p:bldP build="whole" bldLvl="1" animBg="1" rev="0" advAuto="0" spid="305" grpId="9"/>
      <p:bldP build="whole" bldLvl="1" animBg="1" rev="0" advAuto="0" spid="300" grpId="6"/>
      <p:bldP build="whole" bldLvl="1" animBg="1" rev="0" advAuto="0" spid="292" grpId="2"/>
      <p:bldP build="whole" bldLvl="1" animBg="1" rev="0" advAuto="0" spid="284" grpId="3"/>
      <p:bldP build="whole" bldLvl="1" animBg="1" rev="0" advAuto="0" spid="296" grpId="4"/>
      <p:bldP build="whole" bldLvl="1" animBg="1" rev="0" advAuto="0" spid="286" grpId="7"/>
      <p:bldP build="whole" bldLvl="1" animBg="1" rev="0" advAuto="0" spid="304" grpId="8"/>
      <p:bldP build="whole" bldLvl="1" animBg="1" rev="0" advAuto="0" spid="285" grpId="5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Rectang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73936">
              <a:defRPr sz="8536"/>
            </a:lvl1pPr>
          </a:lstStyle>
          <a:p>
            <a:pPr/>
            <a:r>
              <a:t>Image Blending with the Laplacian Pyramid</a:t>
            </a:r>
          </a:p>
        </p:txBody>
      </p:sp>
      <p:sp>
        <p:nvSpPr>
          <p:cNvPr id="933" name="Rectangle 2"/>
          <p:cNvSpPr txBox="1"/>
          <p:nvPr>
            <p:ph type="body" idx="1"/>
          </p:nvPr>
        </p:nvSpPr>
        <p:spPr>
          <a:xfrm>
            <a:off x="495621" y="2443222"/>
            <a:ext cx="21005801" cy="9296401"/>
          </a:xfrm>
          <a:prstGeom prst="rect">
            <a:avLst/>
          </a:prstGeom>
        </p:spPr>
        <p:txBody>
          <a:bodyPr/>
          <a:lstStyle/>
          <a:p>
            <a:pPr marL="685800" indent="-685800">
              <a:defRPr sz="4000"/>
            </a:pPr>
            <a:r>
              <a:t>Build Laplacian pyramid for both images: LA, LB</a:t>
            </a:r>
          </a:p>
          <a:p>
            <a:pPr marL="685800" indent="-685800">
              <a:defRPr sz="4000"/>
            </a:pPr>
            <a:r>
              <a:t>Build Gaussian pyramid for mask: G</a:t>
            </a:r>
          </a:p>
          <a:p>
            <a:pPr marL="685800" indent="-685800">
              <a:defRPr sz="4000"/>
            </a:pPr>
            <a:r>
              <a:t>Build a combined Laplacian pyramid:</a:t>
            </a:r>
          </a:p>
          <a:p>
            <a:pPr marL="685800" indent="-685800">
              <a:defRPr sz="4000"/>
            </a:pPr>
            <a:r>
              <a:t>Collapse L to obtain the blended image </a:t>
            </a:r>
          </a:p>
        </p:txBody>
      </p:sp>
      <p:sp>
        <p:nvSpPr>
          <p:cNvPr id="934" name="Slide Number Placeholder 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476"/>
          <a:stretch>
            <a:fillRect/>
          </a:stretch>
        </p:blipFill>
        <p:spPr>
          <a:xfrm>
            <a:off x="12871178" y="4075169"/>
            <a:ext cx="10751357" cy="3937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52409" t="52646" r="0" b="0"/>
          <a:stretch>
            <a:fillRect/>
          </a:stretch>
        </p:blipFill>
        <p:spPr>
          <a:xfrm>
            <a:off x="16060862" y="8301109"/>
            <a:ext cx="4371975" cy="3425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70553" y="2221195"/>
            <a:ext cx="110998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938" name="http://persci.mit.edu/pub_pdfs/pyramid83.pdf"/>
          <p:cNvSpPr txBox="1"/>
          <p:nvPr/>
        </p:nvSpPr>
        <p:spPr>
          <a:xfrm>
            <a:off x="14443005" y="12021635"/>
            <a:ext cx="7913371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http://persci.mit.edu/pub_pdfs/pyramid83.pdf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Image pyram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Image pyramids</a:t>
            </a:r>
          </a:p>
        </p:txBody>
      </p:sp>
      <p:sp>
        <p:nvSpPr>
          <p:cNvPr id="9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096" y="2044357"/>
            <a:ext cx="9386586" cy="8416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89686" y="2044360"/>
            <a:ext cx="9324934" cy="843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44" name="TextBox 7"/>
          <p:cNvSpPr txBox="1"/>
          <p:nvPr/>
        </p:nvSpPr>
        <p:spPr>
          <a:xfrm>
            <a:off x="2480438" y="10692966"/>
            <a:ext cx="3661767" cy="889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Gaussian Pyr</a:t>
            </a:r>
          </a:p>
        </p:txBody>
      </p:sp>
      <p:sp>
        <p:nvSpPr>
          <p:cNvPr id="945" name="TextBox 8"/>
          <p:cNvSpPr txBox="1"/>
          <p:nvPr/>
        </p:nvSpPr>
        <p:spPr>
          <a:xfrm>
            <a:off x="12736569" y="10692966"/>
            <a:ext cx="3719069" cy="889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Laplacian Pyr</a:t>
            </a:r>
          </a:p>
        </p:txBody>
      </p:sp>
      <p:sp>
        <p:nvSpPr>
          <p:cNvPr id="946" name="TextBox 9"/>
          <p:cNvSpPr txBox="1"/>
          <p:nvPr/>
        </p:nvSpPr>
        <p:spPr>
          <a:xfrm>
            <a:off x="5902981" y="11605839"/>
            <a:ext cx="9595003" cy="889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And many more: QMF, steerable, </a:t>
            </a:r>
            <a:r>
              <a:t>…</a:t>
            </a:r>
          </a:p>
        </p:txBody>
      </p:sp>
      <p:sp>
        <p:nvSpPr>
          <p:cNvPr id="947" name="Convnets!"/>
          <p:cNvSpPr txBox="1"/>
          <p:nvPr/>
        </p:nvSpPr>
        <p:spPr>
          <a:xfrm>
            <a:off x="15395953" y="11639494"/>
            <a:ext cx="2797582" cy="849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828800">
              <a:defRPr b="0" sz="4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Convnets!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7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7467" t="0" r="7467" b="0"/>
          <a:stretch>
            <a:fillRect/>
          </a:stretch>
        </p:blipFill>
        <p:spPr>
          <a:xfrm>
            <a:off x="18860955" y="1971930"/>
            <a:ext cx="2332178" cy="2056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rcRect l="7425" t="7117" r="7425" b="4240"/>
          <a:stretch>
            <a:fillRect/>
          </a:stretch>
        </p:blipFill>
        <p:spPr>
          <a:xfrm>
            <a:off x="10746873" y="2036620"/>
            <a:ext cx="2469407" cy="1927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rcRect l="16047" t="7179" r="58151" b="58458"/>
          <a:stretch>
            <a:fillRect/>
          </a:stretch>
        </p:blipFill>
        <p:spPr>
          <a:xfrm>
            <a:off x="8829570" y="4160187"/>
            <a:ext cx="6304041" cy="630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rcRect l="60989" t="7179" r="13670" b="58459"/>
          <a:stretch>
            <a:fillRect/>
          </a:stretch>
        </p:blipFill>
        <p:spPr>
          <a:xfrm>
            <a:off x="16584480" y="4160187"/>
            <a:ext cx="6191122" cy="6301191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Title 18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Orientations</a:t>
            </a:r>
          </a:p>
        </p:txBody>
      </p:sp>
      <p:sp>
        <p:nvSpPr>
          <p:cNvPr id="9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1828800"/>
          </a:lstStyle>
          <a:p>
            <a:pPr/>
            <a:fld id="{86CB4B4D-7CA3-9044-876B-883B54F8677D}" type="slidenum"/>
          </a:p>
        </p:txBody>
      </p:sp>
      <p:pic>
        <p:nvPicPr>
          <p:cNvPr id="955" name="Picture 25" descr="Picture 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3587" y="4161178"/>
            <a:ext cx="6299201" cy="6299204"/>
          </a:xfrm>
          <a:prstGeom prst="rect">
            <a:avLst/>
          </a:prstGeom>
          <a:ln w="12700">
            <a:miter lim="400000"/>
          </a:ln>
        </p:spPr>
      </p:pic>
      <p:sp>
        <p:nvSpPr>
          <p:cNvPr id="956" name="Arrow"/>
          <p:cNvSpPr/>
          <p:nvPr/>
        </p:nvSpPr>
        <p:spPr>
          <a:xfrm>
            <a:off x="7261179" y="6924092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Orient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Orientations</a:t>
            </a:r>
          </a:p>
        </p:txBody>
      </p:sp>
      <p:sp>
        <p:nvSpPr>
          <p:cNvPr id="9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1320" y="3688272"/>
            <a:ext cx="6121360" cy="6045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teerable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Steerable Pyramid</a:t>
            </a:r>
          </a:p>
        </p:txBody>
      </p:sp>
      <p:sp>
        <p:nvSpPr>
          <p:cNvPr id="9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824" y="4391838"/>
            <a:ext cx="4379065" cy="4324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1076" y="1912306"/>
            <a:ext cx="1939530" cy="1968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6860" y="1912306"/>
            <a:ext cx="1953790" cy="1968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42485" y="1912306"/>
            <a:ext cx="1953791" cy="1968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435814" y="1912306"/>
            <a:ext cx="1953791" cy="1968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74990" y="4380764"/>
            <a:ext cx="4376796" cy="430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25323" y="4380764"/>
            <a:ext cx="4376796" cy="4352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843278" y="4380764"/>
            <a:ext cx="4352207" cy="4376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236607" y="4380764"/>
            <a:ext cx="4352207" cy="4327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166825" y="8716934"/>
            <a:ext cx="15441727" cy="349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080610" y="12976169"/>
            <a:ext cx="591117" cy="568382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Low pass residual"/>
          <p:cNvSpPr txBox="1"/>
          <p:nvPr/>
        </p:nvSpPr>
        <p:spPr>
          <a:xfrm>
            <a:off x="16735214" y="12929335"/>
            <a:ext cx="339433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Low pass residual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2" grpId="8"/>
      <p:bldP build="whole" bldLvl="1" animBg="1" rev="0" advAuto="0" spid="966" grpId="3"/>
      <p:bldP build="whole" bldLvl="1" animBg="1" rev="0" advAuto="0" spid="973" grpId="9"/>
      <p:bldP build="whole" bldLvl="1" animBg="1" rev="0" advAuto="0" spid="971" grpId="6"/>
      <p:bldP build="whole" bldLvl="1" animBg="1" rev="0" advAuto="0" spid="974" grpId="10"/>
      <p:bldP build="whole" bldLvl="1" animBg="1" rev="0" advAuto="0" spid="975" grpId="11"/>
      <p:bldP build="whole" bldLvl="1" animBg="1" rev="0" advAuto="0" spid="968" grpId="7"/>
      <p:bldP build="whole" bldLvl="1" animBg="1" rev="0" advAuto="0" spid="967" grpId="5"/>
      <p:bldP build="whole" bldLvl="1" animBg="1" rev="0" advAuto="0" spid="965" grpId="1"/>
      <p:bldP build="whole" bldLvl="1" animBg="1" rev="0" advAuto="0" spid="969" grpId="2"/>
      <p:bldP build="whole" bldLvl="1" animBg="1" rev="0" advAuto="0" spid="970" grpId="4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8559" y="2804298"/>
            <a:ext cx="9568039" cy="8839046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Steerable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Steerable Pyramid</a:t>
            </a:r>
          </a:p>
        </p:txBody>
      </p:sp>
      <p:sp>
        <p:nvSpPr>
          <p:cNvPr id="9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2884" y="2488911"/>
            <a:ext cx="569276" cy="577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01964" y="3819934"/>
            <a:ext cx="591116" cy="595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01964" y="5168741"/>
            <a:ext cx="591116" cy="595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55759" y="10774526"/>
            <a:ext cx="591117" cy="568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36906" y="2268373"/>
            <a:ext cx="1428824" cy="1404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36942" y="3720894"/>
            <a:ext cx="1428824" cy="1420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640919" y="5189485"/>
            <a:ext cx="1420797" cy="1428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943063" y="6811715"/>
            <a:ext cx="816510" cy="824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943063" y="8096578"/>
            <a:ext cx="816510" cy="82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939211" y="9381442"/>
            <a:ext cx="824214" cy="816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0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354123" y="2220274"/>
            <a:ext cx="1519781" cy="15009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5" name="Group"/>
          <p:cNvGrpSpPr/>
          <p:nvPr/>
        </p:nvGrpSpPr>
        <p:grpSpPr>
          <a:xfrm>
            <a:off x="18231581" y="711673"/>
            <a:ext cx="3912739" cy="12313299"/>
            <a:chOff x="0" y="0"/>
            <a:chExt cx="3912737" cy="12313298"/>
          </a:xfrm>
        </p:grpSpPr>
        <p:pic>
          <p:nvPicPr>
            <p:cNvPr id="991" name="steerable_4or_2D.png" descr="steerable_4or_2D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994743" y="0"/>
              <a:ext cx="2426308" cy="12292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2" name="Rectangle"/>
            <p:cNvSpPr/>
            <p:nvPr/>
          </p:nvSpPr>
          <p:spPr>
            <a:xfrm>
              <a:off x="0" y="12138894"/>
              <a:ext cx="663873" cy="174405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93" name="Rectangle"/>
            <p:cNvSpPr/>
            <p:nvPr/>
          </p:nvSpPr>
          <p:spPr>
            <a:xfrm>
              <a:off x="9887" y="9732684"/>
              <a:ext cx="646110" cy="236696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94" name="Rectangle"/>
            <p:cNvSpPr/>
            <p:nvPr/>
          </p:nvSpPr>
          <p:spPr>
            <a:xfrm>
              <a:off x="9887" y="3783"/>
              <a:ext cx="646110" cy="968965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997" name="Group"/>
            <p:cNvGrpSpPr/>
            <p:nvPr/>
          </p:nvGrpSpPr>
          <p:grpSpPr>
            <a:xfrm>
              <a:off x="3516368" y="9907"/>
              <a:ext cx="396370" cy="2366962"/>
              <a:chOff x="0" y="0"/>
              <a:chExt cx="396369" cy="2366960"/>
            </a:xfrm>
          </p:grpSpPr>
          <p:sp>
            <p:nvSpPr>
              <p:cNvPr id="995" name="Rectangle"/>
              <p:cNvSpPr/>
              <p:nvPr/>
            </p:nvSpPr>
            <p:spPr>
              <a:xfrm>
                <a:off x="0" y="0"/>
                <a:ext cx="396370" cy="2366961"/>
              </a:xfrm>
              <a:prstGeom prst="rect">
                <a:avLst/>
              </a:prstGeom>
              <a:solidFill>
                <a:schemeClr val="accent4">
                  <a:hueOff val="-461056"/>
                  <a:satOff val="4338"/>
                  <a:lumOff val="-102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996" name="Equation"/>
              <p:cNvSpPr txBox="1"/>
              <p:nvPr/>
            </p:nvSpPr>
            <p:spPr>
              <a:xfrm>
                <a:off x="54925" y="1062037"/>
                <a:ext cx="253366" cy="2416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b="0"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4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sz="4200"/>
              </a:p>
            </p:txBody>
          </p:sp>
        </p:grpSp>
        <p:sp>
          <p:nvSpPr>
            <p:cNvPr id="998" name="="/>
            <p:cNvSpPr txBox="1"/>
            <p:nvPr/>
          </p:nvSpPr>
          <p:spPr>
            <a:xfrm>
              <a:off x="665477" y="913164"/>
              <a:ext cx="342901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=</a:t>
              </a:r>
            </a:p>
          </p:txBody>
        </p:sp>
        <p:sp>
          <p:nvSpPr>
            <p:cNvPr id="999" name="Line"/>
            <p:cNvSpPr/>
            <p:nvPr/>
          </p:nvSpPr>
          <p:spPr>
            <a:xfrm>
              <a:off x="42978" y="2445322"/>
              <a:ext cx="59111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00" name="Line"/>
            <p:cNvSpPr/>
            <p:nvPr/>
          </p:nvSpPr>
          <p:spPr>
            <a:xfrm>
              <a:off x="36379" y="4848609"/>
              <a:ext cx="59111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01" name="Line"/>
            <p:cNvSpPr/>
            <p:nvPr/>
          </p:nvSpPr>
          <p:spPr>
            <a:xfrm>
              <a:off x="36379" y="7298458"/>
              <a:ext cx="59111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02" name="Line"/>
            <p:cNvSpPr/>
            <p:nvPr/>
          </p:nvSpPr>
          <p:spPr>
            <a:xfrm>
              <a:off x="36379" y="10283544"/>
              <a:ext cx="59111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03" name="Line"/>
            <p:cNvSpPr/>
            <p:nvPr/>
          </p:nvSpPr>
          <p:spPr>
            <a:xfrm>
              <a:off x="36379" y="10923620"/>
              <a:ext cx="59111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04" name="Line"/>
            <p:cNvSpPr/>
            <p:nvPr/>
          </p:nvSpPr>
          <p:spPr>
            <a:xfrm>
              <a:off x="36379" y="11563695"/>
              <a:ext cx="59111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1010" name="Group"/>
          <p:cNvGrpSpPr/>
          <p:nvPr/>
        </p:nvGrpSpPr>
        <p:grpSpPr>
          <a:xfrm>
            <a:off x="508458" y="3644544"/>
            <a:ext cx="4174132" cy="2929397"/>
            <a:chOff x="0" y="0"/>
            <a:chExt cx="4174130" cy="2929396"/>
          </a:xfrm>
        </p:grpSpPr>
        <p:sp>
          <p:nvSpPr>
            <p:cNvPr id="1006" name="Oriented filters"/>
            <p:cNvSpPr txBox="1"/>
            <p:nvPr/>
          </p:nvSpPr>
          <p:spPr>
            <a:xfrm>
              <a:off x="-1" y="2368947"/>
              <a:ext cx="2830069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Oriented filters</a:t>
              </a:r>
            </a:p>
          </p:txBody>
        </p:sp>
        <p:sp>
          <p:nvSpPr>
            <p:cNvPr id="1007" name="Line"/>
            <p:cNvSpPr/>
            <p:nvPr/>
          </p:nvSpPr>
          <p:spPr>
            <a:xfrm flipV="1">
              <a:off x="2280213" y="0"/>
              <a:ext cx="1831949" cy="2181673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08" name="Line"/>
            <p:cNvSpPr/>
            <p:nvPr/>
          </p:nvSpPr>
          <p:spPr>
            <a:xfrm flipV="1">
              <a:off x="2407213" y="1324174"/>
              <a:ext cx="1766918" cy="984498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09" name="Line"/>
            <p:cNvSpPr/>
            <p:nvPr/>
          </p:nvSpPr>
          <p:spPr>
            <a:xfrm>
              <a:off x="2534213" y="2435671"/>
              <a:ext cx="1506737" cy="1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1013" name="Group"/>
          <p:cNvGrpSpPr/>
          <p:nvPr/>
        </p:nvGrpSpPr>
        <p:grpSpPr>
          <a:xfrm>
            <a:off x="2276625" y="7473846"/>
            <a:ext cx="2548579" cy="816510"/>
            <a:chOff x="0" y="0"/>
            <a:chExt cx="2548577" cy="816509"/>
          </a:xfrm>
        </p:grpSpPr>
        <p:sp>
          <p:nvSpPr>
            <p:cNvPr id="1011" name="Blur"/>
            <p:cNvSpPr txBox="1"/>
            <p:nvPr/>
          </p:nvSpPr>
          <p:spPr>
            <a:xfrm>
              <a:off x="0" y="175156"/>
              <a:ext cx="887592" cy="641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chemeClr val="accent5"/>
                  </a:solidFill>
                </a:defRPr>
              </a:lvl1pPr>
            </a:lstStyle>
            <a:p>
              <a:pPr/>
              <a:r>
                <a:t>Blur</a:t>
              </a:r>
            </a:p>
          </p:txBody>
        </p:sp>
        <p:sp>
          <p:nvSpPr>
            <p:cNvPr id="1012" name="Line"/>
            <p:cNvSpPr/>
            <p:nvPr/>
          </p:nvSpPr>
          <p:spPr>
            <a:xfrm flipV="1">
              <a:off x="988155" y="-1"/>
              <a:ext cx="1560423" cy="495835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1016" name="Group"/>
          <p:cNvGrpSpPr/>
          <p:nvPr/>
        </p:nvGrpSpPr>
        <p:grpSpPr>
          <a:xfrm>
            <a:off x="3110002" y="7605755"/>
            <a:ext cx="3216598" cy="1805861"/>
            <a:chOff x="0" y="0"/>
            <a:chExt cx="3216596" cy="1805860"/>
          </a:xfrm>
        </p:grpSpPr>
        <p:sp>
          <p:nvSpPr>
            <p:cNvPr id="1014" name="Downsampling"/>
            <p:cNvSpPr txBox="1"/>
            <p:nvPr/>
          </p:nvSpPr>
          <p:spPr>
            <a:xfrm>
              <a:off x="0" y="1245411"/>
              <a:ext cx="2822068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lumOff val="-29866"/>
                    </a:schemeClr>
                  </a:solidFill>
                </a:defRPr>
              </a:lvl1pPr>
            </a:lstStyle>
            <a:p>
              <a:pPr/>
              <a:r>
                <a:t>Downsampling</a:t>
              </a:r>
            </a:p>
          </p:txBody>
        </p:sp>
        <p:sp>
          <p:nvSpPr>
            <p:cNvPr id="1015" name="Line"/>
            <p:cNvSpPr/>
            <p:nvPr/>
          </p:nvSpPr>
          <p:spPr>
            <a:xfrm flipV="1">
              <a:off x="2372192" y="0"/>
              <a:ext cx="844405" cy="1313842"/>
            </a:xfrm>
            <a:prstGeom prst="line">
              <a:avLst/>
            </a:prstGeom>
            <a:noFill/>
            <a:ln w="254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017" name="…"/>
          <p:cNvSpPr txBox="1"/>
          <p:nvPr/>
        </p:nvSpPr>
        <p:spPr>
          <a:xfrm rot="16200000">
            <a:off x="8282000" y="8843201"/>
            <a:ext cx="49530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…</a:t>
            </a:r>
          </a:p>
        </p:txBody>
      </p:sp>
      <p:sp>
        <p:nvSpPr>
          <p:cNvPr id="1018" name="…"/>
          <p:cNvSpPr txBox="1"/>
          <p:nvPr/>
        </p:nvSpPr>
        <p:spPr>
          <a:xfrm rot="16200000">
            <a:off x="4844626" y="4936145"/>
            <a:ext cx="49530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6" grpId="3"/>
      <p:bldP build="whole" bldLvl="1" animBg="1" rev="0" advAuto="0" spid="1013" grpId="2"/>
      <p:bldP build="whole" bldLvl="1" animBg="1" rev="0" advAuto="0" spid="1010" grpId="1"/>
      <p:bldP build="whole" bldLvl="1" animBg="1" rev="0" advAuto="0" spid="1005" grpId="4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teerable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Steerable Pyramid</a:t>
            </a:r>
          </a:p>
        </p:txBody>
      </p:sp>
      <p:pic>
        <p:nvPicPr>
          <p:cNvPr id="10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2079" y="4225537"/>
            <a:ext cx="4381940" cy="4327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8124" y="2925326"/>
            <a:ext cx="4376796" cy="430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95813" y="7228290"/>
            <a:ext cx="4376796" cy="4352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75801" y="7215958"/>
            <a:ext cx="4352207" cy="4376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35158" y="7240547"/>
            <a:ext cx="4352207" cy="4327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302229" y="2892260"/>
            <a:ext cx="591117" cy="5683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2" name="Group"/>
          <p:cNvGrpSpPr/>
          <p:nvPr/>
        </p:nvGrpSpPr>
        <p:grpSpPr>
          <a:xfrm>
            <a:off x="10093112" y="2908634"/>
            <a:ext cx="6495583" cy="4303029"/>
            <a:chOff x="0" y="0"/>
            <a:chExt cx="6495582" cy="4303028"/>
          </a:xfrm>
        </p:grpSpPr>
        <p:pic>
          <p:nvPicPr>
            <p:cNvPr id="1027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395671" y="0"/>
              <a:ext cx="2099912" cy="2084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31" name="Group"/>
            <p:cNvGrpSpPr/>
            <p:nvPr/>
          </p:nvGrpSpPr>
          <p:grpSpPr>
            <a:xfrm>
              <a:off x="0" y="2218558"/>
              <a:ext cx="6495583" cy="2084471"/>
              <a:chOff x="0" y="0"/>
              <a:chExt cx="6495582" cy="2084469"/>
            </a:xfrm>
          </p:grpSpPr>
          <p:pic>
            <p:nvPicPr>
              <p:cNvPr id="1028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4395671" y="0"/>
                <a:ext cx="2099912" cy="20844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29" name="Image" descr="Imag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2197836" y="7720"/>
                <a:ext cx="2084471" cy="20690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30" name="Image" descr="Image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084471" cy="20844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37" name="Group"/>
          <p:cNvGrpSpPr/>
          <p:nvPr/>
        </p:nvGrpSpPr>
        <p:grpSpPr>
          <a:xfrm>
            <a:off x="11174691" y="2919076"/>
            <a:ext cx="3286238" cy="2143001"/>
            <a:chOff x="0" y="0"/>
            <a:chExt cx="3286236" cy="2143000"/>
          </a:xfrm>
        </p:grpSpPr>
        <p:pic>
          <p:nvPicPr>
            <p:cNvPr id="1033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188259" y="0"/>
              <a:ext cx="1097978" cy="1051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4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203723" y="1060487"/>
              <a:ext cx="1067050" cy="1082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5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094129" y="1060487"/>
              <a:ext cx="1082514" cy="1051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6" name="Image" descr="Imag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1060487"/>
              <a:ext cx="1067049" cy="1051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8" name="3 scales, 4 orientations"/>
          <p:cNvSpPr txBox="1"/>
          <p:nvPr/>
        </p:nvSpPr>
        <p:spPr>
          <a:xfrm>
            <a:off x="12417391" y="12208554"/>
            <a:ext cx="429768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 scales, 4 orientations</a:t>
            </a:r>
          </a:p>
        </p:txBody>
      </p:sp>
      <p:sp>
        <p:nvSpPr>
          <p:cNvPr id="1039" name="Arrow"/>
          <p:cNvSpPr/>
          <p:nvPr/>
        </p:nvSpPr>
        <p:spPr>
          <a:xfrm>
            <a:off x="6134768" y="575434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450" r="0" b="0"/>
          <a:stretch>
            <a:fillRect/>
          </a:stretch>
        </p:blipFill>
        <p:spPr>
          <a:xfrm>
            <a:off x="12152696" y="2899297"/>
            <a:ext cx="9932536" cy="8778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0259" y="2804298"/>
            <a:ext cx="9568039" cy="8839046"/>
          </a:xfrm>
          <a:prstGeom prst="rect">
            <a:avLst/>
          </a:prstGeom>
          <a:ln w="12700">
            <a:miter lim="400000"/>
          </a:ln>
        </p:spPr>
      </p:pic>
      <p:sp>
        <p:nvSpPr>
          <p:cNvPr id="1043" name="Steerable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Steerable Pyramid</a:t>
            </a:r>
          </a:p>
        </p:txBody>
      </p:sp>
      <p:sp>
        <p:nvSpPr>
          <p:cNvPr id="10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44584" y="2488911"/>
            <a:ext cx="569276" cy="577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33664" y="3819934"/>
            <a:ext cx="591116" cy="595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33664" y="5168741"/>
            <a:ext cx="591116" cy="595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0" name="Group"/>
          <p:cNvGrpSpPr/>
          <p:nvPr/>
        </p:nvGrpSpPr>
        <p:grpSpPr>
          <a:xfrm>
            <a:off x="202053" y="1478323"/>
            <a:ext cx="10975979" cy="11652766"/>
            <a:chOff x="0" y="0"/>
            <a:chExt cx="10975977" cy="11652765"/>
          </a:xfrm>
        </p:grpSpPr>
        <p:sp>
          <p:nvSpPr>
            <p:cNvPr id="1048" name="Rectangle"/>
            <p:cNvSpPr/>
            <p:nvPr/>
          </p:nvSpPr>
          <p:spPr>
            <a:xfrm>
              <a:off x="0" y="0"/>
              <a:ext cx="10975978" cy="11652766"/>
            </a:xfrm>
            <a:prstGeom prst="rect">
              <a:avLst/>
            </a:prstGeom>
            <a:solidFill>
              <a:schemeClr val="accent1">
                <a:alpha val="207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49" name="Analysis/Encoder"/>
            <p:cNvSpPr txBox="1"/>
            <p:nvPr/>
          </p:nvSpPr>
          <p:spPr>
            <a:xfrm>
              <a:off x="2326850" y="10580661"/>
              <a:ext cx="6322277" cy="10316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spcBef>
                  <a:spcPts val="5900"/>
                </a:spcBef>
                <a:defRPr b="0" sz="6300"/>
              </a:lvl1pPr>
            </a:lstStyle>
            <a:p>
              <a:pPr/>
              <a:r>
                <a:t>Analysis/Encoder</a:t>
              </a:r>
            </a:p>
          </p:txBody>
        </p:sp>
      </p:grpSp>
      <p:grpSp>
        <p:nvGrpSpPr>
          <p:cNvPr id="1053" name="Group"/>
          <p:cNvGrpSpPr/>
          <p:nvPr/>
        </p:nvGrpSpPr>
        <p:grpSpPr>
          <a:xfrm>
            <a:off x="12156408" y="1478323"/>
            <a:ext cx="12054712" cy="11652766"/>
            <a:chOff x="0" y="0"/>
            <a:chExt cx="12054710" cy="11652765"/>
          </a:xfrm>
        </p:grpSpPr>
        <p:sp>
          <p:nvSpPr>
            <p:cNvPr id="1051" name="Rectangle"/>
            <p:cNvSpPr/>
            <p:nvPr/>
          </p:nvSpPr>
          <p:spPr>
            <a:xfrm>
              <a:off x="0" y="0"/>
              <a:ext cx="12054711" cy="11652766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  <a:alpha val="1710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052" name="Synthesis/Decoder"/>
            <p:cNvSpPr txBox="1"/>
            <p:nvPr/>
          </p:nvSpPr>
          <p:spPr>
            <a:xfrm>
              <a:off x="2417950" y="10580661"/>
              <a:ext cx="7218812" cy="1031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spcBef>
                  <a:spcPts val="5900"/>
                </a:spcBef>
                <a:defRPr b="0" sz="6300"/>
              </a:lvl1pPr>
            </a:lstStyle>
            <a:p>
              <a:pPr/>
              <a:r>
                <a:t>Synthesis/Decoder</a:t>
              </a:r>
            </a:p>
          </p:txBody>
        </p:sp>
      </p:grpSp>
      <p:pic>
        <p:nvPicPr>
          <p:cNvPr id="105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0666" y="2111665"/>
            <a:ext cx="2192000" cy="2164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939146" y="2280730"/>
            <a:ext cx="2192000" cy="2164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0" grpId="2"/>
      <p:bldP build="whole" bldLvl="1" animBg="1" rev="0" advAuto="0" spid="1041" grpId="1"/>
      <p:bldP build="whole" bldLvl="1" animBg="1" rev="0" advAuto="0" spid="1055" grpId="4"/>
      <p:bldP build="whole" bldLvl="1" animBg="1" rev="0" advAuto="0" spid="1053" grpId="3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38" t="0" r="0" b="0"/>
          <a:stretch>
            <a:fillRect/>
          </a:stretch>
        </p:blipFill>
        <p:spPr>
          <a:xfrm>
            <a:off x="4628423" y="604388"/>
            <a:ext cx="17447837" cy="12997547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Visual summary: Linear Image Transforms"/>
          <p:cNvSpPr txBox="1"/>
          <p:nvPr>
            <p:ph type="title"/>
          </p:nvPr>
        </p:nvSpPr>
        <p:spPr>
          <a:xfrm>
            <a:off x="1973178" y="-137861"/>
            <a:ext cx="16459201" cy="1745060"/>
          </a:xfrm>
          <a:prstGeom prst="rect">
            <a:avLst/>
          </a:prstGeom>
        </p:spPr>
        <p:txBody>
          <a:bodyPr/>
          <a:lstStyle>
            <a:lvl1pPr defTabSz="1408175">
              <a:defRPr sz="6775"/>
            </a:lvl1pPr>
          </a:lstStyle>
          <a:p>
            <a:pPr/>
            <a:r>
              <a:t>Visual summary: Linear Image Transforms</a:t>
            </a:r>
          </a:p>
        </p:txBody>
      </p:sp>
      <p:sp>
        <p:nvSpPr>
          <p:cNvPr id="10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60" name="1D"/>
          <p:cNvSpPr txBox="1"/>
          <p:nvPr/>
        </p:nvSpPr>
        <p:spPr>
          <a:xfrm>
            <a:off x="6481582" y="9128470"/>
            <a:ext cx="6084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1061" name="1D"/>
          <p:cNvSpPr txBox="1"/>
          <p:nvPr/>
        </p:nvSpPr>
        <p:spPr>
          <a:xfrm>
            <a:off x="11709971" y="12592228"/>
            <a:ext cx="6084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1062" name="1D"/>
          <p:cNvSpPr txBox="1"/>
          <p:nvPr/>
        </p:nvSpPr>
        <p:spPr>
          <a:xfrm>
            <a:off x="16906276" y="12592228"/>
            <a:ext cx="6084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1D</a:t>
            </a:r>
          </a:p>
        </p:txBody>
      </p:sp>
      <p:sp>
        <p:nvSpPr>
          <p:cNvPr id="1063" name="2D"/>
          <p:cNvSpPr txBox="1"/>
          <p:nvPr/>
        </p:nvSpPr>
        <p:spPr>
          <a:xfrm>
            <a:off x="20387413" y="12592228"/>
            <a:ext cx="60845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Rectang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Steerable pyramid applications</a:t>
            </a:r>
          </a:p>
        </p:txBody>
      </p:sp>
      <p:sp>
        <p:nvSpPr>
          <p:cNvPr id="1066" name="Rectangle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</a:pPr>
            <a:r>
              <a:t>Texture recognition</a:t>
            </a:r>
          </a:p>
          <a:p>
            <a:pPr>
              <a:buClr>
                <a:srgbClr val="000000"/>
              </a:buClr>
            </a:pPr>
            <a:r>
              <a:t>Image compression</a:t>
            </a:r>
          </a:p>
          <a:p>
            <a:pPr>
              <a:buClr>
                <a:srgbClr val="000000"/>
              </a:buClr>
            </a:pPr>
            <a:r>
              <a:t>Noise removal</a:t>
            </a:r>
          </a:p>
          <a:p>
            <a:pPr>
              <a:buClr>
                <a:srgbClr val="000000"/>
              </a:buClr>
            </a:pPr>
            <a:r>
              <a:t>Computing image features (e.g., SIFT)</a:t>
            </a:r>
          </a:p>
          <a:p>
            <a:pPr>
              <a:buClr>
                <a:srgbClr val="000000"/>
              </a:buClr>
            </a:pPr>
            <a:r>
              <a:t>Object recognition</a:t>
            </a:r>
          </a:p>
        </p:txBody>
      </p:sp>
      <p:sp>
        <p:nvSpPr>
          <p:cNvPr id="1067" name="Rectangle 3"/>
          <p:cNvSpPr txBox="1"/>
          <p:nvPr>
            <p:ph type="sldNum" sz="quarter" idx="2"/>
          </p:nvPr>
        </p:nvSpPr>
        <p:spPr>
          <a:xfrm>
            <a:off x="23363631" y="13081000"/>
            <a:ext cx="554838" cy="5626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/>
          <a:lstStyle>
            <a:lvl1pPr defTabSz="1168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roup" descr="Group"/>
          <p:cNvPicPr>
            <a:picLocks noChangeAspect="1"/>
          </p:cNvPicPr>
          <p:nvPr/>
        </p:nvPicPr>
        <p:blipFill>
          <a:blip r:embed="rId2">
            <a:extLst/>
          </a:blip>
          <a:srcRect l="16556" t="15258" r="38605" b="29229"/>
          <a:stretch>
            <a:fillRect/>
          </a:stretch>
        </p:blipFill>
        <p:spPr>
          <a:xfrm>
            <a:off x="1640198" y="1176383"/>
            <a:ext cx="11563264" cy="10000053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lide Number"/>
          <p:cNvSpPr txBox="1"/>
          <p:nvPr>
            <p:ph type="sldNum" sz="quarter" idx="2"/>
          </p:nvPr>
        </p:nvSpPr>
        <p:spPr>
          <a:xfrm>
            <a:off x="23524565" y="13004800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9" name="TextBox 2"/>
          <p:cNvSpPr txBox="1"/>
          <p:nvPr/>
        </p:nvSpPr>
        <p:spPr>
          <a:xfrm>
            <a:off x="2756536" y="11623962"/>
            <a:ext cx="9116934" cy="85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Consider all patch location and sizes</a:t>
            </a:r>
          </a:p>
        </p:txBody>
      </p:sp>
      <p:sp>
        <p:nvSpPr>
          <p:cNvPr id="310" name="Rectangle"/>
          <p:cNvSpPr/>
          <p:nvPr/>
        </p:nvSpPr>
        <p:spPr>
          <a:xfrm>
            <a:off x="6818413" y="1384788"/>
            <a:ext cx="1316832" cy="13303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1" name="Rectangle"/>
          <p:cNvSpPr/>
          <p:nvPr/>
        </p:nvSpPr>
        <p:spPr>
          <a:xfrm>
            <a:off x="7006412" y="3501394"/>
            <a:ext cx="3467939" cy="3503475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2" name="Rectangle"/>
          <p:cNvSpPr/>
          <p:nvPr/>
        </p:nvSpPr>
        <p:spPr>
          <a:xfrm>
            <a:off x="5229378" y="4224155"/>
            <a:ext cx="1316832" cy="1330326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78678" y="2919166"/>
            <a:ext cx="1130301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53278" y="4387227"/>
            <a:ext cx="1181101" cy="1092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Rectangle"/>
          <p:cNvSpPr/>
          <p:nvPr/>
        </p:nvSpPr>
        <p:spPr>
          <a:xfrm>
            <a:off x="1665693" y="1203813"/>
            <a:ext cx="1785109" cy="18034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6" name="Rectangle"/>
          <p:cNvSpPr/>
          <p:nvPr/>
        </p:nvSpPr>
        <p:spPr>
          <a:xfrm>
            <a:off x="3008300" y="5950492"/>
            <a:ext cx="1887602" cy="190694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7" name="No mach"/>
          <p:cNvSpPr txBox="1"/>
          <p:nvPr/>
        </p:nvSpPr>
        <p:spPr>
          <a:xfrm>
            <a:off x="21301502" y="4552327"/>
            <a:ext cx="2083462" cy="762001"/>
          </a:xfrm>
          <a:prstGeom prst="rect">
            <a:avLst/>
          </a:prstGeom>
          <a:ln w="635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>
            <a:spAutoFit/>
          </a:bodyPr>
          <a:lstStyle>
            <a:lvl1pPr algn="l" defTabSz="2172273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 mach</a:t>
            </a:r>
          </a:p>
        </p:txBody>
      </p:sp>
      <p:sp>
        <p:nvSpPr>
          <p:cNvPr id="318" name="No mach"/>
          <p:cNvSpPr txBox="1"/>
          <p:nvPr/>
        </p:nvSpPr>
        <p:spPr>
          <a:xfrm>
            <a:off x="21278040" y="6045789"/>
            <a:ext cx="2083462" cy="762001"/>
          </a:xfrm>
          <a:prstGeom prst="rect">
            <a:avLst/>
          </a:prstGeom>
          <a:ln w="635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>
            <a:spAutoFit/>
          </a:bodyPr>
          <a:lstStyle>
            <a:lvl1pPr algn="l" defTabSz="2172273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No mach</a:t>
            </a:r>
          </a:p>
        </p:txBody>
      </p:sp>
      <p:sp>
        <p:nvSpPr>
          <p:cNvPr id="319" name="Mach"/>
          <p:cNvSpPr txBox="1"/>
          <p:nvPr/>
        </p:nvSpPr>
        <p:spPr>
          <a:xfrm>
            <a:off x="21315171" y="3025673"/>
            <a:ext cx="1372059" cy="762001"/>
          </a:xfrm>
          <a:prstGeom prst="rect">
            <a:avLst/>
          </a:prstGeom>
          <a:ln w="635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>
            <a:spAutoFit/>
          </a:bodyPr>
          <a:lstStyle>
            <a:lvl1pPr algn="l" defTabSz="2172273">
              <a:defRPr b="0"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Mach</a:t>
            </a:r>
          </a:p>
        </p:txBody>
      </p:sp>
      <p:sp>
        <p:nvSpPr>
          <p:cNvPr id="320" name="“Training” example"/>
          <p:cNvSpPr txBox="1"/>
          <p:nvPr/>
        </p:nvSpPr>
        <p:spPr>
          <a:xfrm>
            <a:off x="18246519" y="583571"/>
            <a:ext cx="1913002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“Training”</a:t>
            </a:r>
            <a:br/>
            <a:r>
              <a:t>example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356534" y="476445"/>
            <a:ext cx="1213870" cy="12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Line"/>
          <p:cNvSpPr/>
          <p:nvPr/>
        </p:nvSpPr>
        <p:spPr>
          <a:xfrm>
            <a:off x="20342776" y="3471616"/>
            <a:ext cx="9195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3" name="Line"/>
          <p:cNvSpPr/>
          <p:nvPr/>
        </p:nvSpPr>
        <p:spPr>
          <a:xfrm>
            <a:off x="20342776" y="4933327"/>
            <a:ext cx="9195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104416" y="5842589"/>
            <a:ext cx="1213871" cy="1228856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Line"/>
          <p:cNvSpPr/>
          <p:nvPr/>
        </p:nvSpPr>
        <p:spPr>
          <a:xfrm>
            <a:off x="20319314" y="6457016"/>
            <a:ext cx="919548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6" name="Rectangle"/>
          <p:cNvSpPr/>
          <p:nvPr/>
        </p:nvSpPr>
        <p:spPr>
          <a:xfrm>
            <a:off x="10635436" y="1519445"/>
            <a:ext cx="2310838" cy="233451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7" name="Rectangle"/>
          <p:cNvSpPr/>
          <p:nvPr/>
        </p:nvSpPr>
        <p:spPr>
          <a:xfrm>
            <a:off x="9755087" y="8281069"/>
            <a:ext cx="2499470" cy="252508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8" name="Rectangle"/>
          <p:cNvSpPr/>
          <p:nvPr/>
        </p:nvSpPr>
        <p:spPr>
          <a:xfrm>
            <a:off x="2921573" y="9767623"/>
            <a:ext cx="791986" cy="8001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9" name="Rectangle"/>
          <p:cNvSpPr/>
          <p:nvPr/>
        </p:nvSpPr>
        <p:spPr>
          <a:xfrm>
            <a:off x="5343847" y="7300282"/>
            <a:ext cx="3326452" cy="336053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921154" y="7615301"/>
            <a:ext cx="2654301" cy="2730501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Rectangle"/>
          <p:cNvSpPr/>
          <p:nvPr/>
        </p:nvSpPr>
        <p:spPr>
          <a:xfrm>
            <a:off x="9536628" y="9878259"/>
            <a:ext cx="1206835" cy="12192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104416" y="8123647"/>
            <a:ext cx="1213871" cy="12487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" name="Group"/>
          <p:cNvGrpSpPr/>
          <p:nvPr/>
        </p:nvGrpSpPr>
        <p:grpSpPr>
          <a:xfrm>
            <a:off x="20342776" y="8367005"/>
            <a:ext cx="2344453" cy="762001"/>
            <a:chOff x="0" y="0"/>
            <a:chExt cx="2344452" cy="762000"/>
          </a:xfrm>
        </p:grpSpPr>
        <p:sp>
          <p:nvSpPr>
            <p:cNvPr id="333" name="Mach"/>
            <p:cNvSpPr txBox="1"/>
            <p:nvPr/>
          </p:nvSpPr>
          <p:spPr>
            <a:xfrm>
              <a:off x="972394" y="0"/>
              <a:ext cx="1372059" cy="762000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6200" tIns="76200" rIns="76200" bIns="76200" numCol="1" anchor="t">
              <a:spAutoFit/>
            </a:bodyPr>
            <a:lstStyle>
              <a:lvl1pPr algn="l" defTabSz="2172273">
                <a:defRPr b="0"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Mach</a:t>
              </a:r>
            </a:p>
          </p:txBody>
        </p:sp>
        <p:sp>
          <p:nvSpPr>
            <p:cNvPr id="334" name="Line"/>
            <p:cNvSpPr/>
            <p:nvPr/>
          </p:nvSpPr>
          <p:spPr>
            <a:xfrm>
              <a:off x="0" y="445943"/>
              <a:ext cx="91954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36" name="Rectangle"/>
          <p:cNvSpPr/>
          <p:nvPr/>
        </p:nvSpPr>
        <p:spPr>
          <a:xfrm>
            <a:off x="9021707" y="3461783"/>
            <a:ext cx="1206834" cy="12192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7" name="…"/>
          <p:cNvSpPr txBox="1"/>
          <p:nvPr/>
        </p:nvSpPr>
        <p:spPr>
          <a:xfrm rot="16200000">
            <a:off x="19289909" y="7317321"/>
            <a:ext cx="49530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…</a:t>
            </a:r>
          </a:p>
        </p:txBody>
      </p:sp>
      <p:grpSp>
        <p:nvGrpSpPr>
          <p:cNvPr id="342" name="Group"/>
          <p:cNvGrpSpPr/>
          <p:nvPr/>
        </p:nvGrpSpPr>
        <p:grpSpPr>
          <a:xfrm>
            <a:off x="16592712" y="8089318"/>
            <a:ext cx="2524870" cy="1036396"/>
            <a:chOff x="0" y="0"/>
            <a:chExt cx="2524868" cy="1036395"/>
          </a:xfrm>
        </p:grpSpPr>
        <p:sp>
          <p:nvSpPr>
            <p:cNvPr id="338" name="Line"/>
            <p:cNvSpPr/>
            <p:nvPr/>
          </p:nvSpPr>
          <p:spPr>
            <a:xfrm>
              <a:off x="0" y="774643"/>
              <a:ext cx="91954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39" name="Downsample"/>
            <p:cNvSpPr txBox="1"/>
            <p:nvPr/>
          </p:nvSpPr>
          <p:spPr>
            <a:xfrm>
              <a:off x="6866" y="-1"/>
              <a:ext cx="2483740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Downsample</a:t>
              </a:r>
            </a:p>
          </p:txBody>
        </p:sp>
        <p:sp>
          <p:nvSpPr>
            <p:cNvPr id="340" name="Line"/>
            <p:cNvSpPr/>
            <p:nvPr/>
          </p:nvSpPr>
          <p:spPr>
            <a:xfrm>
              <a:off x="1605322" y="774643"/>
              <a:ext cx="91954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41" name="Rectangle"/>
            <p:cNvSpPr/>
            <p:nvPr/>
          </p:nvSpPr>
          <p:spPr>
            <a:xfrm>
              <a:off x="889879" y="563692"/>
              <a:ext cx="770990" cy="47270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5" grpId="5"/>
      <p:bldP build="whole" bldLvl="1" animBg="1" rev="0" advAuto="0" spid="332" grpId="4"/>
      <p:bldP build="whole" bldLvl="1" animBg="1" rev="0" advAuto="0" spid="311" grpId="1"/>
      <p:bldP build="whole" bldLvl="1" animBg="1" rev="0" advAuto="0" spid="330" grpId="2"/>
      <p:bldP build="whole" bldLvl="1" animBg="1" rev="0" advAuto="0" spid="342" grpId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Title 1"/>
          <p:cNvSpPr txBox="1"/>
          <p:nvPr>
            <p:ph type="title"/>
          </p:nvPr>
        </p:nvSpPr>
        <p:spPr>
          <a:xfrm>
            <a:off x="1689100" y="-277751"/>
            <a:ext cx="21005800" cy="2286001"/>
          </a:xfrm>
          <a:prstGeom prst="rect">
            <a:avLst/>
          </a:prstGeom>
        </p:spPr>
        <p:txBody>
          <a:bodyPr/>
          <a:lstStyle/>
          <a:p>
            <a:pPr/>
            <a:r>
              <a:t>Dall-E  2</a:t>
            </a:r>
          </a:p>
        </p:txBody>
      </p:sp>
      <p:sp>
        <p:nvSpPr>
          <p:cNvPr id="1070" name="https://openai.com/dall-e-2/"/>
          <p:cNvSpPr txBox="1"/>
          <p:nvPr/>
        </p:nvSpPr>
        <p:spPr>
          <a:xfrm>
            <a:off x="19041544" y="13020442"/>
            <a:ext cx="4894276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https://openai.com/dall-e-2/</a:t>
            </a:r>
          </a:p>
        </p:txBody>
      </p:sp>
      <p:pic>
        <p:nvPicPr>
          <p:cNvPr id="10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11217" y="2341845"/>
            <a:ext cx="9570898" cy="9570897"/>
          </a:xfrm>
          <a:prstGeom prst="rect">
            <a:avLst/>
          </a:prstGeom>
          <a:ln w="12700">
            <a:miter lim="400000"/>
          </a:ln>
        </p:spPr>
      </p:pic>
      <p:sp>
        <p:nvSpPr>
          <p:cNvPr id="1072" name="An astronaut riding a horse in a photorealistic style"/>
          <p:cNvSpPr txBox="1"/>
          <p:nvPr/>
        </p:nvSpPr>
        <p:spPr>
          <a:xfrm>
            <a:off x="599498" y="6273270"/>
            <a:ext cx="8663179" cy="170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An astronaut riding a horse</a:t>
            </a:r>
            <a:br/>
            <a:r>
              <a:t>in a photorealistic style</a:t>
            </a:r>
          </a:p>
        </p:txBody>
      </p:sp>
      <p:sp>
        <p:nvSpPr>
          <p:cNvPr id="1073" name="Arrow"/>
          <p:cNvSpPr/>
          <p:nvPr/>
        </p:nvSpPr>
        <p:spPr>
          <a:xfrm>
            <a:off x="10109341" y="6492293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0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296" y="94128"/>
            <a:ext cx="3746240" cy="71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Making textures</a:t>
            </a:r>
          </a:p>
        </p:txBody>
      </p:sp>
      <p:pic>
        <p:nvPicPr>
          <p:cNvPr id="10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0312" y="2159994"/>
            <a:ext cx="18619670" cy="10591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Rectangle 2"/>
          <p:cNvSpPr txBox="1"/>
          <p:nvPr>
            <p:ph type="title"/>
          </p:nvPr>
        </p:nvSpPr>
        <p:spPr>
          <a:xfrm>
            <a:off x="3962400" y="-109178"/>
            <a:ext cx="16459200" cy="1651564"/>
          </a:xfrm>
          <a:prstGeom prst="rect">
            <a:avLst/>
          </a:prstGeom>
        </p:spPr>
        <p:txBody>
          <a:bodyPr/>
          <a:lstStyle/>
          <a:p>
            <a:pPr/>
            <a:r>
              <a:t>Textures</a:t>
            </a:r>
          </a:p>
        </p:txBody>
      </p:sp>
      <p:pic>
        <p:nvPicPr>
          <p:cNvPr id="108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0" t="29150" r="63544" b="36129"/>
          <a:stretch>
            <a:fillRect/>
          </a:stretch>
        </p:blipFill>
        <p:spPr>
          <a:xfrm>
            <a:off x="6971861" y="2338739"/>
            <a:ext cx="5369209" cy="5113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Object 2" descr="Object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13116" y="2318050"/>
            <a:ext cx="5281715" cy="5281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2" name="Object 3" descr="Object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83552" y="7740891"/>
            <a:ext cx="5345939" cy="534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3" name="Picture 20" descr="Picture 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81005" y="7749250"/>
            <a:ext cx="5345939" cy="5345938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Text Box 21"/>
          <p:cNvSpPr txBox="1"/>
          <p:nvPr/>
        </p:nvSpPr>
        <p:spPr>
          <a:xfrm>
            <a:off x="2089754" y="3036563"/>
            <a:ext cx="4710173" cy="2865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>
              <a:spcBef>
                <a:spcPts val="5900"/>
              </a:spcBef>
              <a:defRPr b="0" sz="6400"/>
            </a:pPr>
            <a:r>
              <a:t>Stationary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 algn="l">
              <a:spcBef>
                <a:spcPts val="5900"/>
              </a:spcBef>
              <a:defRPr b="0" sz="6400"/>
            </a:pPr>
            <a:r>
              <a:t>Stochastic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28375" y="0"/>
            <a:ext cx="10207625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7750" y="4114800"/>
            <a:ext cx="3194050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8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00" y="0"/>
            <a:ext cx="3200400" cy="320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72400" y="0"/>
            <a:ext cx="3225800" cy="322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0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rcRect l="14000" t="26591" r="0" b="6879"/>
          <a:stretch>
            <a:fillRect/>
          </a:stretch>
        </p:blipFill>
        <p:spPr>
          <a:xfrm>
            <a:off x="3657600" y="4114800"/>
            <a:ext cx="2305050" cy="289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1" name="Picture 12" descr="Picture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86400" y="7467600"/>
            <a:ext cx="3127376" cy="226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2" name="Picture 13" descr="Picture 13"/>
          <p:cNvPicPr>
            <a:picLocks noChangeAspect="1"/>
          </p:cNvPicPr>
          <p:nvPr/>
        </p:nvPicPr>
        <p:blipFill>
          <a:blip r:embed="rId8">
            <a:extLst/>
          </a:blip>
          <a:srcRect l="0" t="20100" r="15334" b="20100"/>
          <a:stretch>
            <a:fillRect/>
          </a:stretch>
        </p:blipFill>
        <p:spPr>
          <a:xfrm>
            <a:off x="3810000" y="10379075"/>
            <a:ext cx="6096000" cy="2879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7" grpId="3"/>
      <p:bldP build="whole" bldLvl="1" animBg="1" rev="0" advAuto="0" spid="1090" grpId="2"/>
      <p:bldP build="whole" bldLvl="1" animBg="1" rev="0" advAuto="0" spid="1089" grpId="1"/>
      <p:bldP build="whole" bldLvl="1" animBg="1" rev="0" advAuto="0" spid="1086" grpId="6"/>
      <p:bldP build="whole" bldLvl="1" animBg="1" rev="0" advAuto="0" spid="1092" grpId="5"/>
      <p:bldP build="whole" bldLvl="1" animBg="1" rev="0" advAuto="0" spid="1091" grpId="4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Rectangle 2"/>
          <p:cNvSpPr txBox="1"/>
          <p:nvPr>
            <p:ph type="title"/>
          </p:nvPr>
        </p:nvSpPr>
        <p:spPr>
          <a:xfrm>
            <a:off x="4114800" y="1066800"/>
            <a:ext cx="16306800" cy="2286000"/>
          </a:xfrm>
          <a:prstGeom prst="rect">
            <a:avLst/>
          </a:prstGeom>
        </p:spPr>
        <p:txBody>
          <a:bodyPr/>
          <a:lstStyle>
            <a:lvl1pPr defTabSz="1700783">
              <a:defRPr sz="8184"/>
            </a:lvl1pPr>
          </a:lstStyle>
          <a:p>
            <a:pPr/>
            <a:r>
              <a:t>Pre-attentive texture discrimination</a:t>
            </a:r>
          </a:p>
        </p:txBody>
      </p:sp>
      <p:sp>
        <p:nvSpPr>
          <p:cNvPr id="1095" name="Rectangle 5"/>
          <p:cNvSpPr txBox="1"/>
          <p:nvPr/>
        </p:nvSpPr>
        <p:spPr>
          <a:xfrm>
            <a:off x="11887200" y="12344400"/>
            <a:ext cx="9144000" cy="884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2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Bela Julesz, "Textons, the Elements of Texture Perception, and their Interactions". Nature 290: 91-97. March, 1981. </a:t>
            </a:r>
          </a:p>
        </p:txBody>
      </p:sp>
      <p:pic>
        <p:nvPicPr>
          <p:cNvPr id="109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348327" cy="8502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8850" y="8661400"/>
            <a:ext cx="3571877" cy="464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50075" t="6020" r="0" b="0"/>
          <a:stretch>
            <a:fillRect/>
          </a:stretch>
        </p:blipFill>
        <p:spPr>
          <a:xfrm>
            <a:off x="8404226" y="3927475"/>
            <a:ext cx="7410451" cy="692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00" name="Rectangle 2"/>
          <p:cNvSpPr txBox="1"/>
          <p:nvPr>
            <p:ph type="title"/>
          </p:nvPr>
        </p:nvSpPr>
        <p:spPr>
          <a:xfrm>
            <a:off x="4114800" y="1066800"/>
            <a:ext cx="16306800" cy="2286000"/>
          </a:xfrm>
          <a:prstGeom prst="rect">
            <a:avLst/>
          </a:prstGeom>
        </p:spPr>
        <p:txBody>
          <a:bodyPr/>
          <a:lstStyle>
            <a:lvl1pPr defTabSz="1700783">
              <a:defRPr sz="8184"/>
            </a:lvl1pPr>
          </a:lstStyle>
          <a:p>
            <a:pPr/>
            <a:r>
              <a:t>Pre-attentive texture discrimination</a:t>
            </a:r>
          </a:p>
        </p:txBody>
      </p:sp>
      <p:sp>
        <p:nvSpPr>
          <p:cNvPr id="1101" name="Rectangle 5"/>
          <p:cNvSpPr txBox="1"/>
          <p:nvPr/>
        </p:nvSpPr>
        <p:spPr>
          <a:xfrm>
            <a:off x="11887200" y="12344400"/>
            <a:ext cx="9144000" cy="884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2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Bela Julesz, "Textons, the Elements of Texture Perception, and their Interactions". Nature 290: 91-97. March, 1981. </a:t>
            </a:r>
          </a:p>
        </p:txBody>
      </p:sp>
      <p:sp>
        <p:nvSpPr>
          <p:cNvPr id="1102" name="Rectangle 7"/>
          <p:cNvSpPr/>
          <p:nvPr/>
        </p:nvSpPr>
        <p:spPr>
          <a:xfrm>
            <a:off x="11242675" y="5254626"/>
            <a:ext cx="3095625" cy="3032125"/>
          </a:xfrm>
          <a:prstGeom prst="rect">
            <a:avLst/>
          </a:prstGeom>
          <a:ln w="50800">
            <a:solidFill>
              <a:srgbClr val="FF0000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b="0" sz="3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2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2987" y="3895176"/>
            <a:ext cx="7058026" cy="6916394"/>
          </a:xfrm>
          <a:prstGeom prst="rect">
            <a:avLst/>
          </a:prstGeom>
          <a:ln w="12700">
            <a:miter lim="400000"/>
          </a:ln>
        </p:spPr>
      </p:pic>
      <p:sp>
        <p:nvSpPr>
          <p:cNvPr id="1105" name="Rectangle 2"/>
          <p:cNvSpPr txBox="1"/>
          <p:nvPr>
            <p:ph type="title"/>
          </p:nvPr>
        </p:nvSpPr>
        <p:spPr>
          <a:xfrm>
            <a:off x="4114800" y="1066800"/>
            <a:ext cx="16306800" cy="2286000"/>
          </a:xfrm>
          <a:prstGeom prst="rect">
            <a:avLst/>
          </a:prstGeom>
        </p:spPr>
        <p:txBody>
          <a:bodyPr/>
          <a:lstStyle>
            <a:lvl1pPr defTabSz="1700783">
              <a:defRPr sz="8184"/>
            </a:lvl1pPr>
          </a:lstStyle>
          <a:p>
            <a:pPr/>
            <a:r>
              <a:t>Pre-attentive texture discrimination</a:t>
            </a:r>
          </a:p>
        </p:txBody>
      </p:sp>
      <p:sp>
        <p:nvSpPr>
          <p:cNvPr id="1106" name="Rectangle 5"/>
          <p:cNvSpPr txBox="1"/>
          <p:nvPr/>
        </p:nvSpPr>
        <p:spPr>
          <a:xfrm>
            <a:off x="11887200" y="12344400"/>
            <a:ext cx="9144000" cy="884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2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Bela Julesz, "Textons, the Elements of Texture Perception, and their Interactions". Nature 290: 91-97. March, 1981. </a:t>
            </a:r>
          </a:p>
        </p:txBody>
      </p:sp>
      <p:sp>
        <p:nvSpPr>
          <p:cNvPr id="1107" name="Rectangle 11"/>
          <p:cNvSpPr/>
          <p:nvPr/>
        </p:nvSpPr>
        <p:spPr>
          <a:xfrm>
            <a:off x="11191875" y="5194300"/>
            <a:ext cx="3079751" cy="3092450"/>
          </a:xfrm>
          <a:prstGeom prst="rect">
            <a:avLst/>
          </a:prstGeom>
          <a:ln w="50800">
            <a:solidFill>
              <a:srgbClr val="FF0000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b="0" sz="3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7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0926" y="4035426"/>
            <a:ext cx="7232651" cy="6842125"/>
          </a:xfrm>
          <a:prstGeom prst="rect">
            <a:avLst/>
          </a:prstGeom>
          <a:ln w="12700">
            <a:miter lim="400000"/>
          </a:ln>
        </p:spPr>
      </p:pic>
      <p:sp>
        <p:nvSpPr>
          <p:cNvPr id="1110" name="Rectangle 2"/>
          <p:cNvSpPr txBox="1"/>
          <p:nvPr>
            <p:ph type="title"/>
          </p:nvPr>
        </p:nvSpPr>
        <p:spPr>
          <a:xfrm>
            <a:off x="4114800" y="1066800"/>
            <a:ext cx="16306800" cy="2286000"/>
          </a:xfrm>
          <a:prstGeom prst="rect">
            <a:avLst/>
          </a:prstGeom>
        </p:spPr>
        <p:txBody>
          <a:bodyPr/>
          <a:lstStyle>
            <a:lvl1pPr defTabSz="1700783">
              <a:defRPr sz="8184"/>
            </a:lvl1pPr>
          </a:lstStyle>
          <a:p>
            <a:pPr/>
            <a:r>
              <a:t>Pre-attentive texture discrimination</a:t>
            </a:r>
          </a:p>
        </p:txBody>
      </p:sp>
      <p:sp>
        <p:nvSpPr>
          <p:cNvPr id="1111" name="Rectangle 5"/>
          <p:cNvSpPr txBox="1"/>
          <p:nvPr/>
        </p:nvSpPr>
        <p:spPr>
          <a:xfrm>
            <a:off x="11887200" y="12344400"/>
            <a:ext cx="9144000" cy="884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2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Bela Julesz, "Textons, the Elements of Texture Perception, and their Interactions". Nature 290: 91-97. March, 1981. </a:t>
            </a:r>
          </a:p>
        </p:txBody>
      </p:sp>
      <p:sp>
        <p:nvSpPr>
          <p:cNvPr id="1112" name="Rectangle 6"/>
          <p:cNvSpPr/>
          <p:nvPr/>
        </p:nvSpPr>
        <p:spPr>
          <a:xfrm>
            <a:off x="9988550" y="5289550"/>
            <a:ext cx="3149600" cy="3054350"/>
          </a:xfrm>
          <a:prstGeom prst="rect">
            <a:avLst/>
          </a:prstGeom>
          <a:ln w="50800">
            <a:solidFill>
              <a:srgbClr val="FF0000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b="0" sz="3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13" name="TextBox 7"/>
          <p:cNvSpPr txBox="1"/>
          <p:nvPr/>
        </p:nvSpPr>
        <p:spPr>
          <a:xfrm>
            <a:off x="6438900" y="11014075"/>
            <a:ext cx="11859538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This texture pair is pre-attentively indistinguishable. Why?</a:t>
            </a:r>
          </a:p>
        </p:txBody>
      </p:sp>
      <p:pic>
        <p:nvPicPr>
          <p:cNvPr id="1114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21226" y="6299200"/>
            <a:ext cx="2895601" cy="1428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3" grpId="3"/>
      <p:bldP build="whole" bldLvl="1" animBg="1" rev="0" advAuto="0" spid="1112" grpId="1"/>
      <p:bldP build="whole" bldLvl="1" animBg="1" rev="0" advAuto="0" spid="1114" grpId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Rectangle 2"/>
          <p:cNvSpPr txBox="1"/>
          <p:nvPr>
            <p:ph type="title"/>
          </p:nvPr>
        </p:nvSpPr>
        <p:spPr>
          <a:xfrm>
            <a:off x="4419600" y="152400"/>
            <a:ext cx="15544800" cy="2286000"/>
          </a:xfrm>
          <a:prstGeom prst="rect">
            <a:avLst/>
          </a:prstGeom>
        </p:spPr>
        <p:txBody>
          <a:bodyPr/>
          <a:lstStyle/>
          <a:p>
            <a:pPr/>
            <a:r>
              <a:t>Julesz - Textons</a:t>
            </a:r>
          </a:p>
        </p:txBody>
      </p:sp>
      <p:sp>
        <p:nvSpPr>
          <p:cNvPr id="1117" name="Rectangle 3"/>
          <p:cNvSpPr txBox="1"/>
          <p:nvPr>
            <p:ph type="body" sz="half" idx="1"/>
          </p:nvPr>
        </p:nvSpPr>
        <p:spPr>
          <a:xfrm>
            <a:off x="4419600" y="2133600"/>
            <a:ext cx="15544800" cy="82296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Textons: fundamental texture elements.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Textons might be represented by features such as terminators, corners, and intersections within the patterns… </a:t>
            </a:r>
          </a:p>
        </p:txBody>
      </p:sp>
      <p:sp>
        <p:nvSpPr>
          <p:cNvPr id="1118" name="Line 4"/>
          <p:cNvSpPr/>
          <p:nvPr/>
        </p:nvSpPr>
        <p:spPr>
          <a:xfrm>
            <a:off x="6705600" y="117348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9" name="Line 5"/>
          <p:cNvSpPr/>
          <p:nvPr/>
        </p:nvSpPr>
        <p:spPr>
          <a:xfrm>
            <a:off x="6705600" y="12496800"/>
            <a:ext cx="7620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0" name="Line 6"/>
          <p:cNvSpPr/>
          <p:nvPr/>
        </p:nvSpPr>
        <p:spPr>
          <a:xfrm>
            <a:off x="7924800" y="117348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1" name="Line 7"/>
          <p:cNvSpPr/>
          <p:nvPr/>
        </p:nvSpPr>
        <p:spPr>
          <a:xfrm>
            <a:off x="7924800" y="12496800"/>
            <a:ext cx="7620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2" name="Line 8"/>
          <p:cNvSpPr/>
          <p:nvPr/>
        </p:nvSpPr>
        <p:spPr>
          <a:xfrm>
            <a:off x="6705600" y="105156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3" name="Line 9"/>
          <p:cNvSpPr/>
          <p:nvPr/>
        </p:nvSpPr>
        <p:spPr>
          <a:xfrm>
            <a:off x="6705600" y="11277600"/>
            <a:ext cx="7620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4" name="Line 10"/>
          <p:cNvSpPr/>
          <p:nvPr/>
        </p:nvSpPr>
        <p:spPr>
          <a:xfrm>
            <a:off x="7924800" y="105156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5" name="Line 11"/>
          <p:cNvSpPr/>
          <p:nvPr/>
        </p:nvSpPr>
        <p:spPr>
          <a:xfrm>
            <a:off x="7924800" y="11277600"/>
            <a:ext cx="7620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6" name="Line 12"/>
          <p:cNvSpPr/>
          <p:nvPr/>
        </p:nvSpPr>
        <p:spPr>
          <a:xfrm>
            <a:off x="9144000" y="117348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7" name="Line 13"/>
          <p:cNvSpPr/>
          <p:nvPr/>
        </p:nvSpPr>
        <p:spPr>
          <a:xfrm>
            <a:off x="9144000" y="12496800"/>
            <a:ext cx="7620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8" name="Line 14"/>
          <p:cNvSpPr/>
          <p:nvPr/>
        </p:nvSpPr>
        <p:spPr>
          <a:xfrm>
            <a:off x="10363200" y="117348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9" name="Line 15"/>
          <p:cNvSpPr/>
          <p:nvPr/>
        </p:nvSpPr>
        <p:spPr>
          <a:xfrm>
            <a:off x="10363200" y="12496800"/>
            <a:ext cx="7620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0" name="Line 16"/>
          <p:cNvSpPr/>
          <p:nvPr/>
        </p:nvSpPr>
        <p:spPr>
          <a:xfrm>
            <a:off x="9144000" y="105156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1" name="Line 17"/>
          <p:cNvSpPr/>
          <p:nvPr/>
        </p:nvSpPr>
        <p:spPr>
          <a:xfrm>
            <a:off x="9144000" y="11277600"/>
            <a:ext cx="7620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2" name="Line 18"/>
          <p:cNvSpPr/>
          <p:nvPr/>
        </p:nvSpPr>
        <p:spPr>
          <a:xfrm>
            <a:off x="10363200" y="105156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3" name="Line 19"/>
          <p:cNvSpPr/>
          <p:nvPr/>
        </p:nvSpPr>
        <p:spPr>
          <a:xfrm>
            <a:off x="10363200" y="11277600"/>
            <a:ext cx="7620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4" name="Line 20"/>
          <p:cNvSpPr/>
          <p:nvPr/>
        </p:nvSpPr>
        <p:spPr>
          <a:xfrm>
            <a:off x="13868400" y="105156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5" name="Line 21"/>
          <p:cNvSpPr/>
          <p:nvPr/>
        </p:nvSpPr>
        <p:spPr>
          <a:xfrm>
            <a:off x="13258800" y="10515600"/>
            <a:ext cx="12192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6" name="Line 22"/>
          <p:cNvSpPr/>
          <p:nvPr/>
        </p:nvSpPr>
        <p:spPr>
          <a:xfrm>
            <a:off x="15392400" y="105156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7" name="Line 23"/>
          <p:cNvSpPr/>
          <p:nvPr/>
        </p:nvSpPr>
        <p:spPr>
          <a:xfrm>
            <a:off x="14782800" y="10515600"/>
            <a:ext cx="12192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8" name="Line 24"/>
          <p:cNvSpPr/>
          <p:nvPr/>
        </p:nvSpPr>
        <p:spPr>
          <a:xfrm>
            <a:off x="16916400" y="105156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9" name="Line 25"/>
          <p:cNvSpPr/>
          <p:nvPr/>
        </p:nvSpPr>
        <p:spPr>
          <a:xfrm>
            <a:off x="16306800" y="10515600"/>
            <a:ext cx="12192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0" name="Line 26"/>
          <p:cNvSpPr/>
          <p:nvPr/>
        </p:nvSpPr>
        <p:spPr>
          <a:xfrm>
            <a:off x="18440400" y="105156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1" name="Line 27"/>
          <p:cNvSpPr/>
          <p:nvPr/>
        </p:nvSpPr>
        <p:spPr>
          <a:xfrm>
            <a:off x="17830800" y="10515600"/>
            <a:ext cx="12192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2" name="Line 28"/>
          <p:cNvSpPr/>
          <p:nvPr/>
        </p:nvSpPr>
        <p:spPr>
          <a:xfrm>
            <a:off x="13868400" y="115824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3" name="Line 29"/>
          <p:cNvSpPr/>
          <p:nvPr/>
        </p:nvSpPr>
        <p:spPr>
          <a:xfrm>
            <a:off x="13258800" y="11582400"/>
            <a:ext cx="12192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4" name="Line 30"/>
          <p:cNvSpPr/>
          <p:nvPr/>
        </p:nvSpPr>
        <p:spPr>
          <a:xfrm>
            <a:off x="15392400" y="115824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5" name="Line 31"/>
          <p:cNvSpPr/>
          <p:nvPr/>
        </p:nvSpPr>
        <p:spPr>
          <a:xfrm>
            <a:off x="14782800" y="11582400"/>
            <a:ext cx="12192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6" name="Line 32"/>
          <p:cNvSpPr/>
          <p:nvPr/>
        </p:nvSpPr>
        <p:spPr>
          <a:xfrm>
            <a:off x="16916400" y="115824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7" name="Line 33"/>
          <p:cNvSpPr/>
          <p:nvPr/>
        </p:nvSpPr>
        <p:spPr>
          <a:xfrm>
            <a:off x="16306800" y="11582400"/>
            <a:ext cx="12192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8" name="Line 34"/>
          <p:cNvSpPr/>
          <p:nvPr/>
        </p:nvSpPr>
        <p:spPr>
          <a:xfrm>
            <a:off x="18440400" y="11582400"/>
            <a:ext cx="0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9" name="Line 35"/>
          <p:cNvSpPr/>
          <p:nvPr/>
        </p:nvSpPr>
        <p:spPr>
          <a:xfrm>
            <a:off x="17830800" y="11582400"/>
            <a:ext cx="1219200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50" name="Oval 35"/>
          <p:cNvSpPr/>
          <p:nvPr/>
        </p:nvSpPr>
        <p:spPr>
          <a:xfrm>
            <a:off x="6597650" y="10404475"/>
            <a:ext cx="241300" cy="20955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B6DCD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b="0" sz="3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51" name="Oval 36"/>
          <p:cNvSpPr/>
          <p:nvPr/>
        </p:nvSpPr>
        <p:spPr>
          <a:xfrm>
            <a:off x="6607176" y="11125200"/>
            <a:ext cx="241301" cy="20955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B6DCD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b="0" sz="3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52" name="Oval 37"/>
          <p:cNvSpPr/>
          <p:nvPr/>
        </p:nvSpPr>
        <p:spPr>
          <a:xfrm>
            <a:off x="7267576" y="11144250"/>
            <a:ext cx="244477" cy="20955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B6DCD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b="0" sz="3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53" name="Oval 38"/>
          <p:cNvSpPr/>
          <p:nvPr/>
        </p:nvSpPr>
        <p:spPr>
          <a:xfrm>
            <a:off x="13182600" y="10379075"/>
            <a:ext cx="241300" cy="206377"/>
          </a:xfrm>
          <a:prstGeom prst="ellipse">
            <a:avLst/>
          </a:prstGeom>
          <a:solidFill>
            <a:srgbClr val="FF0000"/>
          </a:solidFill>
          <a:ln w="12700">
            <a:solidFill>
              <a:srgbClr val="B6DCD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b="0" sz="3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54" name="Oval 39"/>
          <p:cNvSpPr/>
          <p:nvPr/>
        </p:nvSpPr>
        <p:spPr>
          <a:xfrm>
            <a:off x="14312900" y="10394950"/>
            <a:ext cx="244476" cy="20955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B6DCD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b="0" sz="3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55" name="Oval 40"/>
          <p:cNvSpPr/>
          <p:nvPr/>
        </p:nvSpPr>
        <p:spPr>
          <a:xfrm>
            <a:off x="13738225" y="10394950"/>
            <a:ext cx="244476" cy="20955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B6DCD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b="0" sz="3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56" name="Oval 41"/>
          <p:cNvSpPr/>
          <p:nvPr/>
        </p:nvSpPr>
        <p:spPr>
          <a:xfrm>
            <a:off x="13738225" y="11109325"/>
            <a:ext cx="244476" cy="20955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B6DCDF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b="0" sz="360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157" name="Line 6"/>
          <p:cNvSpPr/>
          <p:nvPr/>
        </p:nvSpPr>
        <p:spPr>
          <a:xfrm>
            <a:off x="12509500" y="4835526"/>
            <a:ext cx="0" cy="76200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58" name="Line 7"/>
          <p:cNvSpPr/>
          <p:nvPr/>
        </p:nvSpPr>
        <p:spPr>
          <a:xfrm>
            <a:off x="12509500" y="5597526"/>
            <a:ext cx="762000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59" name="Line 10"/>
          <p:cNvSpPr/>
          <p:nvPr/>
        </p:nvSpPr>
        <p:spPr>
          <a:xfrm>
            <a:off x="12509500" y="3616326"/>
            <a:ext cx="0" cy="76200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0" name="Line 11"/>
          <p:cNvSpPr/>
          <p:nvPr/>
        </p:nvSpPr>
        <p:spPr>
          <a:xfrm>
            <a:off x="12509500" y="4378326"/>
            <a:ext cx="762000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1" name="Line 12"/>
          <p:cNvSpPr/>
          <p:nvPr/>
        </p:nvSpPr>
        <p:spPr>
          <a:xfrm>
            <a:off x="13728700" y="4835526"/>
            <a:ext cx="0" cy="76200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2" name="Line 13"/>
          <p:cNvSpPr/>
          <p:nvPr/>
        </p:nvSpPr>
        <p:spPr>
          <a:xfrm>
            <a:off x="13728700" y="5597526"/>
            <a:ext cx="762000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3" name="Line 14"/>
          <p:cNvSpPr/>
          <p:nvPr/>
        </p:nvSpPr>
        <p:spPr>
          <a:xfrm>
            <a:off x="14947900" y="4835526"/>
            <a:ext cx="0" cy="76200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4" name="Line 15"/>
          <p:cNvSpPr/>
          <p:nvPr/>
        </p:nvSpPr>
        <p:spPr>
          <a:xfrm>
            <a:off x="14947900" y="5597526"/>
            <a:ext cx="762000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5" name="Line 16"/>
          <p:cNvSpPr/>
          <p:nvPr/>
        </p:nvSpPr>
        <p:spPr>
          <a:xfrm>
            <a:off x="13728700" y="3616326"/>
            <a:ext cx="0" cy="76200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6" name="Line 17"/>
          <p:cNvSpPr/>
          <p:nvPr/>
        </p:nvSpPr>
        <p:spPr>
          <a:xfrm>
            <a:off x="13728700" y="4378326"/>
            <a:ext cx="762000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7" name="Line 18"/>
          <p:cNvSpPr/>
          <p:nvPr/>
        </p:nvSpPr>
        <p:spPr>
          <a:xfrm>
            <a:off x="14947900" y="3616326"/>
            <a:ext cx="0" cy="76200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8" name="Line 19"/>
          <p:cNvSpPr/>
          <p:nvPr/>
        </p:nvSpPr>
        <p:spPr>
          <a:xfrm>
            <a:off x="14947900" y="4378326"/>
            <a:ext cx="762000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9" name="Line 18"/>
          <p:cNvSpPr/>
          <p:nvPr/>
        </p:nvSpPr>
        <p:spPr>
          <a:xfrm>
            <a:off x="8188326" y="4025900"/>
            <a:ext cx="1" cy="76200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0" name="Line 19"/>
          <p:cNvSpPr/>
          <p:nvPr/>
        </p:nvSpPr>
        <p:spPr>
          <a:xfrm>
            <a:off x="8188326" y="4787900"/>
            <a:ext cx="762001" cy="0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1" name="Straight Arrow Connector 57"/>
          <p:cNvSpPr/>
          <p:nvPr/>
        </p:nvSpPr>
        <p:spPr>
          <a:xfrm>
            <a:off x="9448800" y="4419600"/>
            <a:ext cx="2679701" cy="3176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0" r="0" b="22081"/>
          <a:stretch>
            <a:fillRect/>
          </a:stretch>
        </p:blipFill>
        <p:spPr>
          <a:xfrm>
            <a:off x="3362326" y="777876"/>
            <a:ext cx="13608051" cy="4162424"/>
          </a:xfrm>
          <a:prstGeom prst="rect">
            <a:avLst/>
          </a:prstGeom>
          <a:ln w="12700">
            <a:miter lim="400000"/>
          </a:ln>
        </p:spPr>
      </p:pic>
      <p:sp>
        <p:nvSpPr>
          <p:cNvPr id="1174" name="TextBox 6"/>
          <p:cNvSpPr txBox="1"/>
          <p:nvPr/>
        </p:nvSpPr>
        <p:spPr>
          <a:xfrm>
            <a:off x="4250690" y="12045950"/>
            <a:ext cx="16422832" cy="1234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sz="3600">
                <a:latin typeface="+mj-lt"/>
                <a:ea typeface="+mj-ea"/>
                <a:cs typeface="+mj-cs"/>
                <a:sym typeface="Arial"/>
              </a:defRPr>
            </a:pPr>
            <a:r>
              <a:t>“We note here that simpler, lower-level mechanisms tuned for size may be </a:t>
            </a:r>
            <a:br/>
            <a:r>
              <a:t>sufficient to explain this discrimination.”</a:t>
            </a:r>
          </a:p>
        </p:txBody>
      </p:sp>
      <p:pic>
        <p:nvPicPr>
          <p:cNvPr id="1175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7900" y="336550"/>
            <a:ext cx="11712576" cy="625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02776" y="5629276"/>
            <a:ext cx="6451601" cy="607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177" name="TextBox 9"/>
          <p:cNvSpPr txBox="1"/>
          <p:nvPr/>
        </p:nvSpPr>
        <p:spPr>
          <a:xfrm>
            <a:off x="15985489" y="6699250"/>
            <a:ext cx="5151111" cy="1234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Observation: the Xs</a:t>
            </a:r>
            <a:br/>
            <a:r>
              <a:t>look smaller than the Ls.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Multi-Scale Pyram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>
              <a:defRPr sz="8800"/>
            </a:pPr>
            <a:r>
              <a:rPr sz="10000"/>
              <a:t>Multi-Scale Pyramids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xfrm>
            <a:off x="23431852" y="12744450"/>
            <a:ext cx="393348" cy="5776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6" name="Group" descr="Group"/>
          <p:cNvPicPr>
            <a:picLocks noChangeAspect="1"/>
          </p:cNvPicPr>
          <p:nvPr/>
        </p:nvPicPr>
        <p:blipFill>
          <a:blip r:embed="rId2">
            <a:extLst/>
          </a:blip>
          <a:srcRect l="16556" t="15258" r="38605" b="29229"/>
          <a:stretch>
            <a:fillRect/>
          </a:stretch>
        </p:blipFill>
        <p:spPr>
          <a:xfrm>
            <a:off x="251162" y="2339108"/>
            <a:ext cx="11563264" cy="100000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" name="Group"/>
          <p:cNvGrpSpPr/>
          <p:nvPr/>
        </p:nvGrpSpPr>
        <p:grpSpPr>
          <a:xfrm>
            <a:off x="14881651" y="8144993"/>
            <a:ext cx="3230272" cy="2511291"/>
            <a:chOff x="0" y="0"/>
            <a:chExt cx="3230271" cy="2511290"/>
          </a:xfrm>
        </p:grpSpPr>
        <p:grpSp>
          <p:nvGrpSpPr>
            <p:cNvPr id="349" name="Group"/>
            <p:cNvGrpSpPr/>
            <p:nvPr/>
          </p:nvGrpSpPr>
          <p:grpSpPr>
            <a:xfrm>
              <a:off x="1034110" y="0"/>
              <a:ext cx="1162051" cy="1178864"/>
              <a:chOff x="0" y="0"/>
              <a:chExt cx="1162049" cy="1178863"/>
            </a:xfrm>
          </p:grpSpPr>
          <p:pic>
            <p:nvPicPr>
              <p:cNvPr id="347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740" t="63723" r="48074" b="30197"/>
              <a:stretch>
                <a:fillRect/>
              </a:stretch>
            </p:blipFill>
            <p:spPr>
              <a:xfrm>
                <a:off x="0" y="0"/>
                <a:ext cx="1162050" cy="11788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8" name="Rectangle"/>
              <p:cNvSpPr/>
              <p:nvPr/>
            </p:nvSpPr>
            <p:spPr>
              <a:xfrm>
                <a:off x="41549" y="24334"/>
                <a:ext cx="1079296" cy="1130373"/>
              </a:xfrm>
              <a:prstGeom prst="rect">
                <a:avLst/>
              </a:prstGeom>
              <a:noFill/>
              <a:ln w="635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50" name="Template"/>
            <p:cNvSpPr txBox="1"/>
            <p:nvPr/>
          </p:nvSpPr>
          <p:spPr>
            <a:xfrm>
              <a:off x="0" y="1489198"/>
              <a:ext cx="3230272" cy="102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Template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2054225"/>
            <a:ext cx="5924550" cy="55784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2" name="Group 14"/>
          <p:cNvGrpSpPr/>
          <p:nvPr/>
        </p:nvGrpSpPr>
        <p:grpSpPr>
          <a:xfrm>
            <a:off x="9267965" y="904875"/>
            <a:ext cx="5865136" cy="6702426"/>
            <a:chOff x="0" y="0"/>
            <a:chExt cx="5865135" cy="6702424"/>
          </a:xfrm>
        </p:grpSpPr>
        <p:pic>
          <p:nvPicPr>
            <p:cNvPr id="1180" name="Picture 6" descr="Picture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126691"/>
              <a:ext cx="5865136" cy="5575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1" name="TextBox 7"/>
            <p:cNvSpPr txBox="1"/>
            <p:nvPr/>
          </p:nvSpPr>
          <p:spPr>
            <a:xfrm>
              <a:off x="46850" y="0"/>
              <a:ext cx="5685404" cy="10619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  <a:r>
                <a:t>Ls 25% larger </a:t>
              </a:r>
              <a:br/>
              <a:r>
                <a:rPr sz="2400"/>
                <a:t>contrast adjusted to keep mean constant</a:t>
              </a:r>
            </a:p>
          </p:txBody>
        </p:sp>
      </p:grpSp>
      <p:grpSp>
        <p:nvGrpSpPr>
          <p:cNvPr id="1185" name="Group 15"/>
          <p:cNvGrpSpPr/>
          <p:nvPr/>
        </p:nvGrpSpPr>
        <p:grpSpPr>
          <a:xfrm>
            <a:off x="15401616" y="1095376"/>
            <a:ext cx="5934385" cy="6473824"/>
            <a:chOff x="0" y="0"/>
            <a:chExt cx="5934383" cy="6473823"/>
          </a:xfrm>
        </p:grpSpPr>
        <p:pic>
          <p:nvPicPr>
            <p:cNvPr id="1183" name="Picture 8" descr="Picture 8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28742"/>
              <a:ext cx="5934384" cy="5545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4" name="Rectangle 9"/>
            <p:cNvSpPr txBox="1"/>
            <p:nvPr/>
          </p:nvSpPr>
          <p:spPr>
            <a:xfrm>
              <a:off x="6023" y="0"/>
              <a:ext cx="3270519" cy="701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Ls 25% shorter</a:t>
              </a:r>
            </a:p>
          </p:txBody>
        </p:sp>
      </p:grpSp>
      <p:pic>
        <p:nvPicPr>
          <p:cNvPr id="1186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8000" y="0"/>
            <a:ext cx="6054727" cy="1060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7" name="Picture 11" descr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48000" y="7969250"/>
            <a:ext cx="5930900" cy="5756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8" name="Picture 12" descr="Picture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99576" y="7981950"/>
            <a:ext cx="5822951" cy="5734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9" name="Picture 13" descr="Picture 1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392400" y="7950200"/>
            <a:ext cx="5943600" cy="576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0" name="Picture 16" descr="Picture 16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02075" y="7375525"/>
            <a:ext cx="414020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0" grpId="3"/>
      <p:bldP build="whole" bldLvl="1" animBg="1" rev="0" advAuto="0" spid="1187" grpId="4"/>
      <p:bldP build="whole" bldLvl="1" animBg="1" rev="0" advAuto="0" spid="1182" grpId="1"/>
      <p:bldP build="whole" bldLvl="1" animBg="1" rev="0" advAuto="0" spid="1189" grpId="6"/>
      <p:bldP build="whole" bldLvl="1" animBg="1" rev="0" advAuto="0" spid="1185" grpId="2"/>
      <p:bldP build="whole" bldLvl="1" animBg="1" rev="0" advAuto="0" spid="1188" grpId="5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08653" y="638054"/>
            <a:ext cx="11221447" cy="14050867"/>
          </a:xfrm>
          <a:prstGeom prst="rect">
            <a:avLst/>
          </a:prstGeom>
          <a:ln w="12700">
            <a:miter lim="400000"/>
          </a:ln>
        </p:spPr>
      </p:pic>
      <p:sp>
        <p:nvSpPr>
          <p:cNvPr id="1193" name="Text Box 4"/>
          <p:cNvSpPr txBox="1"/>
          <p:nvPr/>
        </p:nvSpPr>
        <p:spPr>
          <a:xfrm>
            <a:off x="19515801" y="12682638"/>
            <a:ext cx="4615776" cy="85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SIGGRAPH 1995</a:t>
            </a:r>
          </a:p>
        </p:txBody>
      </p:sp>
      <p:pic>
        <p:nvPicPr>
          <p:cNvPr id="119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756" y="85186"/>
            <a:ext cx="11478345" cy="13545627"/>
          </a:xfrm>
          <a:prstGeom prst="rect">
            <a:avLst/>
          </a:prstGeom>
          <a:ln w="12700">
            <a:miter lim="400000"/>
          </a:ln>
        </p:spPr>
      </p:pic>
      <p:sp>
        <p:nvSpPr>
          <p:cNvPr id="1195" name="https://www.cns.nyu.edu/heegerlab/content/publications/Heeger-siggraph95.pdf"/>
          <p:cNvSpPr txBox="1"/>
          <p:nvPr/>
        </p:nvSpPr>
        <p:spPr>
          <a:xfrm>
            <a:off x="12128477" y="12147430"/>
            <a:ext cx="12026927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600"/>
            </a:lvl1pPr>
          </a:lstStyle>
          <a:p>
            <a:pPr/>
            <a:r>
              <a:t>https://www.cns.nyu.edu/heegerlab/content/publications/Heeger-siggraph95.pdf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teerable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Steerable Pyramid</a:t>
            </a:r>
          </a:p>
        </p:txBody>
      </p:sp>
      <p:sp>
        <p:nvSpPr>
          <p:cNvPr id="11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450" r="0" b="0"/>
          <a:stretch>
            <a:fillRect/>
          </a:stretch>
        </p:blipFill>
        <p:spPr>
          <a:xfrm>
            <a:off x="12026896" y="3039696"/>
            <a:ext cx="7215781" cy="6377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1867" y="2970681"/>
            <a:ext cx="6950982" cy="642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5649" y="2741559"/>
            <a:ext cx="413567" cy="419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7715" y="3708520"/>
            <a:ext cx="429435" cy="432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27715" y="4688399"/>
            <a:ext cx="429435" cy="43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204" name="Rectangle"/>
          <p:cNvSpPr/>
          <p:nvPr/>
        </p:nvSpPr>
        <p:spPr>
          <a:xfrm>
            <a:off x="5425433" y="2007388"/>
            <a:ext cx="5893390" cy="8465493"/>
          </a:xfrm>
          <a:prstGeom prst="rect">
            <a:avLst/>
          </a:prstGeom>
          <a:solidFill>
            <a:schemeClr val="accent1">
              <a:alpha val="2077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05" name="Analysis/Encoder"/>
          <p:cNvSpPr txBox="1"/>
          <p:nvPr/>
        </p:nvSpPr>
        <p:spPr>
          <a:xfrm>
            <a:off x="5458664" y="9437179"/>
            <a:ext cx="6792524" cy="108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5900"/>
              </a:spcBef>
              <a:defRPr b="0" sz="4400"/>
            </a:lvl1pPr>
          </a:lstStyle>
          <a:p>
            <a:pPr/>
            <a:r>
              <a:t>Analysis/Encoder</a:t>
            </a:r>
          </a:p>
        </p:txBody>
      </p:sp>
      <p:sp>
        <p:nvSpPr>
          <p:cNvPr id="1206" name="Rectangle"/>
          <p:cNvSpPr/>
          <p:nvPr/>
        </p:nvSpPr>
        <p:spPr>
          <a:xfrm>
            <a:off x="12080526" y="2007388"/>
            <a:ext cx="6792524" cy="8465493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  <a:alpha val="1710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07" name="Synthesis/Decoder"/>
          <p:cNvSpPr txBox="1"/>
          <p:nvPr/>
        </p:nvSpPr>
        <p:spPr>
          <a:xfrm>
            <a:off x="13700937" y="9494149"/>
            <a:ext cx="5417811" cy="97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5900"/>
              </a:spcBef>
              <a:defRPr b="0" sz="4400"/>
            </a:lvl1pPr>
          </a:lstStyle>
          <a:p>
            <a:pPr/>
            <a:r>
              <a:t>Synthesis/Decoder</a:t>
            </a:r>
          </a:p>
        </p:txBody>
      </p:sp>
      <p:grpSp>
        <p:nvGrpSpPr>
          <p:cNvPr id="1210" name="Group"/>
          <p:cNvGrpSpPr/>
          <p:nvPr/>
        </p:nvGrpSpPr>
        <p:grpSpPr>
          <a:xfrm>
            <a:off x="9911415" y="1440131"/>
            <a:ext cx="3644126" cy="10683278"/>
            <a:chOff x="0" y="0"/>
            <a:chExt cx="3644125" cy="10683276"/>
          </a:xfrm>
        </p:grpSpPr>
        <p:sp>
          <p:nvSpPr>
            <p:cNvPr id="1208" name="Representation"/>
            <p:cNvSpPr txBox="1"/>
            <p:nvPr/>
          </p:nvSpPr>
          <p:spPr>
            <a:xfrm>
              <a:off x="-1" y="9973955"/>
              <a:ext cx="3644127" cy="70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41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/>
              <a:r>
                <a:t>Representation</a:t>
              </a:r>
            </a:p>
          </p:txBody>
        </p:sp>
        <p:sp>
          <p:nvSpPr>
            <p:cNvPr id="1209" name="Rectangle"/>
            <p:cNvSpPr/>
            <p:nvPr/>
          </p:nvSpPr>
          <p:spPr>
            <a:xfrm>
              <a:off x="594533" y="0"/>
              <a:ext cx="2455059" cy="10104874"/>
            </a:xfrm>
            <a:prstGeom prst="rect">
              <a:avLst/>
            </a:prstGeom>
            <a:solidFill>
              <a:schemeClr val="accent3">
                <a:alpha val="3968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121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4195" y="1051852"/>
            <a:ext cx="4559301" cy="455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891828" y="1064552"/>
            <a:ext cx="4559301" cy="455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3" name="Can we use this representation to generate more samples from the same texture?"/>
          <p:cNvSpPr txBox="1"/>
          <p:nvPr/>
        </p:nvSpPr>
        <p:spPr>
          <a:xfrm>
            <a:off x="2495321" y="12691206"/>
            <a:ext cx="19393358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Can we use this representation to generate more samples from the same texture?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Steerable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Steerable Pyramid</a:t>
            </a:r>
          </a:p>
        </p:txBody>
      </p:sp>
      <p:sp>
        <p:nvSpPr>
          <p:cNvPr id="12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1867" y="2970681"/>
            <a:ext cx="6950982" cy="642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5649" y="2741559"/>
            <a:ext cx="413567" cy="419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7715" y="3708520"/>
            <a:ext cx="429435" cy="432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7715" y="4688399"/>
            <a:ext cx="429435" cy="432569"/>
          </a:xfrm>
          <a:prstGeom prst="rect">
            <a:avLst/>
          </a:prstGeom>
          <a:ln w="12700">
            <a:miter lim="400000"/>
          </a:ln>
        </p:spPr>
      </p:pic>
      <p:sp>
        <p:nvSpPr>
          <p:cNvPr id="1221" name="Rectangle"/>
          <p:cNvSpPr/>
          <p:nvPr/>
        </p:nvSpPr>
        <p:spPr>
          <a:xfrm>
            <a:off x="5425433" y="2007388"/>
            <a:ext cx="5893390" cy="8465493"/>
          </a:xfrm>
          <a:prstGeom prst="rect">
            <a:avLst/>
          </a:prstGeom>
          <a:solidFill>
            <a:schemeClr val="accent1">
              <a:alpha val="2077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22" name="Analysis/Encoder"/>
          <p:cNvSpPr txBox="1"/>
          <p:nvPr/>
        </p:nvSpPr>
        <p:spPr>
          <a:xfrm>
            <a:off x="5458664" y="9437179"/>
            <a:ext cx="6792524" cy="108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5900"/>
              </a:spcBef>
              <a:defRPr b="0" sz="4400"/>
            </a:lvl1pPr>
          </a:lstStyle>
          <a:p>
            <a:pPr/>
            <a:r>
              <a:t>Analysis/Encoder</a:t>
            </a:r>
          </a:p>
        </p:txBody>
      </p:sp>
      <p:grpSp>
        <p:nvGrpSpPr>
          <p:cNvPr id="1226" name="Group"/>
          <p:cNvGrpSpPr/>
          <p:nvPr/>
        </p:nvGrpSpPr>
        <p:grpSpPr>
          <a:xfrm>
            <a:off x="9911414" y="1440131"/>
            <a:ext cx="3644127" cy="10683278"/>
            <a:chOff x="0" y="0"/>
            <a:chExt cx="3644125" cy="10683276"/>
          </a:xfrm>
        </p:grpSpPr>
        <p:sp>
          <p:nvSpPr>
            <p:cNvPr id="1223" name="Representation"/>
            <p:cNvSpPr txBox="1"/>
            <p:nvPr/>
          </p:nvSpPr>
          <p:spPr>
            <a:xfrm>
              <a:off x="-1" y="9973955"/>
              <a:ext cx="3644127" cy="70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41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/>
              <a:r>
                <a:t>Representation</a:t>
              </a:r>
            </a:p>
          </p:txBody>
        </p:sp>
        <p:sp>
          <p:nvSpPr>
            <p:cNvPr id="1224" name="Rectangle"/>
            <p:cNvSpPr/>
            <p:nvPr/>
          </p:nvSpPr>
          <p:spPr>
            <a:xfrm>
              <a:off x="594533" y="0"/>
              <a:ext cx="2455059" cy="10104874"/>
            </a:xfrm>
            <a:prstGeom prst="rect">
              <a:avLst/>
            </a:prstGeom>
            <a:solidFill>
              <a:schemeClr val="accent3">
                <a:alpha val="3968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25" name="Representation"/>
            <p:cNvSpPr txBox="1"/>
            <p:nvPr/>
          </p:nvSpPr>
          <p:spPr>
            <a:xfrm>
              <a:off x="-1" y="9973955"/>
              <a:ext cx="3644127" cy="70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41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pPr/>
              <a:r>
                <a:t>Representation</a:t>
              </a:r>
            </a:p>
          </p:txBody>
        </p:sp>
      </p:grpSp>
      <p:pic>
        <p:nvPicPr>
          <p:cNvPr id="122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4195" y="1051852"/>
            <a:ext cx="4559301" cy="455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8" name="Picture 19" descr="Picture 1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986265" y="3043677"/>
            <a:ext cx="9725804" cy="6275392"/>
          </a:xfrm>
          <a:prstGeom prst="rect">
            <a:avLst/>
          </a:prstGeom>
          <a:ln w="12700">
            <a:miter lim="400000"/>
          </a:ln>
        </p:spPr>
      </p:pic>
      <p:sp>
        <p:nvSpPr>
          <p:cNvPr id="1229" name="Representation =…"/>
          <p:cNvSpPr txBox="1"/>
          <p:nvPr/>
        </p:nvSpPr>
        <p:spPr>
          <a:xfrm>
            <a:off x="15945818" y="9367936"/>
            <a:ext cx="6247106" cy="1953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41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Representation = </a:t>
            </a:r>
          </a:p>
          <a:p>
            <a:pPr>
              <a:defRPr b="0" sz="41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Histograms of pixel values</a:t>
            </a:r>
            <a:br/>
            <a:r>
              <a:t>for each subband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6" grpId="1"/>
      <p:bldP build="whole" bldLvl="1" animBg="1" rev="0" advAuto="0" spid="1228" grpId="2"/>
      <p:bldP build="whole" bldLvl="1" animBg="1" rev="0" advAuto="0" spid="1229" grpId="3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Steerable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Steerable Pyramid</a:t>
            </a:r>
          </a:p>
        </p:txBody>
      </p:sp>
      <p:sp>
        <p:nvSpPr>
          <p:cNvPr id="12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2104" y="2725099"/>
            <a:ext cx="3633737" cy="3356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72565" y="2605322"/>
            <a:ext cx="216199" cy="219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68417" y="3110816"/>
            <a:ext cx="224494" cy="226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68417" y="3623064"/>
            <a:ext cx="224494" cy="226132"/>
          </a:xfrm>
          <a:prstGeom prst="rect">
            <a:avLst/>
          </a:prstGeom>
          <a:ln w="12700">
            <a:miter lim="400000"/>
          </a:ln>
        </p:spPr>
      </p:pic>
      <p:sp>
        <p:nvSpPr>
          <p:cNvPr id="1237" name="Rectangle"/>
          <p:cNvSpPr/>
          <p:nvPr/>
        </p:nvSpPr>
        <p:spPr>
          <a:xfrm>
            <a:off x="8683076" y="2221522"/>
            <a:ext cx="3080864" cy="4425472"/>
          </a:xfrm>
          <a:prstGeom prst="rect">
            <a:avLst/>
          </a:prstGeom>
          <a:solidFill>
            <a:schemeClr val="accent1">
              <a:alpha val="2077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38" name="Analysis/Encoder"/>
          <p:cNvSpPr txBox="1"/>
          <p:nvPr/>
        </p:nvSpPr>
        <p:spPr>
          <a:xfrm>
            <a:off x="8700447" y="6105564"/>
            <a:ext cx="3550901" cy="566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5900"/>
              </a:spcBef>
              <a:defRPr b="0" sz="2100"/>
            </a:lvl1pPr>
          </a:lstStyle>
          <a:p>
            <a:pPr/>
            <a:r>
              <a:t>Analysis/Encoder</a:t>
            </a:r>
          </a:p>
        </p:txBody>
      </p:sp>
      <p:sp>
        <p:nvSpPr>
          <p:cNvPr id="1239" name="Representation"/>
          <p:cNvSpPr txBox="1"/>
          <p:nvPr/>
        </p:nvSpPr>
        <p:spPr>
          <a:xfrm>
            <a:off x="10907546" y="6947818"/>
            <a:ext cx="2146320" cy="507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1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Representation</a:t>
            </a:r>
          </a:p>
        </p:txBody>
      </p:sp>
      <p:sp>
        <p:nvSpPr>
          <p:cNvPr id="1240" name="Rectangle"/>
          <p:cNvSpPr/>
          <p:nvPr/>
        </p:nvSpPr>
        <p:spPr>
          <a:xfrm>
            <a:off x="11338996" y="2143127"/>
            <a:ext cx="1283421" cy="4816634"/>
          </a:xfrm>
          <a:prstGeom prst="rect">
            <a:avLst/>
          </a:prstGeom>
          <a:solidFill>
            <a:schemeClr val="accent3">
              <a:alpha val="3968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24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77705" y="1722001"/>
            <a:ext cx="2383447" cy="23834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8" name="Group"/>
          <p:cNvGrpSpPr/>
          <p:nvPr/>
        </p:nvGrpSpPr>
        <p:grpSpPr>
          <a:xfrm>
            <a:off x="8472104" y="8321074"/>
            <a:ext cx="3779244" cy="4451024"/>
            <a:chOff x="0" y="0"/>
            <a:chExt cx="3779242" cy="4451023"/>
          </a:xfrm>
        </p:grpSpPr>
        <p:pic>
          <p:nvPicPr>
            <p:cNvPr id="124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03577"/>
              <a:ext cx="3633737" cy="3356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00460" y="383799"/>
              <a:ext cx="216200" cy="2193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6312" y="889293"/>
              <a:ext cx="224494" cy="226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96312" y="1401541"/>
              <a:ext cx="224494" cy="226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6" name="Rectangle"/>
            <p:cNvSpPr/>
            <p:nvPr/>
          </p:nvSpPr>
          <p:spPr>
            <a:xfrm>
              <a:off x="210971" y="0"/>
              <a:ext cx="3080864" cy="4425471"/>
            </a:xfrm>
            <a:prstGeom prst="rect">
              <a:avLst/>
            </a:prstGeom>
            <a:solidFill>
              <a:schemeClr val="accent1">
                <a:alpha val="2077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47" name="Analysis/Encoder"/>
            <p:cNvSpPr txBox="1"/>
            <p:nvPr/>
          </p:nvSpPr>
          <p:spPr>
            <a:xfrm>
              <a:off x="228342" y="3884041"/>
              <a:ext cx="3550901" cy="566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spcBef>
                  <a:spcPts val="5900"/>
                </a:spcBef>
                <a:defRPr b="0" sz="2100"/>
              </a:lvl1pPr>
            </a:lstStyle>
            <a:p>
              <a:pPr/>
              <a:r>
                <a:t>Analysis/Encoder</a:t>
              </a:r>
            </a:p>
          </p:txBody>
        </p:sp>
      </p:grpSp>
      <p:grpSp>
        <p:nvGrpSpPr>
          <p:cNvPr id="1252" name="Group"/>
          <p:cNvGrpSpPr/>
          <p:nvPr/>
        </p:nvGrpSpPr>
        <p:grpSpPr>
          <a:xfrm>
            <a:off x="12134095" y="8321074"/>
            <a:ext cx="3772165" cy="4425472"/>
            <a:chOff x="0" y="0"/>
            <a:chExt cx="3772163" cy="4425470"/>
          </a:xfrm>
        </p:grpSpPr>
        <p:pic>
          <p:nvPicPr>
            <p:cNvPr id="1249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450" r="0" b="0"/>
            <a:stretch>
              <a:fillRect/>
            </a:stretch>
          </p:blipFill>
          <p:spPr>
            <a:xfrm>
              <a:off x="0" y="539655"/>
              <a:ext cx="3772164" cy="3333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0" name="Rectangle"/>
            <p:cNvSpPr/>
            <p:nvPr/>
          </p:nvSpPr>
          <p:spPr>
            <a:xfrm>
              <a:off x="28035" y="0"/>
              <a:ext cx="3550901" cy="4425471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  <a:alpha val="1710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1251" name="Synthesis/Decoder"/>
            <p:cNvSpPr txBox="1"/>
            <p:nvPr/>
          </p:nvSpPr>
          <p:spPr>
            <a:xfrm>
              <a:off x="875131" y="3913823"/>
              <a:ext cx="2832248" cy="507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spcBef>
                  <a:spcPts val="5900"/>
                </a:spcBef>
                <a:defRPr b="0" sz="2100"/>
              </a:lvl1pPr>
            </a:lstStyle>
            <a:p>
              <a:pPr/>
              <a:r>
                <a:t>Synthesis/Decoder</a:t>
              </a:r>
            </a:p>
          </p:txBody>
        </p:sp>
      </p:grpSp>
      <p:sp>
        <p:nvSpPr>
          <p:cNvPr id="1253" name="Rectangle"/>
          <p:cNvSpPr/>
          <p:nvPr/>
        </p:nvSpPr>
        <p:spPr>
          <a:xfrm>
            <a:off x="11338996" y="8172136"/>
            <a:ext cx="1283421" cy="4710936"/>
          </a:xfrm>
          <a:prstGeom prst="rect">
            <a:avLst/>
          </a:prstGeom>
          <a:solidFill>
            <a:schemeClr val="accent3">
              <a:alpha val="39686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254" name="Picture 26" descr="Picture 26"/>
          <p:cNvPicPr>
            <a:picLocks noChangeAspect="1"/>
          </p:cNvPicPr>
          <p:nvPr/>
        </p:nvPicPr>
        <p:blipFill>
          <a:blip r:embed="rId8">
            <a:extLst/>
          </a:blip>
          <a:srcRect l="21133" t="7437" r="17172" b="10442"/>
          <a:stretch>
            <a:fillRect/>
          </a:stretch>
        </p:blipFill>
        <p:spPr>
          <a:xfrm>
            <a:off x="6213120" y="7776139"/>
            <a:ext cx="2436315" cy="2432253"/>
          </a:xfrm>
          <a:prstGeom prst="rect">
            <a:avLst/>
          </a:prstGeom>
          <a:ln w="12700">
            <a:miter lim="400000"/>
          </a:ln>
        </p:spPr>
      </p:pic>
      <p:sp>
        <p:nvSpPr>
          <p:cNvPr id="1255" name="Arrow"/>
          <p:cNvSpPr/>
          <p:nvPr/>
        </p:nvSpPr>
        <p:spPr>
          <a:xfrm rot="5400000">
            <a:off x="11641146" y="7531917"/>
            <a:ext cx="679121" cy="478231"/>
          </a:xfrm>
          <a:prstGeom prst="rightArrow">
            <a:avLst>
              <a:gd name="adj1" fmla="val 46606"/>
              <a:gd name="adj2" fmla="val 74178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256" name="Picture 25" descr="Picture 25"/>
          <p:cNvPicPr>
            <a:picLocks noChangeAspect="1"/>
          </p:cNvPicPr>
          <p:nvPr/>
        </p:nvPicPr>
        <p:blipFill>
          <a:blip r:embed="rId9">
            <a:extLst/>
          </a:blip>
          <a:srcRect l="57838" t="26463" r="9273" b="29688"/>
          <a:stretch>
            <a:fillRect/>
          </a:stretch>
        </p:blipFill>
        <p:spPr>
          <a:xfrm>
            <a:off x="15741610" y="7395139"/>
            <a:ext cx="3245472" cy="3245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Picture 19" descr="Picture 1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072696" y="2393873"/>
            <a:ext cx="6229291" cy="4019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8" grpId="1"/>
      <p:bldP build="whole" bldLvl="1" animBg="1" rev="0" advAuto="0" spid="1256" grpId="4"/>
      <p:bldP build="whole" bldLvl="1" animBg="1" rev="0" advAuto="0" spid="1252" grpId="3"/>
      <p:bldP build="whole" bldLvl="1" animBg="1" rev="0" advAuto="0" spid="1253" grpId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 of the algorithm</a:t>
            </a:r>
          </a:p>
        </p:txBody>
      </p:sp>
      <p:sp>
        <p:nvSpPr>
          <p:cNvPr id="1260" name="Text Box 3"/>
          <p:cNvSpPr txBox="1"/>
          <p:nvPr/>
        </p:nvSpPr>
        <p:spPr>
          <a:xfrm>
            <a:off x="4225925" y="7772400"/>
            <a:ext cx="16154401" cy="231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914400">
              <a:spcBef>
                <a:spcPts val="2100"/>
              </a:spcBef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Two main tools:</a:t>
            </a:r>
          </a:p>
          <a:p>
            <a:pPr algn="l" defTabSz="914400">
              <a:spcBef>
                <a:spcPts val="2100"/>
              </a:spcBef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1- steerable pyramid</a:t>
            </a:r>
          </a:p>
          <a:p>
            <a:pPr algn="l" defTabSz="914400">
              <a:spcBef>
                <a:spcPts val="2100"/>
              </a:spcBef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2- matching histograms</a:t>
            </a:r>
          </a:p>
        </p:txBody>
      </p:sp>
      <p:pic>
        <p:nvPicPr>
          <p:cNvPr id="126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2700" y="2384425"/>
            <a:ext cx="9515476" cy="4657725"/>
          </a:xfrm>
          <a:prstGeom prst="rect">
            <a:avLst/>
          </a:prstGeom>
          <a:ln w="12700">
            <a:miter lim="400000"/>
          </a:ln>
        </p:spPr>
      </p:pic>
      <p:sp>
        <p:nvSpPr>
          <p:cNvPr id="1262" name="Rectangle 5"/>
          <p:cNvSpPr/>
          <p:nvPr/>
        </p:nvSpPr>
        <p:spPr>
          <a:xfrm>
            <a:off x="8045450" y="2886075"/>
            <a:ext cx="5972177" cy="327025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263" name="Rectangle 6"/>
          <p:cNvSpPr/>
          <p:nvPr/>
        </p:nvSpPr>
        <p:spPr>
          <a:xfrm>
            <a:off x="10883900" y="3286126"/>
            <a:ext cx="4162427" cy="346075"/>
          </a:xfrm>
          <a:prstGeom prst="rect">
            <a:avLst/>
          </a:prstGeom>
          <a:ln w="38100">
            <a:solidFill>
              <a:srgbClr val="3333CC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Line 4"/>
          <p:cNvSpPr/>
          <p:nvPr/>
        </p:nvSpPr>
        <p:spPr>
          <a:xfrm>
            <a:off x="15525750" y="3384550"/>
            <a:ext cx="0" cy="6400800"/>
          </a:xfrm>
          <a:prstGeom prst="line">
            <a:avLst/>
          </a:prstGeom>
          <a:ln w="1143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6" name="Line 5"/>
          <p:cNvSpPr/>
          <p:nvPr/>
        </p:nvSpPr>
        <p:spPr>
          <a:xfrm>
            <a:off x="12477750" y="6584950"/>
            <a:ext cx="0" cy="3505200"/>
          </a:xfrm>
          <a:prstGeom prst="line">
            <a:avLst/>
          </a:prstGeom>
          <a:ln w="1143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7" name="Line 6"/>
          <p:cNvSpPr/>
          <p:nvPr/>
        </p:nvSpPr>
        <p:spPr>
          <a:xfrm>
            <a:off x="9429750" y="6584950"/>
            <a:ext cx="9144000" cy="0"/>
          </a:xfrm>
          <a:prstGeom prst="line">
            <a:avLst/>
          </a:prstGeom>
          <a:ln w="1143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8" name="Line 7"/>
          <p:cNvSpPr/>
          <p:nvPr/>
        </p:nvSpPr>
        <p:spPr>
          <a:xfrm>
            <a:off x="14001750" y="3384550"/>
            <a:ext cx="0" cy="3200400"/>
          </a:xfrm>
          <a:prstGeom prst="line">
            <a:avLst/>
          </a:prstGeom>
          <a:ln w="762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9" name="Line 8"/>
          <p:cNvSpPr/>
          <p:nvPr/>
        </p:nvSpPr>
        <p:spPr>
          <a:xfrm>
            <a:off x="12477750" y="4908550"/>
            <a:ext cx="0" cy="1981200"/>
          </a:xfrm>
          <a:prstGeom prst="line">
            <a:avLst/>
          </a:prstGeom>
          <a:ln w="762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0" name="Line 9"/>
          <p:cNvSpPr/>
          <p:nvPr/>
        </p:nvSpPr>
        <p:spPr>
          <a:xfrm flipH="1" flipV="1">
            <a:off x="11106150" y="5060949"/>
            <a:ext cx="4419600" cy="1"/>
          </a:xfrm>
          <a:prstGeom prst="line">
            <a:avLst/>
          </a:prstGeom>
          <a:ln w="762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1" name="Text Box 10"/>
          <p:cNvSpPr txBox="1"/>
          <p:nvPr/>
        </p:nvSpPr>
        <p:spPr>
          <a:xfrm>
            <a:off x="4978400" y="3619500"/>
            <a:ext cx="2737193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Input texture</a:t>
            </a:r>
          </a:p>
        </p:txBody>
      </p:sp>
      <p:sp>
        <p:nvSpPr>
          <p:cNvPr id="1272" name="Line 13"/>
          <p:cNvSpPr/>
          <p:nvPr/>
        </p:nvSpPr>
        <p:spPr>
          <a:xfrm>
            <a:off x="8515350" y="6280150"/>
            <a:ext cx="914400" cy="0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3" name="Text Box 14"/>
          <p:cNvSpPr txBox="1"/>
          <p:nvPr/>
        </p:nvSpPr>
        <p:spPr>
          <a:xfrm>
            <a:off x="12566650" y="2803525"/>
            <a:ext cx="3217039" cy="73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4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Steerable pyr</a:t>
            </a:r>
          </a:p>
        </p:txBody>
      </p:sp>
      <p:pic>
        <p:nvPicPr>
          <p:cNvPr id="1274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26600" y="3660776"/>
            <a:ext cx="8788400" cy="567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5" name="Picture 20" descr="Picture 20"/>
          <p:cNvPicPr>
            <a:picLocks noChangeAspect="1"/>
          </p:cNvPicPr>
          <p:nvPr/>
        </p:nvPicPr>
        <p:blipFill>
          <a:blip r:embed="rId3">
            <a:extLst/>
          </a:blip>
          <a:srcRect l="7254" t="24886" r="51704" b="25011"/>
          <a:stretch>
            <a:fillRect/>
          </a:stretch>
        </p:blipFill>
        <p:spPr>
          <a:xfrm>
            <a:off x="4552950" y="4397375"/>
            <a:ext cx="4203701" cy="3848102"/>
          </a:xfrm>
          <a:prstGeom prst="rect">
            <a:avLst/>
          </a:prstGeom>
          <a:ln w="12700">
            <a:miter lim="400000"/>
          </a:ln>
        </p:spPr>
      </p:pic>
      <p:sp>
        <p:nvSpPr>
          <p:cNvPr id="1276" name="Rectangle 23"/>
          <p:cNvSpPr txBox="1"/>
          <p:nvPr/>
        </p:nvSpPr>
        <p:spPr>
          <a:xfrm>
            <a:off x="3048000" y="241017"/>
            <a:ext cx="18288000" cy="119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defTabSz="914400">
              <a:defRPr b="0" sz="7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1-The steerable pyramid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 of the algorithm</a:t>
            </a:r>
          </a:p>
        </p:txBody>
      </p:sp>
      <p:sp>
        <p:nvSpPr>
          <p:cNvPr id="1279" name="Text Box 3"/>
          <p:cNvSpPr txBox="1"/>
          <p:nvPr/>
        </p:nvSpPr>
        <p:spPr>
          <a:xfrm>
            <a:off x="4225925" y="7772400"/>
            <a:ext cx="16154401" cy="2316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914400">
              <a:spcBef>
                <a:spcPts val="2100"/>
              </a:spcBef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Two main tools:</a:t>
            </a:r>
          </a:p>
          <a:p>
            <a:pPr algn="l" defTabSz="914400">
              <a:spcBef>
                <a:spcPts val="2100"/>
              </a:spcBef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1- steerable pyramid</a:t>
            </a:r>
          </a:p>
          <a:p>
            <a:pPr algn="l" defTabSz="914400">
              <a:spcBef>
                <a:spcPts val="2100"/>
              </a:spcBef>
              <a:defRPr sz="3600">
                <a:latin typeface="+mj-lt"/>
                <a:ea typeface="+mj-ea"/>
                <a:cs typeface="+mj-cs"/>
                <a:sym typeface="Arial"/>
              </a:defRPr>
            </a:pPr>
            <a:r>
              <a:t>2-</a:t>
            </a:r>
            <a:r>
              <a:rPr b="0"/>
              <a:t> </a:t>
            </a:r>
            <a:r>
              <a:t>matching histograms</a:t>
            </a:r>
          </a:p>
        </p:txBody>
      </p:sp>
      <p:pic>
        <p:nvPicPr>
          <p:cNvPr id="128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2700" y="2384425"/>
            <a:ext cx="9515476" cy="4657725"/>
          </a:xfrm>
          <a:prstGeom prst="rect">
            <a:avLst/>
          </a:prstGeom>
          <a:ln w="12700">
            <a:miter lim="400000"/>
          </a:ln>
        </p:spPr>
      </p:pic>
      <p:sp>
        <p:nvSpPr>
          <p:cNvPr id="1281" name="Rectangle 5"/>
          <p:cNvSpPr/>
          <p:nvPr/>
        </p:nvSpPr>
        <p:spPr>
          <a:xfrm>
            <a:off x="8045450" y="2886075"/>
            <a:ext cx="5972177" cy="327025"/>
          </a:xfrm>
          <a:prstGeom prst="rect">
            <a:avLst/>
          </a:prstGeom>
          <a:ln w="381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282" name="Rectangle 6"/>
          <p:cNvSpPr/>
          <p:nvPr/>
        </p:nvSpPr>
        <p:spPr>
          <a:xfrm>
            <a:off x="10883900" y="3286126"/>
            <a:ext cx="4162427" cy="346075"/>
          </a:xfrm>
          <a:prstGeom prst="rect">
            <a:avLst/>
          </a:prstGeom>
          <a:ln w="38100">
            <a:solidFill>
              <a:srgbClr val="3333CC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roup"/>
          <p:cNvGrpSpPr/>
          <p:nvPr/>
        </p:nvGrpSpPr>
        <p:grpSpPr>
          <a:xfrm>
            <a:off x="13427075" y="1844337"/>
            <a:ext cx="6256973" cy="4708864"/>
            <a:chOff x="0" y="0"/>
            <a:chExt cx="6256972" cy="4708862"/>
          </a:xfrm>
        </p:grpSpPr>
        <p:pic>
          <p:nvPicPr>
            <p:cNvPr id="1284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820" t="4218" r="14568" b="2987"/>
            <a:stretch>
              <a:fillRect/>
            </a:stretch>
          </p:blipFill>
          <p:spPr>
            <a:xfrm>
              <a:off x="1965325" y="594062"/>
              <a:ext cx="4114801" cy="411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5" name="Line 18"/>
            <p:cNvSpPr/>
            <p:nvPr/>
          </p:nvSpPr>
          <p:spPr>
            <a:xfrm>
              <a:off x="0" y="2667338"/>
              <a:ext cx="1584325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6" name="Cumulative distribution"/>
            <p:cNvSpPr txBox="1"/>
            <p:nvPr/>
          </p:nvSpPr>
          <p:spPr>
            <a:xfrm>
              <a:off x="1925002" y="-1"/>
              <a:ext cx="4331971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Cumulative distribution</a:t>
              </a:r>
            </a:p>
          </p:txBody>
        </p:sp>
      </p:grpSp>
      <p:sp>
        <p:nvSpPr>
          <p:cNvPr id="1288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2-Matching histograms</a:t>
            </a:r>
          </a:p>
        </p:txBody>
      </p:sp>
      <p:pic>
        <p:nvPicPr>
          <p:cNvPr id="128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16129" t="4301" r="12902" b="5376"/>
          <a:stretch>
            <a:fillRect/>
          </a:stretch>
        </p:blipFill>
        <p:spPr>
          <a:xfrm>
            <a:off x="9143999" y="2438399"/>
            <a:ext cx="4114801" cy="39274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3" name="Group"/>
          <p:cNvGrpSpPr/>
          <p:nvPr/>
        </p:nvGrpSpPr>
        <p:grpSpPr>
          <a:xfrm>
            <a:off x="8162926" y="2743200"/>
            <a:ext cx="6634084" cy="5290861"/>
            <a:chOff x="0" y="0"/>
            <a:chExt cx="6634083" cy="5290860"/>
          </a:xfrm>
        </p:grpSpPr>
        <p:sp>
          <p:nvSpPr>
            <p:cNvPr id="1290" name="Rectangle 7"/>
            <p:cNvSpPr/>
            <p:nvPr/>
          </p:nvSpPr>
          <p:spPr>
            <a:xfrm>
              <a:off x="2762249" y="0"/>
              <a:ext cx="304801" cy="3810000"/>
            </a:xfrm>
            <a:prstGeom prst="rect">
              <a:avLst/>
            </a:prstGeom>
            <a:noFill/>
            <a:ln w="762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291" name="Line 8"/>
            <p:cNvSpPr/>
            <p:nvPr/>
          </p:nvSpPr>
          <p:spPr>
            <a:xfrm>
              <a:off x="2978148" y="3946525"/>
              <a:ext cx="304802" cy="3048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2" name="Text Box 9"/>
            <p:cNvSpPr txBox="1"/>
            <p:nvPr/>
          </p:nvSpPr>
          <p:spPr>
            <a:xfrm>
              <a:off x="0" y="4181475"/>
              <a:ext cx="6634084" cy="1109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pPr>
              <a:r>
                <a:t>9% of pixels have an intensity value</a:t>
              </a:r>
            </a:p>
            <a:p>
              <a:pPr algn="l"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pPr>
              <a:r>
                <a:t>within the range[0.37, 0.41]</a:t>
              </a:r>
            </a:p>
          </p:txBody>
        </p:sp>
      </p:grpSp>
      <p:sp>
        <p:nvSpPr>
          <p:cNvPr id="1294" name="Line 10"/>
          <p:cNvSpPr/>
          <p:nvPr/>
        </p:nvSpPr>
        <p:spPr>
          <a:xfrm>
            <a:off x="17967327" y="2911476"/>
            <a:ext cx="15872" cy="3930651"/>
          </a:xfrm>
          <a:prstGeom prst="line">
            <a:avLst/>
          </a:prstGeom>
          <a:ln w="76200">
            <a:solidFill>
              <a:srgbClr val="FF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5" name="Text Box 11"/>
          <p:cNvSpPr txBox="1"/>
          <p:nvPr/>
        </p:nvSpPr>
        <p:spPr>
          <a:xfrm>
            <a:off x="14947900" y="6873875"/>
            <a:ext cx="6860104" cy="110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200">
                <a:latin typeface="+mj-lt"/>
                <a:ea typeface="+mj-ea"/>
                <a:cs typeface="+mj-cs"/>
                <a:sym typeface="Arial"/>
              </a:defRPr>
            </a:pPr>
            <a:r>
              <a:t>75% of pixels have an intensity value</a:t>
            </a:r>
          </a:p>
          <a:p>
            <a:pPr algn="l" defTabSz="914400">
              <a:defRPr b="0" sz="3200">
                <a:latin typeface="+mj-lt"/>
                <a:ea typeface="+mj-ea"/>
                <a:cs typeface="+mj-cs"/>
                <a:sym typeface="Arial"/>
              </a:defRPr>
            </a:pPr>
            <a:r>
              <a:t>smaller than 0.5</a:t>
            </a:r>
          </a:p>
        </p:txBody>
      </p:sp>
      <p:pic>
        <p:nvPicPr>
          <p:cNvPr id="1296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rcRect l="15716" t="6160" r="16179" b="5951"/>
          <a:stretch>
            <a:fillRect/>
          </a:stretch>
        </p:blipFill>
        <p:spPr>
          <a:xfrm>
            <a:off x="3619500" y="2581276"/>
            <a:ext cx="3651251" cy="35337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9" name="Group"/>
          <p:cNvGrpSpPr/>
          <p:nvPr/>
        </p:nvGrpSpPr>
        <p:grpSpPr>
          <a:xfrm>
            <a:off x="8054976" y="8353425"/>
            <a:ext cx="6634084" cy="5309910"/>
            <a:chOff x="0" y="0"/>
            <a:chExt cx="6634083" cy="5309908"/>
          </a:xfrm>
        </p:grpSpPr>
        <p:pic>
          <p:nvPicPr>
            <p:cNvPr id="1297" name="Picture 14" descr="Picture 14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7545" t="5539" r="15870" b="5373"/>
            <a:stretch>
              <a:fillRect/>
            </a:stretch>
          </p:blipFill>
          <p:spPr>
            <a:xfrm>
              <a:off x="1114423" y="0"/>
              <a:ext cx="4095751" cy="4108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8" name="Text Box 15"/>
            <p:cNvSpPr txBox="1"/>
            <p:nvPr/>
          </p:nvSpPr>
          <p:spPr>
            <a:xfrm>
              <a:off x="0" y="4200523"/>
              <a:ext cx="6634084" cy="1109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pPr>
              <a:r>
                <a:t>5% of pixels have an intensity value</a:t>
              </a:r>
            </a:p>
            <a:p>
              <a:pPr algn="l"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pPr>
              <a:r>
                <a:t>within the range[0.37, 0.41]</a:t>
              </a:r>
            </a:p>
          </p:txBody>
        </p:sp>
      </p:grpSp>
      <p:pic>
        <p:nvPicPr>
          <p:cNvPr id="1300" name="Picture 17" descr="Picture 17"/>
          <p:cNvPicPr>
            <a:picLocks noChangeAspect="1"/>
          </p:cNvPicPr>
          <p:nvPr/>
        </p:nvPicPr>
        <p:blipFill>
          <a:blip r:embed="rId6">
            <a:extLst/>
          </a:blip>
          <a:srcRect l="15251" t="6366" r="16492" b="5374"/>
          <a:stretch>
            <a:fillRect/>
          </a:stretch>
        </p:blipFill>
        <p:spPr>
          <a:xfrm>
            <a:off x="3473449" y="8470900"/>
            <a:ext cx="3822701" cy="37052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3" name="Group"/>
          <p:cNvGrpSpPr/>
          <p:nvPr/>
        </p:nvGrpSpPr>
        <p:grpSpPr>
          <a:xfrm>
            <a:off x="13487400" y="8328025"/>
            <a:ext cx="6086477" cy="4038601"/>
            <a:chOff x="0" y="0"/>
            <a:chExt cx="6086476" cy="4038600"/>
          </a:xfrm>
        </p:grpSpPr>
        <p:pic>
          <p:nvPicPr>
            <p:cNvPr id="1301" name="Picture 16" descr="Picture 16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5903" t="5333" r="15871" b="5333"/>
            <a:stretch>
              <a:fillRect/>
            </a:stretch>
          </p:blipFill>
          <p:spPr>
            <a:xfrm>
              <a:off x="1974850" y="0"/>
              <a:ext cx="4111627" cy="4038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2" name="Line 19"/>
            <p:cNvSpPr/>
            <p:nvPr/>
          </p:nvSpPr>
          <p:spPr>
            <a:xfrm>
              <a:off x="0" y="2066924"/>
              <a:ext cx="1584327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304" name="Histogram"/>
          <p:cNvSpPr txBox="1"/>
          <p:nvPr/>
        </p:nvSpPr>
        <p:spPr>
          <a:xfrm>
            <a:off x="10071926" y="1844337"/>
            <a:ext cx="201130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Histogram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7" grpId="3"/>
      <p:bldP build="whole" bldLvl="1" animBg="1" rev="0" advAuto="0" spid="1293" grpId="2"/>
      <p:bldP build="whole" bldLvl="1" animBg="1" rev="0" advAuto="0" spid="1303" grpId="5"/>
      <p:bldP build="whole" bldLvl="1" animBg="1" rev="0" advAuto="0" spid="1295" grpId="4"/>
      <p:bldP build="whole" bldLvl="1" animBg="1" rev="0" advAuto="0" spid="1289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2-Matching histograms</a:t>
            </a:r>
          </a:p>
        </p:txBody>
      </p:sp>
      <p:pic>
        <p:nvPicPr>
          <p:cNvPr id="130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16129" t="4301" r="12902" b="5375"/>
          <a:stretch>
            <a:fillRect/>
          </a:stretch>
        </p:blipFill>
        <p:spPr>
          <a:xfrm>
            <a:off x="7816849" y="2295525"/>
            <a:ext cx="4114801" cy="3927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8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rcRect l="17545" t="5539" r="15870" b="5373"/>
          <a:stretch>
            <a:fillRect/>
          </a:stretch>
        </p:blipFill>
        <p:spPr>
          <a:xfrm>
            <a:off x="7842250" y="8210550"/>
            <a:ext cx="4095750" cy="4108451"/>
          </a:xfrm>
          <a:prstGeom prst="rect">
            <a:avLst/>
          </a:prstGeom>
          <a:ln w="12700">
            <a:miter lim="400000"/>
          </a:ln>
        </p:spPr>
      </p:pic>
      <p:sp>
        <p:nvSpPr>
          <p:cNvPr id="1309" name="Line 15"/>
          <p:cNvSpPr/>
          <p:nvPr/>
        </p:nvSpPr>
        <p:spPr>
          <a:xfrm>
            <a:off x="9798049" y="6594475"/>
            <a:ext cx="1" cy="1355725"/>
          </a:xfrm>
          <a:prstGeom prst="line">
            <a:avLst/>
          </a:prstGeom>
          <a:ln w="114300">
            <a:solidFill>
              <a:srgbClr val="000000"/>
            </a:solidFill>
            <a:head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0" name="Text Box 16"/>
          <p:cNvSpPr txBox="1"/>
          <p:nvPr/>
        </p:nvSpPr>
        <p:spPr>
          <a:xfrm>
            <a:off x="10102850" y="6829425"/>
            <a:ext cx="449853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1311" name="Text Box 17"/>
          <p:cNvSpPr txBox="1"/>
          <p:nvPr/>
        </p:nvSpPr>
        <p:spPr>
          <a:xfrm>
            <a:off x="3470276" y="1514475"/>
            <a:ext cx="1491055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Z[n,m]</a:t>
            </a:r>
          </a:p>
        </p:txBody>
      </p:sp>
      <p:sp>
        <p:nvSpPr>
          <p:cNvPr id="1312" name="Text Box 18"/>
          <p:cNvSpPr txBox="1"/>
          <p:nvPr/>
        </p:nvSpPr>
        <p:spPr>
          <a:xfrm>
            <a:off x="3473450" y="7473950"/>
            <a:ext cx="1516728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Y[n,m]</a:t>
            </a:r>
          </a:p>
        </p:txBody>
      </p:sp>
      <p:sp>
        <p:nvSpPr>
          <p:cNvPr id="1313" name="Text Box 20"/>
          <p:cNvSpPr txBox="1"/>
          <p:nvPr/>
        </p:nvSpPr>
        <p:spPr>
          <a:xfrm>
            <a:off x="13120552" y="3129829"/>
            <a:ext cx="6057028" cy="496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We look for a transformation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of the image Y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Y’ = f (Y)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Such that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Hist(Y) = Hist(f(Z))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314" name="Picture 17" descr="Picture 17"/>
          <p:cNvPicPr>
            <a:picLocks noChangeAspect="1"/>
          </p:cNvPicPr>
          <p:nvPr/>
        </p:nvPicPr>
        <p:blipFill>
          <a:blip r:embed="rId4">
            <a:extLst/>
          </a:blip>
          <a:srcRect l="15251" t="6366" r="16492" b="5374"/>
          <a:stretch>
            <a:fillRect/>
          </a:stretch>
        </p:blipFill>
        <p:spPr>
          <a:xfrm>
            <a:off x="3473449" y="8470900"/>
            <a:ext cx="3822701" cy="3705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rcRect l="15716" t="6160" r="16179" b="5951"/>
          <a:stretch>
            <a:fillRect/>
          </a:stretch>
        </p:blipFill>
        <p:spPr>
          <a:xfrm>
            <a:off x="3619500" y="2581276"/>
            <a:ext cx="3651251" cy="353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Text Box 20"/>
          <p:cNvSpPr txBox="1"/>
          <p:nvPr/>
        </p:nvSpPr>
        <p:spPr>
          <a:xfrm>
            <a:off x="13105327" y="8043909"/>
            <a:ext cx="8224932" cy="4968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  <a:p>
            <a:pPr algn="l" defTabSz="914400">
              <a:defRPr sz="3600">
                <a:latin typeface="+mj-lt"/>
                <a:ea typeface="+mj-ea"/>
                <a:cs typeface="+mj-cs"/>
                <a:sym typeface="Arial"/>
              </a:defRPr>
            </a:pPr>
            <a:r>
              <a:t>T</a:t>
            </a:r>
            <a:r>
              <a:rPr b="0"/>
              <a:t>here are infinitely many functions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that can do this transformation.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A natural choice is to use </a:t>
            </a:r>
            <a:r>
              <a:rPr b="1"/>
              <a:t>f</a:t>
            </a:r>
            <a:r>
              <a:t> being:</a:t>
            </a:r>
          </a:p>
          <a:p>
            <a:pPr algn="l" defTabSz="914400">
              <a:buSzPct val="100000"/>
              <a:buChar char="-"/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 point-wise non linearity</a:t>
            </a:r>
          </a:p>
          <a:p>
            <a:pPr algn="l" defTabSz="914400">
              <a:buSzPct val="100000"/>
              <a:buChar char="-"/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 stationary</a:t>
            </a:r>
          </a:p>
          <a:p>
            <a:pPr algn="l" defTabSz="914400">
              <a:buSzPct val="100000"/>
              <a:buChar char="-"/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 monotonic (most of the time invertible)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3" grpId="1"/>
      <p:bldP build="whole" bldLvl="1" animBg="1" rev="0" advAuto="0" spid="131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Multi-Scale Pyram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>
              <a:defRPr sz="8800"/>
            </a:pPr>
            <a:r>
              <a:rPr sz="10000"/>
              <a:t>Multi-Scale Pyramids</a:t>
            </a:r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xfrm>
            <a:off x="23431852" y="12744450"/>
            <a:ext cx="393348" cy="5776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6556" t="15258" r="38605" b="29229"/>
          <a:stretch>
            <a:fillRect/>
          </a:stretch>
        </p:blipFill>
        <p:spPr>
          <a:xfrm>
            <a:off x="251162" y="2339108"/>
            <a:ext cx="6825844" cy="59030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0" name="Group"/>
          <p:cNvGrpSpPr/>
          <p:nvPr/>
        </p:nvGrpSpPr>
        <p:grpSpPr>
          <a:xfrm>
            <a:off x="7879423" y="2866017"/>
            <a:ext cx="16253415" cy="4536649"/>
            <a:chOff x="0" y="0"/>
            <a:chExt cx="16253414" cy="4536648"/>
          </a:xfrm>
        </p:grpSpPr>
        <p:pic>
          <p:nvPicPr>
            <p:cNvPr id="35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56" t="15258" r="38605" b="29229"/>
            <a:stretch>
              <a:fillRect/>
            </a:stretch>
          </p:blipFill>
          <p:spPr>
            <a:xfrm>
              <a:off x="0" y="0"/>
              <a:ext cx="5245819" cy="4536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56" t="15258" r="38605" b="29229"/>
            <a:stretch>
              <a:fillRect/>
            </a:stretch>
          </p:blipFill>
          <p:spPr>
            <a:xfrm>
              <a:off x="6005932" y="454854"/>
              <a:ext cx="3915544" cy="33862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56" t="15258" r="38605" b="29229"/>
            <a:stretch>
              <a:fillRect/>
            </a:stretch>
          </p:blipFill>
          <p:spPr>
            <a:xfrm>
              <a:off x="10608815" y="914262"/>
              <a:ext cx="2853110" cy="24674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56" t="15258" r="38605" b="29229"/>
            <a:stretch>
              <a:fillRect/>
            </a:stretch>
          </p:blipFill>
          <p:spPr>
            <a:xfrm>
              <a:off x="14149305" y="1238138"/>
              <a:ext cx="2104110" cy="1819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1" name="Rectangle"/>
          <p:cNvSpPr/>
          <p:nvPr/>
        </p:nvSpPr>
        <p:spPr>
          <a:xfrm>
            <a:off x="5008355" y="7513171"/>
            <a:ext cx="591816" cy="619823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365" name="Group"/>
          <p:cNvGrpSpPr/>
          <p:nvPr/>
        </p:nvGrpSpPr>
        <p:grpSpPr>
          <a:xfrm>
            <a:off x="11190206" y="3299514"/>
            <a:ext cx="1638188" cy="3678968"/>
            <a:chOff x="0" y="0"/>
            <a:chExt cx="1638187" cy="3678966"/>
          </a:xfrm>
        </p:grpSpPr>
        <p:sp>
          <p:nvSpPr>
            <p:cNvPr id="362" name="Rectangle"/>
            <p:cNvSpPr/>
            <p:nvPr/>
          </p:nvSpPr>
          <p:spPr>
            <a:xfrm>
              <a:off x="1046372" y="3059144"/>
              <a:ext cx="591816" cy="619823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3" name="Rectangle"/>
            <p:cNvSpPr/>
            <p:nvPr/>
          </p:nvSpPr>
          <p:spPr>
            <a:xfrm>
              <a:off x="138757" y="0"/>
              <a:ext cx="591815" cy="619822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4" name="Rectangle"/>
            <p:cNvSpPr/>
            <p:nvPr/>
          </p:nvSpPr>
          <p:spPr>
            <a:xfrm>
              <a:off x="0" y="590176"/>
              <a:ext cx="591815" cy="619823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68" name="Group"/>
          <p:cNvGrpSpPr/>
          <p:nvPr/>
        </p:nvGrpSpPr>
        <p:grpSpPr>
          <a:xfrm>
            <a:off x="13871743" y="3350314"/>
            <a:ext cx="3775634" cy="793851"/>
            <a:chOff x="0" y="0"/>
            <a:chExt cx="3775632" cy="793849"/>
          </a:xfrm>
        </p:grpSpPr>
        <p:sp>
          <p:nvSpPr>
            <p:cNvPr id="366" name="Rectangle"/>
            <p:cNvSpPr/>
            <p:nvPr/>
          </p:nvSpPr>
          <p:spPr>
            <a:xfrm>
              <a:off x="0" y="0"/>
              <a:ext cx="591815" cy="619822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7" name="Rectangle"/>
            <p:cNvSpPr/>
            <p:nvPr/>
          </p:nvSpPr>
          <p:spPr>
            <a:xfrm>
              <a:off x="3183818" y="174028"/>
              <a:ext cx="591815" cy="619822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69" name="Rectangle"/>
          <p:cNvSpPr/>
          <p:nvPr/>
        </p:nvSpPr>
        <p:spPr>
          <a:xfrm>
            <a:off x="23045087" y="4554304"/>
            <a:ext cx="591816" cy="619823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prstDash val="sysDot"/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372" name="Group"/>
          <p:cNvGrpSpPr/>
          <p:nvPr/>
        </p:nvGrpSpPr>
        <p:grpSpPr>
          <a:xfrm>
            <a:off x="18919767" y="3792427"/>
            <a:ext cx="1000983" cy="1146560"/>
            <a:chOff x="0" y="0"/>
            <a:chExt cx="1000981" cy="1146559"/>
          </a:xfrm>
        </p:grpSpPr>
        <p:sp>
          <p:nvSpPr>
            <p:cNvPr id="370" name="Rectangle"/>
            <p:cNvSpPr/>
            <p:nvPr/>
          </p:nvSpPr>
          <p:spPr>
            <a:xfrm>
              <a:off x="0" y="0"/>
              <a:ext cx="591815" cy="619822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1" name="Rectangle"/>
            <p:cNvSpPr/>
            <p:nvPr/>
          </p:nvSpPr>
          <p:spPr>
            <a:xfrm>
              <a:off x="409167" y="526737"/>
              <a:ext cx="591815" cy="619823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77" name="Group"/>
          <p:cNvGrpSpPr/>
          <p:nvPr/>
        </p:nvGrpSpPr>
        <p:grpSpPr>
          <a:xfrm>
            <a:off x="11908397" y="9872470"/>
            <a:ext cx="1771270" cy="1377028"/>
            <a:chOff x="0" y="0"/>
            <a:chExt cx="1771269" cy="1377026"/>
          </a:xfrm>
        </p:grpSpPr>
        <p:grpSp>
          <p:nvGrpSpPr>
            <p:cNvPr id="375" name="Group"/>
            <p:cNvGrpSpPr/>
            <p:nvPr/>
          </p:nvGrpSpPr>
          <p:grpSpPr>
            <a:xfrm>
              <a:off x="567038" y="0"/>
              <a:ext cx="637193" cy="646412"/>
              <a:chOff x="0" y="0"/>
              <a:chExt cx="637192" cy="646411"/>
            </a:xfrm>
          </p:grpSpPr>
          <p:pic>
            <p:nvPicPr>
              <p:cNvPr id="373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740" t="63723" r="48074" b="30197"/>
              <a:stretch>
                <a:fillRect/>
              </a:stretch>
            </p:blipFill>
            <p:spPr>
              <a:xfrm>
                <a:off x="0" y="0"/>
                <a:ext cx="637193" cy="6464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4" name="Rectangle"/>
              <p:cNvSpPr/>
              <p:nvPr/>
            </p:nvSpPr>
            <p:spPr>
              <a:xfrm>
                <a:off x="22783" y="13343"/>
                <a:ext cx="591815" cy="619823"/>
              </a:xfrm>
              <a:prstGeom prst="rect">
                <a:avLst/>
              </a:prstGeom>
              <a:noFill/>
              <a:ln w="635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ysDot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b="0"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376" name="Template"/>
            <p:cNvSpPr txBox="1"/>
            <p:nvPr/>
          </p:nvSpPr>
          <p:spPr>
            <a:xfrm>
              <a:off x="-1" y="816578"/>
              <a:ext cx="1771270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Template</a:t>
              </a:r>
            </a:p>
          </p:txBody>
        </p:sp>
      </p:grpSp>
      <p:sp>
        <p:nvSpPr>
          <p:cNvPr id="378" name="Multiscale image pyramid"/>
          <p:cNvSpPr txBox="1"/>
          <p:nvPr/>
        </p:nvSpPr>
        <p:spPr>
          <a:xfrm>
            <a:off x="14413394" y="1934102"/>
            <a:ext cx="477469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Multiscale image pyramid</a:t>
            </a:r>
          </a:p>
        </p:txBody>
      </p:sp>
      <p:sp>
        <p:nvSpPr>
          <p:cNvPr id="379" name="A multiscale image pyramid provides an alternative image representation to achieve translation and scale invariance"/>
          <p:cNvSpPr txBox="1"/>
          <p:nvPr/>
        </p:nvSpPr>
        <p:spPr>
          <a:xfrm>
            <a:off x="1410070" y="12557503"/>
            <a:ext cx="2119846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multiscale image pyramid provides an alternative image representation to achieve translation and scale invariance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" grpId="3"/>
      <p:bldP build="whole" bldLvl="1" animBg="1" rev="0" advAuto="0" spid="368" grpId="5"/>
      <p:bldP build="whole" bldLvl="1" animBg="1" rev="0" advAuto="0" spid="378" grpId="2"/>
      <p:bldP build="whole" bldLvl="1" animBg="1" rev="0" advAuto="0" spid="369" grpId="7"/>
      <p:bldP build="whole" bldLvl="1" animBg="1" rev="0" advAuto="0" spid="372" grpId="6"/>
      <p:bldP build="whole" bldLvl="1" animBg="1" rev="0" advAuto="0" spid="361" grpId="1"/>
      <p:bldP build="whole" bldLvl="1" animBg="1" rev="0" advAuto="0" spid="365" grpId="4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2-Matching histograms</a:t>
            </a:r>
          </a:p>
        </p:txBody>
      </p:sp>
      <p:pic>
        <p:nvPicPr>
          <p:cNvPr id="131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15820" t="4218" r="14568" b="2987"/>
          <a:stretch>
            <a:fillRect/>
          </a:stretch>
        </p:blipFill>
        <p:spPr>
          <a:xfrm>
            <a:off x="12369799" y="4968876"/>
            <a:ext cx="4114801" cy="41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rcRect l="15903" t="5333" r="15871" b="5333"/>
          <a:stretch>
            <a:fillRect/>
          </a:stretch>
        </p:blipFill>
        <p:spPr>
          <a:xfrm>
            <a:off x="6642100" y="4991099"/>
            <a:ext cx="4111627" cy="403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1" name="Line 17"/>
          <p:cNvSpPr/>
          <p:nvPr/>
        </p:nvSpPr>
        <p:spPr>
          <a:xfrm>
            <a:off x="9858375" y="5908676"/>
            <a:ext cx="1" cy="3533773"/>
          </a:xfrm>
          <a:prstGeom prst="line">
            <a:avLst/>
          </a:prstGeom>
          <a:ln w="76200">
            <a:solidFill>
              <a:srgbClr val="FF0000"/>
            </a:solidFill>
            <a:head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2" name="Rectangle 20"/>
          <p:cNvSpPr txBox="1"/>
          <p:nvPr/>
        </p:nvSpPr>
        <p:spPr>
          <a:xfrm>
            <a:off x="10965160" y="2895776"/>
            <a:ext cx="1969687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Y’ = f (Y)</a:t>
            </a:r>
          </a:p>
        </p:txBody>
      </p:sp>
      <p:sp>
        <p:nvSpPr>
          <p:cNvPr id="1323" name="Text Box 21"/>
          <p:cNvSpPr txBox="1"/>
          <p:nvPr/>
        </p:nvSpPr>
        <p:spPr>
          <a:xfrm>
            <a:off x="2096136" y="2089326"/>
            <a:ext cx="18909081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The function f is just a look up table: it says, change all the pixels of value Y into a value f(Y).</a:t>
            </a:r>
          </a:p>
        </p:txBody>
      </p:sp>
      <p:sp>
        <p:nvSpPr>
          <p:cNvPr id="1324" name="Line 15"/>
          <p:cNvSpPr/>
          <p:nvPr/>
        </p:nvSpPr>
        <p:spPr>
          <a:xfrm>
            <a:off x="5699125" y="5901690"/>
            <a:ext cx="10925175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28" name="Group"/>
          <p:cNvGrpSpPr/>
          <p:nvPr/>
        </p:nvGrpSpPr>
        <p:grpSpPr>
          <a:xfrm>
            <a:off x="14401800" y="5924550"/>
            <a:ext cx="1888674" cy="5359049"/>
            <a:chOff x="0" y="0"/>
            <a:chExt cx="1888673" cy="5359048"/>
          </a:xfrm>
        </p:grpSpPr>
        <p:sp>
          <p:nvSpPr>
            <p:cNvPr id="1325" name="Line 16"/>
            <p:cNvSpPr/>
            <p:nvPr/>
          </p:nvSpPr>
          <p:spPr>
            <a:xfrm flipH="1">
              <a:off x="561975" y="0"/>
              <a:ext cx="1" cy="3597277"/>
            </a:xfrm>
            <a:prstGeom prst="line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26" name="Text Box 18"/>
            <p:cNvSpPr txBox="1"/>
            <p:nvPr/>
          </p:nvSpPr>
          <p:spPr>
            <a:xfrm>
              <a:off x="0" y="3540125"/>
              <a:ext cx="1631697" cy="701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Y’= 0.5</a:t>
              </a:r>
            </a:p>
          </p:txBody>
        </p:sp>
        <p:sp>
          <p:nvSpPr>
            <p:cNvPr id="1327" name="Text Box 25"/>
            <p:cNvSpPr txBox="1"/>
            <p:nvPr/>
          </p:nvSpPr>
          <p:spPr>
            <a:xfrm>
              <a:off x="15875" y="4124325"/>
              <a:ext cx="1872799" cy="12347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  <a:r>
                <a:t>New</a:t>
              </a:r>
            </a:p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  <a:r>
                <a:t>intensity</a:t>
              </a:r>
            </a:p>
          </p:txBody>
        </p:sp>
      </p:grpSp>
      <p:pic>
        <p:nvPicPr>
          <p:cNvPr id="1329" name="Picture 26" descr="Picture 26"/>
          <p:cNvPicPr>
            <a:picLocks noChangeAspect="1"/>
          </p:cNvPicPr>
          <p:nvPr/>
        </p:nvPicPr>
        <p:blipFill>
          <a:blip r:embed="rId4">
            <a:extLst/>
          </a:blip>
          <a:srcRect l="15251" t="6366" r="16492" b="5374"/>
          <a:stretch>
            <a:fillRect/>
          </a:stretch>
        </p:blipFill>
        <p:spPr>
          <a:xfrm>
            <a:off x="3378199" y="10010775"/>
            <a:ext cx="3822701" cy="3705225"/>
          </a:xfrm>
          <a:prstGeom prst="rect">
            <a:avLst/>
          </a:prstGeom>
          <a:ln w="12700">
            <a:miter lim="400000"/>
          </a:ln>
        </p:spPr>
      </p:pic>
      <p:sp>
        <p:nvSpPr>
          <p:cNvPr id="1330" name="Rectangle 27"/>
          <p:cNvSpPr/>
          <p:nvPr/>
        </p:nvSpPr>
        <p:spPr>
          <a:xfrm>
            <a:off x="6375400" y="11004550"/>
            <a:ext cx="177800" cy="187327"/>
          </a:xfrm>
          <a:prstGeom prst="rect">
            <a:avLst/>
          </a:prstGeom>
          <a:solidFill>
            <a:srgbClr val="00CC99"/>
          </a:solidFill>
          <a:ln w="508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grpSp>
        <p:nvGrpSpPr>
          <p:cNvPr id="1334" name="Group"/>
          <p:cNvGrpSpPr/>
          <p:nvPr/>
        </p:nvGrpSpPr>
        <p:grpSpPr>
          <a:xfrm>
            <a:off x="6629400" y="9445625"/>
            <a:ext cx="4288976" cy="1853848"/>
            <a:chOff x="0" y="0"/>
            <a:chExt cx="4288975" cy="1853847"/>
          </a:xfrm>
        </p:grpSpPr>
        <p:sp>
          <p:nvSpPr>
            <p:cNvPr id="1331" name="Text Box 19"/>
            <p:cNvSpPr txBox="1"/>
            <p:nvPr/>
          </p:nvSpPr>
          <p:spPr>
            <a:xfrm>
              <a:off x="2635250" y="0"/>
              <a:ext cx="1530123" cy="701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Y= 0.8</a:t>
              </a:r>
            </a:p>
          </p:txBody>
        </p:sp>
        <p:sp>
          <p:nvSpPr>
            <p:cNvPr id="1332" name="Text Box 24"/>
            <p:cNvSpPr txBox="1"/>
            <p:nvPr/>
          </p:nvSpPr>
          <p:spPr>
            <a:xfrm>
              <a:off x="2416176" y="619124"/>
              <a:ext cx="1872800" cy="12347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  <a:r>
                <a:t>Original</a:t>
              </a:r>
            </a:p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  <a:r>
                <a:t>intensity</a:t>
              </a:r>
            </a:p>
          </p:txBody>
        </p:sp>
        <p:sp>
          <p:nvSpPr>
            <p:cNvPr id="1333" name="Line 28"/>
            <p:cNvSpPr/>
            <p:nvPr/>
          </p:nvSpPr>
          <p:spPr>
            <a:xfrm flipV="1">
              <a:off x="0" y="625474"/>
              <a:ext cx="2622550" cy="93027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335" name="Rectangle 29"/>
          <p:cNvSpPr txBox="1"/>
          <p:nvPr/>
        </p:nvSpPr>
        <p:spPr>
          <a:xfrm>
            <a:off x="3340100" y="9204325"/>
            <a:ext cx="1516728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Y[n,m]</a:t>
            </a:r>
          </a:p>
        </p:txBody>
      </p:sp>
      <p:pic>
        <p:nvPicPr>
          <p:cNvPr id="1336" name="Picture 30" descr="Picture 30"/>
          <p:cNvPicPr>
            <a:picLocks noChangeAspect="1"/>
          </p:cNvPicPr>
          <p:nvPr/>
        </p:nvPicPr>
        <p:blipFill>
          <a:blip r:embed="rId5">
            <a:extLst/>
          </a:blip>
          <a:srcRect l="15096" t="6573" r="16025" b="5745"/>
          <a:stretch>
            <a:fillRect/>
          </a:stretch>
        </p:blipFill>
        <p:spPr>
          <a:xfrm>
            <a:off x="17449800" y="10007599"/>
            <a:ext cx="3886201" cy="3708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9" name="Group"/>
          <p:cNvGrpSpPr/>
          <p:nvPr/>
        </p:nvGrpSpPr>
        <p:grpSpPr>
          <a:xfrm>
            <a:off x="16748126" y="9963150"/>
            <a:ext cx="4010024" cy="1063626"/>
            <a:chOff x="0" y="0"/>
            <a:chExt cx="4010022" cy="1063625"/>
          </a:xfrm>
        </p:grpSpPr>
        <p:sp>
          <p:nvSpPr>
            <p:cNvPr id="1337" name="Rectangle 31"/>
            <p:cNvSpPr/>
            <p:nvPr/>
          </p:nvSpPr>
          <p:spPr>
            <a:xfrm>
              <a:off x="3832222" y="876299"/>
              <a:ext cx="177801" cy="187327"/>
            </a:xfrm>
            <a:prstGeom prst="rect">
              <a:avLst/>
            </a:prstGeom>
            <a:solidFill>
              <a:srgbClr val="00CC99"/>
            </a:solidFill>
            <a:ln w="5080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338" name="Line 32"/>
            <p:cNvSpPr/>
            <p:nvPr/>
          </p:nvSpPr>
          <p:spPr>
            <a:xfrm>
              <a:off x="0" y="0"/>
              <a:ext cx="3549651" cy="80962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340" name="Target histogram"/>
          <p:cNvSpPr txBox="1"/>
          <p:nvPr/>
        </p:nvSpPr>
        <p:spPr>
          <a:xfrm>
            <a:off x="12830619" y="4412767"/>
            <a:ext cx="319316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Target histogram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1" grpId="3"/>
      <p:bldP build="whole" bldLvl="1" animBg="1" rev="0" advAuto="0" spid="1330" grpId="1"/>
      <p:bldP build="whole" bldLvl="1" animBg="1" rev="0" advAuto="0" spid="1336" grpId="7"/>
      <p:bldP build="whole" bldLvl="1" animBg="1" rev="0" advAuto="0" spid="1328" grpId="5"/>
      <p:bldP build="whole" bldLvl="1" animBg="1" rev="0" advAuto="0" spid="1339" grpId="6"/>
      <p:bldP build="whole" bldLvl="1" animBg="1" rev="0" advAuto="0" spid="1324" grpId="4"/>
      <p:bldP build="whole" bldLvl="1" animBg="1" rev="0" advAuto="0" spid="1334" grpId="2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2-Matching histograms</a:t>
            </a:r>
          </a:p>
        </p:txBody>
      </p:sp>
      <p:pic>
        <p:nvPicPr>
          <p:cNvPr id="1343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rcRect l="15096" t="6573" r="16025" b="5745"/>
          <a:stretch>
            <a:fillRect/>
          </a:stretch>
        </p:blipFill>
        <p:spPr>
          <a:xfrm>
            <a:off x="9604375" y="7267575"/>
            <a:ext cx="3886201" cy="370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4" name="Picture 21" descr="Picture 21"/>
          <p:cNvPicPr>
            <a:picLocks noChangeAspect="1"/>
          </p:cNvPicPr>
          <p:nvPr/>
        </p:nvPicPr>
        <p:blipFill>
          <a:blip r:embed="rId3">
            <a:extLst/>
          </a:blip>
          <a:srcRect l="15251" t="6366" r="16492" b="5374"/>
          <a:stretch>
            <a:fillRect/>
          </a:stretch>
        </p:blipFill>
        <p:spPr>
          <a:xfrm>
            <a:off x="3635376" y="7229475"/>
            <a:ext cx="3822701" cy="3705225"/>
          </a:xfrm>
          <a:prstGeom prst="rect">
            <a:avLst/>
          </a:prstGeom>
          <a:ln w="12700">
            <a:miter lim="400000"/>
          </a:ln>
        </p:spPr>
      </p:pic>
      <p:sp>
        <p:nvSpPr>
          <p:cNvPr id="1345" name="Line 23"/>
          <p:cNvSpPr/>
          <p:nvPr/>
        </p:nvSpPr>
        <p:spPr>
          <a:xfrm>
            <a:off x="7877176" y="8969375"/>
            <a:ext cx="1279525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6" name="Rectangle 24"/>
          <p:cNvSpPr txBox="1"/>
          <p:nvPr/>
        </p:nvSpPr>
        <p:spPr>
          <a:xfrm>
            <a:off x="7451726" y="8013700"/>
            <a:ext cx="1969687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Y’ = f (Y)</a:t>
            </a:r>
          </a:p>
        </p:txBody>
      </p:sp>
      <p:pic>
        <p:nvPicPr>
          <p:cNvPr id="1347" name="Picture 25" descr="Picture 25"/>
          <p:cNvPicPr>
            <a:picLocks noChangeAspect="1"/>
          </p:cNvPicPr>
          <p:nvPr/>
        </p:nvPicPr>
        <p:blipFill>
          <a:blip r:embed="rId4">
            <a:extLst/>
          </a:blip>
          <a:srcRect l="15716" t="6160" r="16179" b="5951"/>
          <a:stretch>
            <a:fillRect/>
          </a:stretch>
        </p:blipFill>
        <p:spPr>
          <a:xfrm>
            <a:off x="9645650" y="2724150"/>
            <a:ext cx="3651251" cy="3533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8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rcRect l="16129" t="4301" r="12902" b="5375"/>
          <a:stretch>
            <a:fillRect/>
          </a:stretch>
        </p:blipFill>
        <p:spPr>
          <a:xfrm>
            <a:off x="14900274" y="2454275"/>
            <a:ext cx="4114801" cy="3927475"/>
          </a:xfrm>
          <a:prstGeom prst="rect">
            <a:avLst/>
          </a:prstGeom>
          <a:ln w="12700">
            <a:miter lim="400000"/>
          </a:ln>
        </p:spPr>
      </p:pic>
      <p:sp>
        <p:nvSpPr>
          <p:cNvPr id="1349" name="Line 27"/>
          <p:cNvSpPr/>
          <p:nvPr/>
        </p:nvSpPr>
        <p:spPr>
          <a:xfrm>
            <a:off x="13538200" y="4660900"/>
            <a:ext cx="787400" cy="0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50" name="Picture 28" descr="Picture 28"/>
          <p:cNvPicPr>
            <a:picLocks noChangeAspect="1"/>
          </p:cNvPicPr>
          <p:nvPr/>
        </p:nvPicPr>
        <p:blipFill>
          <a:blip r:embed="rId5">
            <a:extLst/>
          </a:blip>
          <a:srcRect l="16129" t="4301" r="12902" b="5376"/>
          <a:stretch>
            <a:fillRect/>
          </a:stretch>
        </p:blipFill>
        <p:spPr>
          <a:xfrm>
            <a:off x="14954249" y="7111999"/>
            <a:ext cx="4114801" cy="3927477"/>
          </a:xfrm>
          <a:prstGeom prst="rect">
            <a:avLst/>
          </a:prstGeom>
          <a:ln w="12700">
            <a:miter lim="400000"/>
          </a:ln>
        </p:spPr>
      </p:pic>
      <p:sp>
        <p:nvSpPr>
          <p:cNvPr id="1351" name="Line 29"/>
          <p:cNvSpPr/>
          <p:nvPr/>
        </p:nvSpPr>
        <p:spPr>
          <a:xfrm>
            <a:off x="13677900" y="9010650"/>
            <a:ext cx="946150" cy="0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" name="Picture 18" descr="Picture 18"/>
          <p:cNvPicPr>
            <a:picLocks noChangeAspect="1"/>
          </p:cNvPicPr>
          <p:nvPr/>
        </p:nvPicPr>
        <p:blipFill>
          <a:blip r:embed="rId2">
            <a:extLst/>
          </a:blip>
          <a:srcRect l="16275" t="4138" r="14178" b="5817"/>
          <a:stretch>
            <a:fillRect/>
          </a:stretch>
        </p:blipFill>
        <p:spPr>
          <a:xfrm>
            <a:off x="14690725" y="2336800"/>
            <a:ext cx="4562475" cy="4432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4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Another example: Matching histograms</a:t>
            </a:r>
          </a:p>
        </p:txBody>
      </p:sp>
      <p:sp>
        <p:nvSpPr>
          <p:cNvPr id="1355" name="Text Box 9"/>
          <p:cNvSpPr txBox="1"/>
          <p:nvPr/>
        </p:nvSpPr>
        <p:spPr>
          <a:xfrm>
            <a:off x="16789400" y="6705600"/>
            <a:ext cx="4374674" cy="110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200">
                <a:latin typeface="+mj-lt"/>
                <a:ea typeface="+mj-ea"/>
                <a:cs typeface="+mj-cs"/>
                <a:sym typeface="Arial"/>
              </a:defRPr>
            </a:pPr>
            <a:r>
              <a:t>10% of pixels are black</a:t>
            </a:r>
          </a:p>
          <a:p>
            <a:pPr algn="l" defTabSz="914400">
              <a:defRPr b="0" sz="3200">
                <a:latin typeface="+mj-lt"/>
                <a:ea typeface="+mj-ea"/>
                <a:cs typeface="+mj-cs"/>
                <a:sym typeface="Arial"/>
              </a:defRPr>
            </a:pPr>
            <a:r>
              <a:t>and 90% are white</a:t>
            </a:r>
          </a:p>
        </p:txBody>
      </p:sp>
      <p:pic>
        <p:nvPicPr>
          <p:cNvPr id="1356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rcRect l="17545" t="5539" r="15870" b="5373"/>
          <a:stretch>
            <a:fillRect/>
          </a:stretch>
        </p:blipFill>
        <p:spPr>
          <a:xfrm>
            <a:off x="9169400" y="8353426"/>
            <a:ext cx="4095750" cy="4108451"/>
          </a:xfrm>
          <a:prstGeom prst="rect">
            <a:avLst/>
          </a:prstGeom>
          <a:ln w="12700">
            <a:miter lim="400000"/>
          </a:ln>
        </p:spPr>
      </p:pic>
      <p:sp>
        <p:nvSpPr>
          <p:cNvPr id="1357" name="Text Box 12"/>
          <p:cNvSpPr txBox="1"/>
          <p:nvPr/>
        </p:nvSpPr>
        <p:spPr>
          <a:xfrm>
            <a:off x="8054976" y="12553950"/>
            <a:ext cx="6634084" cy="110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200">
                <a:latin typeface="+mj-lt"/>
                <a:ea typeface="+mj-ea"/>
                <a:cs typeface="+mj-cs"/>
                <a:sym typeface="Arial"/>
              </a:defRPr>
            </a:pPr>
            <a:r>
              <a:t>5% of pixels have an intensity value</a:t>
            </a:r>
          </a:p>
          <a:p>
            <a:pPr algn="l" defTabSz="914400">
              <a:defRPr b="0" sz="3200">
                <a:latin typeface="+mj-lt"/>
                <a:ea typeface="+mj-ea"/>
                <a:cs typeface="+mj-cs"/>
                <a:sym typeface="Arial"/>
              </a:defRPr>
            </a:pPr>
            <a:r>
              <a:t>within the range[0.37, 0.41]</a:t>
            </a:r>
          </a:p>
        </p:txBody>
      </p:sp>
      <p:pic>
        <p:nvPicPr>
          <p:cNvPr id="1358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rcRect l="15903" t="5333" r="15871" b="5333"/>
          <a:stretch>
            <a:fillRect/>
          </a:stretch>
        </p:blipFill>
        <p:spPr>
          <a:xfrm>
            <a:off x="14909800" y="8359775"/>
            <a:ext cx="4111627" cy="403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9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rcRect l="15251" t="6366" r="16492" b="5374"/>
          <a:stretch>
            <a:fillRect/>
          </a:stretch>
        </p:blipFill>
        <p:spPr>
          <a:xfrm>
            <a:off x="3743326" y="8788400"/>
            <a:ext cx="3822701" cy="3705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0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rcRect l="10242" t="0" r="8923" b="5356"/>
          <a:stretch>
            <a:fillRect/>
          </a:stretch>
        </p:blipFill>
        <p:spPr>
          <a:xfrm>
            <a:off x="9055099" y="2397125"/>
            <a:ext cx="4067177" cy="4260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1" name="Picture 17" descr="Picture 17"/>
          <p:cNvPicPr>
            <a:picLocks noChangeAspect="1"/>
          </p:cNvPicPr>
          <p:nvPr/>
        </p:nvPicPr>
        <p:blipFill>
          <a:blip r:embed="rId7">
            <a:extLst/>
          </a:blip>
          <a:srcRect l="7254" t="24886" r="51704" b="25011"/>
          <a:stretch>
            <a:fillRect/>
          </a:stretch>
        </p:blipFill>
        <p:spPr>
          <a:xfrm>
            <a:off x="3879849" y="2546349"/>
            <a:ext cx="4203701" cy="3848102"/>
          </a:xfrm>
          <a:prstGeom prst="rect">
            <a:avLst/>
          </a:prstGeom>
          <a:ln w="12700">
            <a:miter lim="400000"/>
          </a:ln>
        </p:spPr>
      </p:pic>
      <p:sp>
        <p:nvSpPr>
          <p:cNvPr id="1362" name="Line 19"/>
          <p:cNvSpPr/>
          <p:nvPr/>
        </p:nvSpPr>
        <p:spPr>
          <a:xfrm>
            <a:off x="10302875" y="6807200"/>
            <a:ext cx="1" cy="1355727"/>
          </a:xfrm>
          <a:prstGeom prst="line">
            <a:avLst/>
          </a:prstGeom>
          <a:ln w="114300">
            <a:solidFill>
              <a:srgbClr val="000000"/>
            </a:solidFill>
            <a:head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Text Box 20"/>
          <p:cNvSpPr txBox="1"/>
          <p:nvPr/>
        </p:nvSpPr>
        <p:spPr>
          <a:xfrm>
            <a:off x="10607675" y="7042150"/>
            <a:ext cx="449854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1364" name="Line 21"/>
          <p:cNvSpPr/>
          <p:nvPr/>
        </p:nvSpPr>
        <p:spPr>
          <a:xfrm>
            <a:off x="15481300" y="6883400"/>
            <a:ext cx="1" cy="1355727"/>
          </a:xfrm>
          <a:prstGeom prst="line">
            <a:avLst/>
          </a:prstGeom>
          <a:ln w="114300">
            <a:solidFill>
              <a:srgbClr val="000000"/>
            </a:solidFill>
            <a:head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Text Box 22"/>
          <p:cNvSpPr txBox="1"/>
          <p:nvPr/>
        </p:nvSpPr>
        <p:spPr>
          <a:xfrm>
            <a:off x="15786100" y="7118350"/>
            <a:ext cx="449853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7" name="Picture 27" descr="Picture 27"/>
          <p:cNvPicPr>
            <a:picLocks noChangeAspect="1"/>
          </p:cNvPicPr>
          <p:nvPr/>
        </p:nvPicPr>
        <p:blipFill>
          <a:blip r:embed="rId2">
            <a:extLst/>
          </a:blip>
          <a:srcRect l="15561" t="6160" r="15870" b="5580"/>
          <a:stretch>
            <a:fillRect/>
          </a:stretch>
        </p:blipFill>
        <p:spPr>
          <a:xfrm>
            <a:off x="17322799" y="9191625"/>
            <a:ext cx="4013201" cy="387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8" name="Picture 22" descr="Picture 22"/>
          <p:cNvPicPr>
            <a:picLocks noChangeAspect="1"/>
          </p:cNvPicPr>
          <p:nvPr/>
        </p:nvPicPr>
        <p:blipFill>
          <a:blip r:embed="rId3">
            <a:extLst/>
          </a:blip>
          <a:srcRect l="15903" t="5333" r="15871" b="5333"/>
          <a:stretch>
            <a:fillRect/>
          </a:stretch>
        </p:blipFill>
        <p:spPr>
          <a:xfrm>
            <a:off x="6699250" y="4400549"/>
            <a:ext cx="4111627" cy="403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9" name="Picture 23" descr="Picture 23"/>
          <p:cNvPicPr>
            <a:picLocks noChangeAspect="1"/>
          </p:cNvPicPr>
          <p:nvPr/>
        </p:nvPicPr>
        <p:blipFill>
          <a:blip r:embed="rId4">
            <a:extLst/>
          </a:blip>
          <a:srcRect l="16275" t="4138" r="14178" b="5817"/>
          <a:stretch>
            <a:fillRect/>
          </a:stretch>
        </p:blipFill>
        <p:spPr>
          <a:xfrm>
            <a:off x="12233275" y="4337049"/>
            <a:ext cx="4349751" cy="4225928"/>
          </a:xfrm>
          <a:prstGeom prst="rect">
            <a:avLst/>
          </a:prstGeom>
          <a:ln w="12700">
            <a:miter lim="400000"/>
          </a:ln>
        </p:spPr>
      </p:pic>
      <p:sp>
        <p:nvSpPr>
          <p:cNvPr id="1370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Another example: Matching histograms</a:t>
            </a:r>
          </a:p>
        </p:txBody>
      </p:sp>
      <p:sp>
        <p:nvSpPr>
          <p:cNvPr id="1371" name="Line 8"/>
          <p:cNvSpPr/>
          <p:nvPr/>
        </p:nvSpPr>
        <p:spPr>
          <a:xfrm>
            <a:off x="9858375" y="5257800"/>
            <a:ext cx="1" cy="3533777"/>
          </a:xfrm>
          <a:prstGeom prst="line">
            <a:avLst/>
          </a:prstGeom>
          <a:ln w="76200">
            <a:solidFill>
              <a:srgbClr val="FF0000"/>
            </a:solidFill>
            <a:head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2" name="Text Box 9"/>
          <p:cNvSpPr txBox="1"/>
          <p:nvPr/>
        </p:nvSpPr>
        <p:spPr>
          <a:xfrm>
            <a:off x="9264650" y="8794750"/>
            <a:ext cx="1530122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Y= 0.8</a:t>
            </a:r>
          </a:p>
        </p:txBody>
      </p:sp>
      <p:sp>
        <p:nvSpPr>
          <p:cNvPr id="1373" name="Rectangle 10"/>
          <p:cNvSpPr txBox="1"/>
          <p:nvPr/>
        </p:nvSpPr>
        <p:spPr>
          <a:xfrm>
            <a:off x="9985375" y="3355976"/>
            <a:ext cx="1969687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Y’ = f (Y)</a:t>
            </a:r>
          </a:p>
        </p:txBody>
      </p:sp>
      <p:sp>
        <p:nvSpPr>
          <p:cNvPr id="1374" name="Text Box 11"/>
          <p:cNvSpPr txBox="1"/>
          <p:nvPr/>
        </p:nvSpPr>
        <p:spPr>
          <a:xfrm>
            <a:off x="3629026" y="1771650"/>
            <a:ext cx="13817596" cy="1234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The function f is just a look up table: it says, change all the pixels of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value Y into a value f(Y).</a:t>
            </a:r>
          </a:p>
        </p:txBody>
      </p:sp>
      <p:sp>
        <p:nvSpPr>
          <p:cNvPr id="1375" name="Line 12"/>
          <p:cNvSpPr/>
          <p:nvPr/>
        </p:nvSpPr>
        <p:spPr>
          <a:xfrm>
            <a:off x="5699125" y="5250816"/>
            <a:ext cx="10925175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6" name="Text Box 13"/>
          <p:cNvSpPr txBox="1"/>
          <p:nvPr/>
        </p:nvSpPr>
        <p:spPr>
          <a:xfrm>
            <a:off x="9045576" y="9413875"/>
            <a:ext cx="1872800" cy="12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Original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intensity</a:t>
            </a:r>
          </a:p>
        </p:txBody>
      </p:sp>
      <p:pic>
        <p:nvPicPr>
          <p:cNvPr id="1377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rcRect l="15251" t="6366" r="16492" b="5374"/>
          <a:stretch>
            <a:fillRect/>
          </a:stretch>
        </p:blipFill>
        <p:spPr>
          <a:xfrm>
            <a:off x="3378199" y="9359900"/>
            <a:ext cx="3822701" cy="3705227"/>
          </a:xfrm>
          <a:prstGeom prst="rect">
            <a:avLst/>
          </a:prstGeom>
          <a:ln w="12700">
            <a:miter lim="400000"/>
          </a:ln>
        </p:spPr>
      </p:pic>
      <p:sp>
        <p:nvSpPr>
          <p:cNvPr id="1378" name="Rectangle 16"/>
          <p:cNvSpPr/>
          <p:nvPr/>
        </p:nvSpPr>
        <p:spPr>
          <a:xfrm>
            <a:off x="6375400" y="10353675"/>
            <a:ext cx="177800" cy="187325"/>
          </a:xfrm>
          <a:prstGeom prst="rect">
            <a:avLst/>
          </a:prstGeom>
          <a:solidFill>
            <a:srgbClr val="00CC99"/>
          </a:solidFill>
          <a:ln w="508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79" name="Line 17"/>
          <p:cNvSpPr/>
          <p:nvPr/>
        </p:nvSpPr>
        <p:spPr>
          <a:xfrm flipV="1">
            <a:off x="6629400" y="9420225"/>
            <a:ext cx="2622551" cy="930275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0" name="Rectangle 18"/>
          <p:cNvSpPr txBox="1"/>
          <p:nvPr/>
        </p:nvSpPr>
        <p:spPr>
          <a:xfrm>
            <a:off x="3340100" y="8553450"/>
            <a:ext cx="138925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Y(x,y)</a:t>
            </a:r>
          </a:p>
        </p:txBody>
      </p:sp>
      <p:sp>
        <p:nvSpPr>
          <p:cNvPr id="1381" name="Rectangle 20"/>
          <p:cNvSpPr/>
          <p:nvPr/>
        </p:nvSpPr>
        <p:spPr>
          <a:xfrm>
            <a:off x="20580350" y="10188575"/>
            <a:ext cx="177800" cy="187325"/>
          </a:xfrm>
          <a:prstGeom prst="rect">
            <a:avLst/>
          </a:prstGeom>
          <a:solidFill>
            <a:srgbClr val="00CC99"/>
          </a:solidFill>
          <a:ln w="50800">
            <a:solidFill>
              <a:srgbClr val="FF0000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382" name="Line 21"/>
          <p:cNvSpPr/>
          <p:nvPr/>
        </p:nvSpPr>
        <p:spPr>
          <a:xfrm>
            <a:off x="16748126" y="9312275"/>
            <a:ext cx="3549651" cy="809625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3" name="Line 24"/>
          <p:cNvSpPr/>
          <p:nvPr/>
        </p:nvSpPr>
        <p:spPr>
          <a:xfrm>
            <a:off x="16151226" y="5273676"/>
            <a:ext cx="1" cy="3597273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4" name="Text Box 25"/>
          <p:cNvSpPr txBox="1"/>
          <p:nvPr/>
        </p:nvSpPr>
        <p:spPr>
          <a:xfrm>
            <a:off x="14582775" y="8953500"/>
            <a:ext cx="1250400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Y’= 1</a:t>
            </a:r>
          </a:p>
        </p:txBody>
      </p:sp>
      <p:sp>
        <p:nvSpPr>
          <p:cNvPr id="1385" name="Text Box 26"/>
          <p:cNvSpPr txBox="1"/>
          <p:nvPr/>
        </p:nvSpPr>
        <p:spPr>
          <a:xfrm>
            <a:off x="14598650" y="9537700"/>
            <a:ext cx="1872799" cy="1234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New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intensity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Another example: Matching histograms</a:t>
            </a:r>
          </a:p>
        </p:txBody>
      </p:sp>
      <p:pic>
        <p:nvPicPr>
          <p:cNvPr id="138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15251" t="6366" r="16492" b="5374"/>
          <a:stretch>
            <a:fillRect/>
          </a:stretch>
        </p:blipFill>
        <p:spPr>
          <a:xfrm>
            <a:off x="3740149" y="7251700"/>
            <a:ext cx="3822701" cy="3705227"/>
          </a:xfrm>
          <a:prstGeom prst="rect">
            <a:avLst/>
          </a:prstGeom>
          <a:ln w="12700">
            <a:miter lim="400000"/>
          </a:ln>
        </p:spPr>
      </p:pic>
      <p:sp>
        <p:nvSpPr>
          <p:cNvPr id="1389" name="Line 5"/>
          <p:cNvSpPr/>
          <p:nvPr/>
        </p:nvSpPr>
        <p:spPr>
          <a:xfrm>
            <a:off x="7981950" y="8991600"/>
            <a:ext cx="1279527" cy="0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0" name="Rectangle 6"/>
          <p:cNvSpPr txBox="1"/>
          <p:nvPr/>
        </p:nvSpPr>
        <p:spPr>
          <a:xfrm>
            <a:off x="7556500" y="8035925"/>
            <a:ext cx="1969686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Y’ = f (Y)</a:t>
            </a:r>
          </a:p>
        </p:txBody>
      </p:sp>
      <p:sp>
        <p:nvSpPr>
          <p:cNvPr id="1391" name="Line 9"/>
          <p:cNvSpPr/>
          <p:nvPr/>
        </p:nvSpPr>
        <p:spPr>
          <a:xfrm>
            <a:off x="13862050" y="4683126"/>
            <a:ext cx="787400" cy="1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2" name="Line 11"/>
          <p:cNvSpPr/>
          <p:nvPr/>
        </p:nvSpPr>
        <p:spPr>
          <a:xfrm>
            <a:off x="13782675" y="9032875"/>
            <a:ext cx="946150" cy="1"/>
          </a:xfrm>
          <a:prstGeom prst="line">
            <a:avLst/>
          </a:prstGeom>
          <a:ln w="635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93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15561" t="6160" r="15870" b="5580"/>
          <a:stretch>
            <a:fillRect/>
          </a:stretch>
        </p:blipFill>
        <p:spPr>
          <a:xfrm>
            <a:off x="9737726" y="7178675"/>
            <a:ext cx="4013201" cy="387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4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rcRect l="7254" t="24886" r="51704" b="25011"/>
          <a:stretch>
            <a:fillRect/>
          </a:stretch>
        </p:blipFill>
        <p:spPr>
          <a:xfrm>
            <a:off x="9524424" y="2427287"/>
            <a:ext cx="4203701" cy="384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5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rcRect l="16336" t="5374" r="14785" b="5125"/>
          <a:stretch>
            <a:fillRect/>
          </a:stretch>
        </p:blipFill>
        <p:spPr>
          <a:xfrm>
            <a:off x="15065376" y="7197725"/>
            <a:ext cx="3898901" cy="379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6" name="Picture 15" descr="Picture 15"/>
          <p:cNvPicPr>
            <a:picLocks noChangeAspect="1"/>
          </p:cNvPicPr>
          <p:nvPr/>
        </p:nvPicPr>
        <p:blipFill>
          <a:blip r:embed="rId6">
            <a:extLst/>
          </a:blip>
          <a:srcRect l="16336" t="5167" r="16026" b="5539"/>
          <a:stretch>
            <a:fillRect/>
          </a:stretch>
        </p:blipFill>
        <p:spPr>
          <a:xfrm>
            <a:off x="14986000" y="2609849"/>
            <a:ext cx="3949701" cy="3908428"/>
          </a:xfrm>
          <a:prstGeom prst="rect">
            <a:avLst/>
          </a:prstGeom>
          <a:ln w="12700">
            <a:miter lim="400000"/>
          </a:ln>
        </p:spPr>
      </p:pic>
      <p:sp>
        <p:nvSpPr>
          <p:cNvPr id="1397" name="Text Box 16"/>
          <p:cNvSpPr txBox="1"/>
          <p:nvPr/>
        </p:nvSpPr>
        <p:spPr>
          <a:xfrm>
            <a:off x="13007046" y="11832066"/>
            <a:ext cx="7336652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In this example, f is a step function.</a:t>
            </a:r>
          </a:p>
        </p:txBody>
      </p:sp>
      <p:sp>
        <p:nvSpPr>
          <p:cNvPr id="1398" name="Cumulative distribution"/>
          <p:cNvSpPr txBox="1"/>
          <p:nvPr/>
        </p:nvSpPr>
        <p:spPr>
          <a:xfrm>
            <a:off x="15036017" y="1970761"/>
            <a:ext cx="4331971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Cumulative distribution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Rectang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Matching histograms of a subband</a:t>
            </a:r>
          </a:p>
        </p:txBody>
      </p:sp>
      <p:pic>
        <p:nvPicPr>
          <p:cNvPr id="1401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7254" t="24886" r="51704" b="25011"/>
          <a:stretch>
            <a:fillRect/>
          </a:stretch>
        </p:blipFill>
        <p:spPr>
          <a:xfrm>
            <a:off x="3375025" y="2514599"/>
            <a:ext cx="4203701" cy="384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2" name="Picture 18" descr="Picture 18"/>
          <p:cNvPicPr>
            <a:picLocks noChangeAspect="1"/>
          </p:cNvPicPr>
          <p:nvPr/>
        </p:nvPicPr>
        <p:blipFill>
          <a:blip r:embed="rId3">
            <a:extLst/>
          </a:blip>
          <a:srcRect l="24194" t="23911" r="68402" b="65205"/>
          <a:stretch>
            <a:fillRect/>
          </a:stretch>
        </p:blipFill>
        <p:spPr>
          <a:xfrm>
            <a:off x="8128000" y="3644900"/>
            <a:ext cx="1212851" cy="1181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03" name="Line 19"/>
          <p:cNvSpPr/>
          <p:nvPr/>
        </p:nvSpPr>
        <p:spPr>
          <a:xfrm>
            <a:off x="8185150" y="5029200"/>
            <a:ext cx="1155700" cy="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04" name="Line 20"/>
          <p:cNvSpPr/>
          <p:nvPr/>
        </p:nvSpPr>
        <p:spPr>
          <a:xfrm>
            <a:off x="8191500" y="10699750"/>
            <a:ext cx="1155700" cy="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405" name="Picture 21" descr="Picture 21"/>
          <p:cNvPicPr>
            <a:picLocks noChangeAspect="1"/>
          </p:cNvPicPr>
          <p:nvPr/>
        </p:nvPicPr>
        <p:blipFill>
          <a:blip r:embed="rId4">
            <a:extLst/>
          </a:blip>
          <a:srcRect l="15561" t="6160" r="15870" b="5580"/>
          <a:stretch>
            <a:fillRect/>
          </a:stretch>
        </p:blipFill>
        <p:spPr>
          <a:xfrm>
            <a:off x="3429000" y="8721725"/>
            <a:ext cx="4013200" cy="387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6" name="Picture 25" descr="Picture 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32000" y="2451100"/>
            <a:ext cx="5991227" cy="4492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7" name="Picture 26" descr="Picture 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747875" y="8337550"/>
            <a:ext cx="5953124" cy="4464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8" name="Picture 27" descr="Picture 27"/>
          <p:cNvPicPr>
            <a:picLocks noChangeAspect="1"/>
          </p:cNvPicPr>
          <p:nvPr/>
        </p:nvPicPr>
        <p:blipFill>
          <a:blip r:embed="rId7">
            <a:extLst/>
          </a:blip>
          <a:srcRect l="9744" t="3268" r="10108" b="4793"/>
          <a:stretch>
            <a:fillRect/>
          </a:stretch>
        </p:blipFill>
        <p:spPr>
          <a:xfrm>
            <a:off x="9572625" y="2632076"/>
            <a:ext cx="3883025" cy="373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9" name="Picture 28" descr="Picture 28"/>
          <p:cNvPicPr>
            <a:picLocks noChangeAspect="1"/>
          </p:cNvPicPr>
          <p:nvPr/>
        </p:nvPicPr>
        <p:blipFill>
          <a:blip r:embed="rId8">
            <a:extLst/>
          </a:blip>
          <a:srcRect l="15538" t="4449" r="15062" b="5722"/>
          <a:stretch>
            <a:fillRect/>
          </a:stretch>
        </p:blipFill>
        <p:spPr>
          <a:xfrm>
            <a:off x="9474200" y="8423275"/>
            <a:ext cx="4079877" cy="395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0" name="Picture 29" descr="Picture 29"/>
          <p:cNvPicPr>
            <a:picLocks noChangeAspect="1"/>
          </p:cNvPicPr>
          <p:nvPr/>
        </p:nvPicPr>
        <p:blipFill>
          <a:blip r:embed="rId3">
            <a:extLst/>
          </a:blip>
          <a:srcRect l="24194" t="23911" r="68402" b="65205"/>
          <a:stretch>
            <a:fillRect/>
          </a:stretch>
        </p:blipFill>
        <p:spPr>
          <a:xfrm>
            <a:off x="8067676" y="9166225"/>
            <a:ext cx="1212851" cy="1181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1" name="Line 30"/>
          <p:cNvSpPr/>
          <p:nvPr/>
        </p:nvSpPr>
        <p:spPr>
          <a:xfrm>
            <a:off x="17727612" y="7168671"/>
            <a:ext cx="1" cy="943935"/>
          </a:xfrm>
          <a:prstGeom prst="line">
            <a:avLst/>
          </a:prstGeom>
          <a:ln w="114300">
            <a:solidFill>
              <a:srgbClr val="000000"/>
            </a:solidFill>
            <a:head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Line 4"/>
          <p:cNvSpPr/>
          <p:nvPr/>
        </p:nvSpPr>
        <p:spPr>
          <a:xfrm>
            <a:off x="7981950" y="8991600"/>
            <a:ext cx="1279527" cy="0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14" name="Rectangle 5"/>
          <p:cNvSpPr txBox="1"/>
          <p:nvPr/>
        </p:nvSpPr>
        <p:spPr>
          <a:xfrm>
            <a:off x="7556500" y="8035925"/>
            <a:ext cx="1969686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Y’ = f (Y)</a:t>
            </a:r>
          </a:p>
        </p:txBody>
      </p:sp>
      <p:sp>
        <p:nvSpPr>
          <p:cNvPr id="1415" name="Line 6"/>
          <p:cNvSpPr/>
          <p:nvPr/>
        </p:nvSpPr>
        <p:spPr>
          <a:xfrm>
            <a:off x="13862050" y="4667323"/>
            <a:ext cx="787400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16" name="Line 7"/>
          <p:cNvSpPr/>
          <p:nvPr/>
        </p:nvSpPr>
        <p:spPr>
          <a:xfrm>
            <a:off x="13782675" y="9032875"/>
            <a:ext cx="946150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417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9744" t="3268" r="10108" b="4793"/>
          <a:stretch>
            <a:fillRect/>
          </a:stretch>
        </p:blipFill>
        <p:spPr>
          <a:xfrm>
            <a:off x="9699625" y="2679700"/>
            <a:ext cx="3883025" cy="373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rcRect l="15538" t="4449" r="15062" b="5722"/>
          <a:stretch>
            <a:fillRect/>
          </a:stretch>
        </p:blipFill>
        <p:spPr>
          <a:xfrm>
            <a:off x="3397250" y="6975475"/>
            <a:ext cx="4079877" cy="395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9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rcRect l="15375" t="6201" r="16460" b="6407"/>
          <a:stretch>
            <a:fillRect/>
          </a:stretch>
        </p:blipFill>
        <p:spPr>
          <a:xfrm>
            <a:off x="9823449" y="7238999"/>
            <a:ext cx="3927478" cy="3775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Picture 17" descr="Picture 17"/>
          <p:cNvPicPr>
            <a:picLocks noChangeAspect="1"/>
          </p:cNvPicPr>
          <p:nvPr/>
        </p:nvPicPr>
        <p:blipFill>
          <a:blip r:embed="rId5">
            <a:extLst/>
          </a:blip>
          <a:srcRect l="15731" t="0" r="15969" b="5703"/>
          <a:stretch>
            <a:fillRect/>
          </a:stretch>
        </p:blipFill>
        <p:spPr>
          <a:xfrm>
            <a:off x="15230476" y="6737350"/>
            <a:ext cx="4562475" cy="472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1" name="Picture 18" descr="Picture 18"/>
          <p:cNvPicPr>
            <a:picLocks noChangeAspect="1"/>
          </p:cNvPicPr>
          <p:nvPr/>
        </p:nvPicPr>
        <p:blipFill>
          <a:blip r:embed="rId6">
            <a:extLst/>
          </a:blip>
          <a:srcRect l="16215" t="0" r="15156" b="6007"/>
          <a:stretch>
            <a:fillRect/>
          </a:stretch>
        </p:blipFill>
        <p:spPr>
          <a:xfrm>
            <a:off x="15465425" y="2073276"/>
            <a:ext cx="4111625" cy="4222750"/>
          </a:xfrm>
          <a:prstGeom prst="rect">
            <a:avLst/>
          </a:prstGeom>
          <a:ln w="12700">
            <a:miter lim="400000"/>
          </a:ln>
        </p:spPr>
      </p:pic>
      <p:sp>
        <p:nvSpPr>
          <p:cNvPr id="1422" name="Rectangle 20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Matching histograms of a subband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Text Box 2"/>
          <p:cNvSpPr txBox="1"/>
          <p:nvPr/>
        </p:nvSpPr>
        <p:spPr>
          <a:xfrm>
            <a:off x="9061450" y="0"/>
            <a:ext cx="7294236" cy="119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7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Texture analysis</a:t>
            </a:r>
          </a:p>
        </p:txBody>
      </p:sp>
      <p:sp>
        <p:nvSpPr>
          <p:cNvPr id="1425" name="Line 9"/>
          <p:cNvSpPr/>
          <p:nvPr/>
        </p:nvSpPr>
        <p:spPr>
          <a:xfrm>
            <a:off x="14020800" y="2590800"/>
            <a:ext cx="0" cy="6400800"/>
          </a:xfrm>
          <a:prstGeom prst="line">
            <a:avLst/>
          </a:prstGeom>
          <a:ln w="1143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26" name="Line 10"/>
          <p:cNvSpPr/>
          <p:nvPr/>
        </p:nvSpPr>
        <p:spPr>
          <a:xfrm>
            <a:off x="10972800" y="5791200"/>
            <a:ext cx="0" cy="3505200"/>
          </a:xfrm>
          <a:prstGeom prst="line">
            <a:avLst/>
          </a:prstGeom>
          <a:ln w="1143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27" name="Line 11"/>
          <p:cNvSpPr/>
          <p:nvPr/>
        </p:nvSpPr>
        <p:spPr>
          <a:xfrm>
            <a:off x="7924800" y="5791200"/>
            <a:ext cx="9144000" cy="0"/>
          </a:xfrm>
          <a:prstGeom prst="line">
            <a:avLst/>
          </a:prstGeom>
          <a:ln w="1143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28" name="Line 12"/>
          <p:cNvSpPr/>
          <p:nvPr/>
        </p:nvSpPr>
        <p:spPr>
          <a:xfrm>
            <a:off x="12496800" y="2590800"/>
            <a:ext cx="0" cy="3200400"/>
          </a:xfrm>
          <a:prstGeom prst="line">
            <a:avLst/>
          </a:prstGeom>
          <a:ln w="762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29" name="Line 13"/>
          <p:cNvSpPr/>
          <p:nvPr/>
        </p:nvSpPr>
        <p:spPr>
          <a:xfrm>
            <a:off x="10972800" y="4114800"/>
            <a:ext cx="0" cy="1981200"/>
          </a:xfrm>
          <a:prstGeom prst="line">
            <a:avLst/>
          </a:prstGeom>
          <a:ln w="762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30" name="Line 14"/>
          <p:cNvSpPr/>
          <p:nvPr/>
        </p:nvSpPr>
        <p:spPr>
          <a:xfrm flipH="1" flipV="1">
            <a:off x="9601200" y="4267199"/>
            <a:ext cx="4419600" cy="1"/>
          </a:xfrm>
          <a:prstGeom prst="line">
            <a:avLst/>
          </a:prstGeom>
          <a:ln w="76200">
            <a:solidFill>
              <a:srgbClr val="FFFFFF"/>
            </a:solidFill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31" name="Text Box 15"/>
          <p:cNvSpPr txBox="1"/>
          <p:nvPr/>
        </p:nvSpPr>
        <p:spPr>
          <a:xfrm>
            <a:off x="3473450" y="2825750"/>
            <a:ext cx="2737193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Input texture</a:t>
            </a:r>
          </a:p>
        </p:txBody>
      </p:sp>
      <p:sp>
        <p:nvSpPr>
          <p:cNvPr id="1432" name="Line 16"/>
          <p:cNvSpPr/>
          <p:nvPr/>
        </p:nvSpPr>
        <p:spPr>
          <a:xfrm>
            <a:off x="5029200" y="7467600"/>
            <a:ext cx="0" cy="76200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33" name="Text Box 17"/>
          <p:cNvSpPr txBox="1"/>
          <p:nvPr/>
        </p:nvSpPr>
        <p:spPr>
          <a:xfrm>
            <a:off x="5041900" y="7556500"/>
            <a:ext cx="2250599" cy="63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(histogram)</a:t>
            </a:r>
          </a:p>
        </p:txBody>
      </p:sp>
      <p:sp>
        <p:nvSpPr>
          <p:cNvPr id="1434" name="Line 18"/>
          <p:cNvSpPr/>
          <p:nvPr/>
        </p:nvSpPr>
        <p:spPr>
          <a:xfrm>
            <a:off x="7010400" y="5486400"/>
            <a:ext cx="914400" cy="0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35" name="Text Box 19"/>
          <p:cNvSpPr txBox="1"/>
          <p:nvPr/>
        </p:nvSpPr>
        <p:spPr>
          <a:xfrm>
            <a:off x="10356790" y="2062589"/>
            <a:ext cx="4318120" cy="737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4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Steerable pyramid</a:t>
            </a:r>
          </a:p>
        </p:txBody>
      </p:sp>
      <p:sp>
        <p:nvSpPr>
          <p:cNvPr id="1436" name="Text Box 20"/>
          <p:cNvSpPr txBox="1"/>
          <p:nvPr/>
        </p:nvSpPr>
        <p:spPr>
          <a:xfrm>
            <a:off x="18288000" y="1981200"/>
            <a:ext cx="2250599" cy="63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(histogram)</a:t>
            </a:r>
          </a:p>
        </p:txBody>
      </p:sp>
      <p:sp>
        <p:nvSpPr>
          <p:cNvPr id="1437" name="Line 21"/>
          <p:cNvSpPr/>
          <p:nvPr/>
        </p:nvSpPr>
        <p:spPr>
          <a:xfrm>
            <a:off x="17068800" y="4114800"/>
            <a:ext cx="762000" cy="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38" name="Text Box 22"/>
          <p:cNvSpPr txBox="1"/>
          <p:nvPr/>
        </p:nvSpPr>
        <p:spPr>
          <a:xfrm>
            <a:off x="7261226" y="9883775"/>
            <a:ext cx="11118851" cy="12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The texture is represented as a collection of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marginal histograms.</a:t>
            </a:r>
          </a:p>
        </p:txBody>
      </p:sp>
      <p:pic>
        <p:nvPicPr>
          <p:cNvPr id="1439" name="Picture 29" descr="Picture 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1650" y="2867025"/>
            <a:ext cx="8788400" cy="567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0" name="Picture 30" descr="Picture 30"/>
          <p:cNvPicPr>
            <a:picLocks noChangeAspect="1"/>
          </p:cNvPicPr>
          <p:nvPr/>
        </p:nvPicPr>
        <p:blipFill>
          <a:blip r:embed="rId3">
            <a:extLst/>
          </a:blip>
          <a:srcRect l="7254" t="24886" r="51704" b="25011"/>
          <a:stretch>
            <a:fillRect/>
          </a:stretch>
        </p:blipFill>
        <p:spPr>
          <a:xfrm>
            <a:off x="3047999" y="3603625"/>
            <a:ext cx="4203701" cy="384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1" name="Picture 31" descr="Picture 31"/>
          <p:cNvPicPr>
            <a:picLocks noChangeAspect="1"/>
          </p:cNvPicPr>
          <p:nvPr/>
        </p:nvPicPr>
        <p:blipFill>
          <a:blip r:embed="rId4">
            <a:extLst/>
          </a:blip>
          <a:srcRect l="10242" t="0" r="8923" b="5356"/>
          <a:stretch>
            <a:fillRect/>
          </a:stretch>
        </p:blipFill>
        <p:spPr>
          <a:xfrm>
            <a:off x="4013199" y="8245475"/>
            <a:ext cx="2441577" cy="2559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2" name="Picture 32" descr="Picture 32"/>
          <p:cNvPicPr>
            <a:picLocks noChangeAspect="1"/>
          </p:cNvPicPr>
          <p:nvPr/>
        </p:nvPicPr>
        <p:blipFill>
          <a:blip r:embed="rId5">
            <a:extLst/>
          </a:blip>
          <a:srcRect l="15633" t="0" r="13566" b="0"/>
          <a:stretch>
            <a:fillRect/>
          </a:stretch>
        </p:blipFill>
        <p:spPr>
          <a:xfrm>
            <a:off x="18075276" y="2717800"/>
            <a:ext cx="2955926" cy="3130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Text Box 2"/>
          <p:cNvSpPr txBox="1"/>
          <p:nvPr/>
        </p:nvSpPr>
        <p:spPr>
          <a:xfrm>
            <a:off x="8686800" y="88900"/>
            <a:ext cx="7903240" cy="119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sz="7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Texture synthesis</a:t>
            </a:r>
          </a:p>
        </p:txBody>
      </p:sp>
      <p:sp>
        <p:nvSpPr>
          <p:cNvPr id="1445" name="Text Box 3"/>
          <p:cNvSpPr txBox="1"/>
          <p:nvPr/>
        </p:nvSpPr>
        <p:spPr>
          <a:xfrm>
            <a:off x="3643142" y="3149952"/>
            <a:ext cx="2737193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Input texture</a:t>
            </a:r>
          </a:p>
        </p:txBody>
      </p:sp>
      <p:sp>
        <p:nvSpPr>
          <p:cNvPr id="1446" name="Text Box 4"/>
          <p:cNvSpPr txBox="1"/>
          <p:nvPr/>
        </p:nvSpPr>
        <p:spPr>
          <a:xfrm>
            <a:off x="5041900" y="6858000"/>
            <a:ext cx="2250599" cy="63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(histogram)</a:t>
            </a:r>
          </a:p>
        </p:txBody>
      </p:sp>
      <p:pic>
        <p:nvPicPr>
          <p:cNvPr id="1447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12903" t="0" r="6450" b="0"/>
          <a:stretch>
            <a:fillRect/>
          </a:stretch>
        </p:blipFill>
        <p:spPr>
          <a:xfrm>
            <a:off x="3505200" y="7467600"/>
            <a:ext cx="2895600" cy="269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8" name="Line 11"/>
          <p:cNvSpPr/>
          <p:nvPr/>
        </p:nvSpPr>
        <p:spPr>
          <a:xfrm>
            <a:off x="5011738" y="6651625"/>
            <a:ext cx="1" cy="762000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451" name="Group 12"/>
          <p:cNvGrpSpPr/>
          <p:nvPr/>
        </p:nvGrpSpPr>
        <p:grpSpPr>
          <a:xfrm>
            <a:off x="7010399" y="2730499"/>
            <a:ext cx="9144001" cy="5499102"/>
            <a:chOff x="0" y="0"/>
            <a:chExt cx="9143999" cy="5499100"/>
          </a:xfrm>
        </p:grpSpPr>
        <p:sp>
          <p:nvSpPr>
            <p:cNvPr id="1449" name="Line 13"/>
            <p:cNvSpPr/>
            <p:nvPr/>
          </p:nvSpPr>
          <p:spPr>
            <a:xfrm>
              <a:off x="0" y="2755900"/>
              <a:ext cx="914400" cy="0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450" name="Picture 14" descr="Picture 1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285" t="17619" r="15715" b="17618"/>
            <a:stretch>
              <a:fillRect/>
            </a:stretch>
          </p:blipFill>
          <p:spPr>
            <a:xfrm>
              <a:off x="1219199" y="-1"/>
              <a:ext cx="7924801" cy="5499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52" name="Line 24"/>
          <p:cNvSpPr/>
          <p:nvPr/>
        </p:nvSpPr>
        <p:spPr>
          <a:xfrm flipH="1" flipV="1">
            <a:off x="7124699" y="7985125"/>
            <a:ext cx="3736978" cy="316865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53" name="Rectangle 28"/>
          <p:cNvSpPr txBox="1"/>
          <p:nvPr/>
        </p:nvSpPr>
        <p:spPr>
          <a:xfrm>
            <a:off x="140251" y="1283"/>
            <a:ext cx="5457399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Heeger and Bergen, 1995</a:t>
            </a:r>
          </a:p>
        </p:txBody>
      </p:sp>
      <p:grpSp>
        <p:nvGrpSpPr>
          <p:cNvPr id="1456" name="Group 26"/>
          <p:cNvGrpSpPr/>
          <p:nvPr/>
        </p:nvGrpSpPr>
        <p:grpSpPr>
          <a:xfrm>
            <a:off x="3732213" y="10213974"/>
            <a:ext cx="2441575" cy="3327401"/>
            <a:chOff x="0" y="0"/>
            <a:chExt cx="2441574" cy="3327400"/>
          </a:xfrm>
        </p:grpSpPr>
        <p:sp>
          <p:nvSpPr>
            <p:cNvPr id="1454" name="Line 19"/>
            <p:cNvSpPr/>
            <p:nvPr/>
          </p:nvSpPr>
          <p:spPr>
            <a:xfrm flipV="1">
              <a:off x="1038224" y="-1"/>
              <a:ext cx="1" cy="762001"/>
            </a:xfrm>
            <a:prstGeom prst="line">
              <a:avLst/>
            </a:prstGeom>
            <a:noFill/>
            <a:ln w="152400" cap="flat">
              <a:solidFill>
                <a:srgbClr val="CC33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455" name="Picture 29" descr="Picture 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242" t="0" r="8923" b="5356"/>
            <a:stretch>
              <a:fillRect/>
            </a:stretch>
          </p:blipFill>
          <p:spPr>
            <a:xfrm>
              <a:off x="-1" y="768350"/>
              <a:ext cx="2441575" cy="25590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59" name="Group 25"/>
          <p:cNvGrpSpPr/>
          <p:nvPr/>
        </p:nvGrpSpPr>
        <p:grpSpPr>
          <a:xfrm>
            <a:off x="17078326" y="5486399"/>
            <a:ext cx="2955925" cy="3959228"/>
            <a:chOff x="0" y="0"/>
            <a:chExt cx="2955924" cy="3959226"/>
          </a:xfrm>
        </p:grpSpPr>
        <p:sp>
          <p:nvSpPr>
            <p:cNvPr id="1457" name="Line 20"/>
            <p:cNvSpPr/>
            <p:nvPr/>
          </p:nvSpPr>
          <p:spPr>
            <a:xfrm flipV="1">
              <a:off x="1362074" y="0"/>
              <a:ext cx="1" cy="762001"/>
            </a:xfrm>
            <a:prstGeom prst="line">
              <a:avLst/>
            </a:prstGeom>
            <a:noFill/>
            <a:ln w="152400" cap="flat">
              <a:solidFill>
                <a:srgbClr val="CC33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458" name="Picture 30" descr="Picture 30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5633" t="0" r="13566" b="0"/>
            <a:stretch>
              <a:fillRect/>
            </a:stretch>
          </p:blipFill>
          <p:spPr>
            <a:xfrm>
              <a:off x="0" y="828676"/>
              <a:ext cx="2955925" cy="3130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62" name="Group 27"/>
          <p:cNvGrpSpPr/>
          <p:nvPr/>
        </p:nvGrpSpPr>
        <p:grpSpPr>
          <a:xfrm>
            <a:off x="11207750" y="8515349"/>
            <a:ext cx="2832100" cy="4171951"/>
            <a:chOff x="0" y="0"/>
            <a:chExt cx="2832100" cy="4171949"/>
          </a:xfrm>
        </p:grpSpPr>
        <p:sp>
          <p:nvSpPr>
            <p:cNvPr id="1460" name="Line 32"/>
            <p:cNvSpPr/>
            <p:nvPr/>
          </p:nvSpPr>
          <p:spPr>
            <a:xfrm flipH="1">
              <a:off x="1308100" y="0"/>
              <a:ext cx="1" cy="1117600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461" name="Picture 33" descr="Picture 33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0537" t="6505" r="17366" b="11061"/>
            <a:stretch>
              <a:fillRect/>
            </a:stretch>
          </p:blipFill>
          <p:spPr>
            <a:xfrm>
              <a:off x="0" y="1355725"/>
              <a:ext cx="2832100" cy="28162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63" name="Line 34"/>
          <p:cNvSpPr/>
          <p:nvPr/>
        </p:nvSpPr>
        <p:spPr>
          <a:xfrm flipV="1">
            <a:off x="14379576" y="11398250"/>
            <a:ext cx="1403351" cy="3177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464" name="Picture 35" descr="Picture 35"/>
          <p:cNvPicPr>
            <a:picLocks noChangeAspect="1"/>
          </p:cNvPicPr>
          <p:nvPr/>
        </p:nvPicPr>
        <p:blipFill>
          <a:blip r:embed="rId7">
            <a:extLst/>
          </a:blip>
          <a:srcRect l="51953" t="20256" r="7314" b="18231"/>
          <a:stretch>
            <a:fillRect/>
          </a:stretch>
        </p:blipFill>
        <p:spPr>
          <a:xfrm>
            <a:off x="15925800" y="9744075"/>
            <a:ext cx="3022601" cy="3422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5" name="Picture 37" descr="Picture 37"/>
          <p:cNvPicPr>
            <a:picLocks noChangeAspect="1"/>
          </p:cNvPicPr>
          <p:nvPr/>
        </p:nvPicPr>
        <p:blipFill>
          <a:blip r:embed="rId8">
            <a:extLst/>
          </a:blip>
          <a:srcRect l="19911" t="5408" r="15854" b="9833"/>
          <a:stretch>
            <a:fillRect/>
          </a:stretch>
        </p:blipFill>
        <p:spPr>
          <a:xfrm>
            <a:off x="3629026" y="3860800"/>
            <a:ext cx="2765425" cy="2736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9" name="Group"/>
          <p:cNvGrpSpPr/>
          <p:nvPr/>
        </p:nvGrpSpPr>
        <p:grpSpPr>
          <a:xfrm>
            <a:off x="16459199" y="2285999"/>
            <a:ext cx="3584121" cy="3147905"/>
            <a:chOff x="0" y="0"/>
            <a:chExt cx="3584119" cy="3147903"/>
          </a:xfrm>
        </p:grpSpPr>
        <p:sp>
          <p:nvSpPr>
            <p:cNvPr id="1466" name="Text Box 7"/>
            <p:cNvSpPr txBox="1"/>
            <p:nvPr/>
          </p:nvSpPr>
          <p:spPr>
            <a:xfrm>
              <a:off x="1219200" y="0"/>
              <a:ext cx="2250599" cy="639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(histogram)</a:t>
              </a:r>
            </a:p>
          </p:txBody>
        </p:sp>
        <p:sp>
          <p:nvSpPr>
            <p:cNvPr id="1467" name="Line 8"/>
            <p:cNvSpPr/>
            <p:nvPr/>
          </p:nvSpPr>
          <p:spPr>
            <a:xfrm>
              <a:off x="0" y="1828800"/>
              <a:ext cx="762000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468" name="Picture 26" descr="Picture 26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0452" t="6511" r="17637" b="6511"/>
            <a:stretch>
              <a:fillRect/>
            </a:stretch>
          </p:blipFill>
          <p:spPr>
            <a:xfrm>
              <a:off x="876300" y="691973"/>
              <a:ext cx="2707820" cy="2455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9" grpId="4"/>
      <p:bldP build="whole" bldLvl="1" animBg="1" rev="0" advAuto="0" spid="1462" grpId="5"/>
      <p:bldP build="whole" bldLvl="1" animBg="1" rev="0" advAuto="0" spid="1463" grpId="7"/>
      <p:bldP build="whole" bldLvl="1" animBg="1" rev="0" advAuto="0" spid="1464" grpId="8"/>
      <p:bldP build="whole" bldLvl="1" animBg="1" rev="0" advAuto="0" spid="1452" grpId="6"/>
      <p:bldP build="whole" bldLvl="1" animBg="1" rev="0" advAuto="0" spid="1451" grpId="2"/>
      <p:bldP build="whole" bldLvl="1" animBg="1" rev="0" advAuto="0" spid="1456" grpId="1"/>
      <p:bldP build="whole" bldLvl="1" animBg="1" rev="0" advAuto="0" spid="1469" grpId="3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does it work? (sort of)</a:t>
            </a:r>
          </a:p>
        </p:txBody>
      </p:sp>
      <p:pic>
        <p:nvPicPr>
          <p:cNvPr id="147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0" t="16287" r="0" b="18231"/>
          <a:stretch>
            <a:fillRect/>
          </a:stretch>
        </p:blipFill>
        <p:spPr>
          <a:xfrm>
            <a:off x="5546725" y="3606800"/>
            <a:ext cx="12769851" cy="6270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aussian Pyram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Gaussian Pyramid</a:t>
            </a:r>
          </a:p>
        </p:txBody>
      </p:sp>
      <p:sp>
        <p:nvSpPr>
          <p:cNvPr id="382" name="Slide Number"/>
          <p:cNvSpPr txBox="1"/>
          <p:nvPr>
            <p:ph type="sldNum" sz="quarter" idx="2"/>
          </p:nvPr>
        </p:nvSpPr>
        <p:spPr>
          <a:xfrm>
            <a:off x="23431852" y="12744450"/>
            <a:ext cx="393348" cy="5776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0941" y="2374126"/>
            <a:ext cx="21282118" cy="10399407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Connection Line"/>
          <p:cNvSpPr/>
          <p:nvPr/>
        </p:nvSpPr>
        <p:spPr>
          <a:xfrm>
            <a:off x="12654491" y="5356675"/>
            <a:ext cx="1762027" cy="1446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5" fill="norm" stroke="1" extrusionOk="0">
                <a:moveTo>
                  <a:pt x="0" y="114"/>
                </a:moveTo>
                <a:cubicBezTo>
                  <a:pt x="12769" y="-985"/>
                  <a:pt x="19969" y="5849"/>
                  <a:pt x="21600" y="20615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94" name="Connection Line"/>
          <p:cNvSpPr/>
          <p:nvPr/>
        </p:nvSpPr>
        <p:spPr>
          <a:xfrm>
            <a:off x="17836092" y="8539691"/>
            <a:ext cx="1213447" cy="1218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3754" y="144"/>
                  <a:pt x="20954" y="7344"/>
                  <a:pt x="21600" y="2160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95" name="Connection Line"/>
          <p:cNvSpPr/>
          <p:nvPr/>
        </p:nvSpPr>
        <p:spPr>
          <a:xfrm>
            <a:off x="20426892" y="10317691"/>
            <a:ext cx="698501" cy="941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3578" y="2272"/>
                  <a:pt x="20778" y="9472"/>
                  <a:pt x="21600" y="2160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96" name="Connection Line"/>
          <p:cNvSpPr/>
          <p:nvPr/>
        </p:nvSpPr>
        <p:spPr>
          <a:xfrm>
            <a:off x="21722292" y="11257491"/>
            <a:ext cx="492027" cy="644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3882" y="296"/>
                  <a:pt x="21082" y="7496"/>
                  <a:pt x="21600" y="2160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388" name="1/2"/>
          <p:cNvSpPr txBox="1"/>
          <p:nvPr/>
        </p:nvSpPr>
        <p:spPr>
          <a:xfrm>
            <a:off x="14214538" y="5180775"/>
            <a:ext cx="679324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1/2</a:t>
            </a:r>
          </a:p>
        </p:txBody>
      </p:sp>
      <p:sp>
        <p:nvSpPr>
          <p:cNvPr id="389" name="1/2"/>
          <p:cNvSpPr txBox="1"/>
          <p:nvPr/>
        </p:nvSpPr>
        <p:spPr>
          <a:xfrm>
            <a:off x="19015138" y="8533575"/>
            <a:ext cx="679324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1/2</a:t>
            </a:r>
          </a:p>
        </p:txBody>
      </p:sp>
      <p:sp>
        <p:nvSpPr>
          <p:cNvPr id="390" name="1/2"/>
          <p:cNvSpPr txBox="1"/>
          <p:nvPr/>
        </p:nvSpPr>
        <p:spPr>
          <a:xfrm>
            <a:off x="21021738" y="10057575"/>
            <a:ext cx="679324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1/2</a:t>
            </a:r>
          </a:p>
        </p:txBody>
      </p:sp>
      <p:sp>
        <p:nvSpPr>
          <p:cNvPr id="391" name="1/2"/>
          <p:cNvSpPr txBox="1"/>
          <p:nvPr/>
        </p:nvSpPr>
        <p:spPr>
          <a:xfrm>
            <a:off x="22190138" y="10921175"/>
            <a:ext cx="679324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1/2</a:t>
            </a:r>
          </a:p>
        </p:txBody>
      </p:sp>
      <p:sp>
        <p:nvSpPr>
          <p:cNvPr id="397" name="Connection Line"/>
          <p:cNvSpPr/>
          <p:nvPr/>
        </p:nvSpPr>
        <p:spPr>
          <a:xfrm>
            <a:off x="22535092" y="11836775"/>
            <a:ext cx="295032" cy="406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963" h="20200" fill="norm" stroke="1" extrusionOk="0">
                <a:moveTo>
                  <a:pt x="0" y="245"/>
                </a:moveTo>
                <a:cubicBezTo>
                  <a:pt x="16447" y="-1400"/>
                  <a:pt x="21600" y="5252"/>
                  <a:pt x="15459" y="20200"/>
                </a:cubicBezTo>
              </a:path>
            </a:pathLst>
          </a:custGeom>
          <a:ln w="381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does it work? (sort of)</a:t>
            </a:r>
          </a:p>
        </p:txBody>
      </p:sp>
      <p:sp>
        <p:nvSpPr>
          <p:cNvPr id="1475" name="Text Box 8"/>
          <p:cNvSpPr txBox="1"/>
          <p:nvPr/>
        </p:nvSpPr>
        <p:spPr>
          <a:xfrm>
            <a:off x="15478125" y="2565400"/>
            <a:ext cx="4388962" cy="2301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The black and white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blocks appear by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thresholding (f) a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blobby image</a:t>
            </a:r>
          </a:p>
        </p:txBody>
      </p:sp>
      <p:pic>
        <p:nvPicPr>
          <p:cNvPr id="1476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19911" t="5408" r="15854" b="9833"/>
          <a:stretch>
            <a:fillRect/>
          </a:stretch>
        </p:blipFill>
        <p:spPr>
          <a:xfrm>
            <a:off x="3079749" y="5734050"/>
            <a:ext cx="2765428" cy="2736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7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rcRect l="20534" t="6243" r="16571" b="9221"/>
          <a:stretch>
            <a:fillRect/>
          </a:stretch>
        </p:blipFill>
        <p:spPr>
          <a:xfrm>
            <a:off x="6384926" y="5673726"/>
            <a:ext cx="2771775" cy="279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8" name="Line 12"/>
          <p:cNvSpPr/>
          <p:nvPr/>
        </p:nvSpPr>
        <p:spPr>
          <a:xfrm flipV="1">
            <a:off x="5835649" y="7245349"/>
            <a:ext cx="501651" cy="12702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479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rcRect l="20103" t="44878" r="46857" b="10153"/>
          <a:stretch>
            <a:fillRect/>
          </a:stretch>
        </p:blipFill>
        <p:spPr>
          <a:xfrm>
            <a:off x="9413876" y="5788026"/>
            <a:ext cx="2660650" cy="2714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0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rcRect l="20570" t="46901" r="47237" b="10189"/>
          <a:stretch>
            <a:fillRect/>
          </a:stretch>
        </p:blipFill>
        <p:spPr>
          <a:xfrm>
            <a:off x="12398375" y="5768976"/>
            <a:ext cx="2667001" cy="266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1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rcRect l="20537" t="6505" r="17366" b="11061"/>
          <a:stretch>
            <a:fillRect/>
          </a:stretch>
        </p:blipFill>
        <p:spPr>
          <a:xfrm>
            <a:off x="15151099" y="5661026"/>
            <a:ext cx="2832101" cy="2816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2" name="Picture 18" descr="Picture 18"/>
          <p:cNvPicPr>
            <a:picLocks noChangeAspect="1"/>
          </p:cNvPicPr>
          <p:nvPr/>
        </p:nvPicPr>
        <p:blipFill>
          <a:blip r:embed="rId7">
            <a:extLst/>
          </a:blip>
          <a:srcRect l="20180" t="6201" r="16769" b="9962"/>
          <a:stretch>
            <a:fillRect/>
          </a:stretch>
        </p:blipFill>
        <p:spPr>
          <a:xfrm>
            <a:off x="18468976" y="5689599"/>
            <a:ext cx="2844801" cy="2835278"/>
          </a:xfrm>
          <a:prstGeom prst="rect">
            <a:avLst/>
          </a:prstGeom>
          <a:ln w="12700">
            <a:miter lim="400000"/>
          </a:ln>
        </p:spPr>
      </p:pic>
      <p:sp>
        <p:nvSpPr>
          <p:cNvPr id="1483" name="Line 24"/>
          <p:cNvSpPr/>
          <p:nvPr/>
        </p:nvSpPr>
        <p:spPr>
          <a:xfrm>
            <a:off x="9169400" y="7045325"/>
            <a:ext cx="225426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4" name="Line 26"/>
          <p:cNvSpPr/>
          <p:nvPr/>
        </p:nvSpPr>
        <p:spPr>
          <a:xfrm>
            <a:off x="11941176" y="7051675"/>
            <a:ext cx="501651" cy="3175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5" name="Line 28"/>
          <p:cNvSpPr/>
          <p:nvPr/>
        </p:nvSpPr>
        <p:spPr>
          <a:xfrm>
            <a:off x="18002250" y="7089775"/>
            <a:ext cx="501651" cy="3175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6" name="Freeform 29"/>
          <p:cNvSpPr/>
          <p:nvPr/>
        </p:nvSpPr>
        <p:spPr>
          <a:xfrm>
            <a:off x="8832288" y="8572500"/>
            <a:ext cx="10865412" cy="2705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0777" fill="norm" stroke="1" extrusionOk="0">
                <a:moveTo>
                  <a:pt x="21544" y="1707"/>
                </a:moveTo>
                <a:cubicBezTo>
                  <a:pt x="21456" y="3437"/>
                  <a:pt x="21374" y="5193"/>
                  <a:pt x="20977" y="7070"/>
                </a:cubicBezTo>
                <a:cubicBezTo>
                  <a:pt x="20581" y="8947"/>
                  <a:pt x="20090" y="10898"/>
                  <a:pt x="19177" y="12921"/>
                </a:cubicBezTo>
                <a:cubicBezTo>
                  <a:pt x="18264" y="14944"/>
                  <a:pt x="17150" y="17992"/>
                  <a:pt x="15488" y="19284"/>
                </a:cubicBezTo>
                <a:cubicBezTo>
                  <a:pt x="13826" y="20576"/>
                  <a:pt x="11540" y="20674"/>
                  <a:pt x="9217" y="20625"/>
                </a:cubicBezTo>
                <a:cubicBezTo>
                  <a:pt x="6894" y="20576"/>
                  <a:pt x="3060" y="21600"/>
                  <a:pt x="1556" y="18918"/>
                </a:cubicBezTo>
                <a:cubicBezTo>
                  <a:pt x="51" y="16237"/>
                  <a:pt x="448" y="7655"/>
                  <a:pt x="196" y="4510"/>
                </a:cubicBezTo>
                <a:cubicBezTo>
                  <a:pt x="-56" y="1365"/>
                  <a:pt x="-12" y="683"/>
                  <a:pt x="38" y="0"/>
                </a:cubicBezTo>
              </a:path>
            </a:pathLst>
          </a:cu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487" name="Text Box 30"/>
          <p:cNvSpPr txBox="1"/>
          <p:nvPr/>
        </p:nvSpPr>
        <p:spPr>
          <a:xfrm>
            <a:off x="3022600" y="4759326"/>
            <a:ext cx="2228870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Iteration 0</a:t>
            </a:r>
          </a:p>
        </p:txBody>
      </p:sp>
      <p:pic>
        <p:nvPicPr>
          <p:cNvPr id="1488" name="Picture 32" descr="Picture 32"/>
          <p:cNvPicPr>
            <a:picLocks noChangeAspect="1"/>
          </p:cNvPicPr>
          <p:nvPr/>
        </p:nvPicPr>
        <p:blipFill>
          <a:blip r:embed="rId8">
            <a:extLst/>
          </a:blip>
          <a:srcRect l="12430" t="25380" r="53566" b="29227"/>
          <a:stretch>
            <a:fillRect/>
          </a:stretch>
        </p:blipFill>
        <p:spPr>
          <a:xfrm>
            <a:off x="3146425" y="82550"/>
            <a:ext cx="3482975" cy="3486151"/>
          </a:xfrm>
          <a:prstGeom prst="rect">
            <a:avLst/>
          </a:prstGeom>
          <a:ln w="12700">
            <a:miter lim="400000"/>
          </a:ln>
        </p:spPr>
      </p:pic>
      <p:sp>
        <p:nvSpPr>
          <p:cNvPr id="1489" name="TextBox 24"/>
          <p:cNvSpPr txBox="1"/>
          <p:nvPr/>
        </p:nvSpPr>
        <p:spPr>
          <a:xfrm>
            <a:off x="10394950" y="8188325"/>
            <a:ext cx="831850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490" name="TextBox 25"/>
          <p:cNvSpPr txBox="1"/>
          <p:nvPr/>
        </p:nvSpPr>
        <p:spPr>
          <a:xfrm>
            <a:off x="9534526" y="5080000"/>
            <a:ext cx="2330000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Filter bank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does it work? (sort of)</a:t>
            </a:r>
          </a:p>
        </p:txBody>
      </p:sp>
      <p:pic>
        <p:nvPicPr>
          <p:cNvPr id="149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7161" t="52376" r="7593" b="9094"/>
          <a:stretch>
            <a:fillRect/>
          </a:stretch>
        </p:blipFill>
        <p:spPr>
          <a:xfrm>
            <a:off x="12306300" y="4689476"/>
            <a:ext cx="8731251" cy="295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11655" t="9302" r="8555" b="59363"/>
          <a:stretch>
            <a:fillRect/>
          </a:stretch>
        </p:blipFill>
        <p:spPr>
          <a:xfrm>
            <a:off x="4054476" y="7677149"/>
            <a:ext cx="8172451" cy="240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7161" t="4547" r="7593" b="55270"/>
          <a:stretch>
            <a:fillRect/>
          </a:stretch>
        </p:blipFill>
        <p:spPr>
          <a:xfrm>
            <a:off x="3590926" y="4629150"/>
            <a:ext cx="8731251" cy="308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11655" t="55270" r="8555" b="13022"/>
          <a:stretch>
            <a:fillRect/>
          </a:stretch>
        </p:blipFill>
        <p:spPr>
          <a:xfrm>
            <a:off x="12788900" y="7632700"/>
            <a:ext cx="8172451" cy="2435226"/>
          </a:xfrm>
          <a:prstGeom prst="rect">
            <a:avLst/>
          </a:prstGeom>
          <a:ln w="12700">
            <a:miter lim="400000"/>
          </a:ln>
        </p:spPr>
      </p:pic>
      <p:sp>
        <p:nvSpPr>
          <p:cNvPr id="1497" name="Freeform 7"/>
          <p:cNvSpPr/>
          <p:nvPr/>
        </p:nvSpPr>
        <p:spPr>
          <a:xfrm>
            <a:off x="5226050" y="3713298"/>
            <a:ext cx="2911476" cy="582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13" fill="norm" stroke="1" extrusionOk="0">
                <a:moveTo>
                  <a:pt x="0" y="19913"/>
                </a:moveTo>
                <a:cubicBezTo>
                  <a:pt x="2096" y="11555"/>
                  <a:pt x="4193" y="3306"/>
                  <a:pt x="7326" y="809"/>
                </a:cubicBezTo>
                <a:cubicBezTo>
                  <a:pt x="10458" y="-1687"/>
                  <a:pt x="16371" y="2112"/>
                  <a:pt x="18750" y="5151"/>
                </a:cubicBezTo>
                <a:cubicBezTo>
                  <a:pt x="21129" y="8190"/>
                  <a:pt x="21364" y="13509"/>
                  <a:pt x="21600" y="18828"/>
                </a:cubicBezTo>
              </a:path>
            </a:pathLst>
          </a:cu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498" name="Text Box 8"/>
          <p:cNvSpPr txBox="1"/>
          <p:nvPr/>
        </p:nvSpPr>
        <p:spPr>
          <a:xfrm>
            <a:off x="3502026" y="1806575"/>
            <a:ext cx="7972446" cy="12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The black and white blocks appear by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thresholding (f) a blobby image</a:t>
            </a:r>
          </a:p>
        </p:txBody>
      </p:sp>
      <p:pic>
        <p:nvPicPr>
          <p:cNvPr id="1499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rcRect l="6851" t="26828" r="6974" b="19719"/>
          <a:stretch>
            <a:fillRect/>
          </a:stretch>
        </p:blipFill>
        <p:spPr>
          <a:xfrm>
            <a:off x="14020800" y="10401300"/>
            <a:ext cx="6692901" cy="311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does it work? (sort of)</a:t>
            </a:r>
          </a:p>
        </p:txBody>
      </p:sp>
      <p:pic>
        <p:nvPicPr>
          <p:cNvPr id="1502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rcRect l="10078" t="4460" r="8841" b="6178"/>
          <a:stretch>
            <a:fillRect/>
          </a:stretch>
        </p:blipFill>
        <p:spPr>
          <a:xfrm>
            <a:off x="3997325" y="1670050"/>
            <a:ext cx="16052801" cy="11931650"/>
          </a:xfrm>
          <a:prstGeom prst="rect">
            <a:avLst/>
          </a:prstGeom>
          <a:ln w="12700">
            <a:miter lim="400000"/>
          </a:ln>
        </p:spPr>
      </p:pic>
      <p:sp>
        <p:nvSpPr>
          <p:cNvPr id="1503" name="Text Box 12"/>
          <p:cNvSpPr txBox="1"/>
          <p:nvPr/>
        </p:nvSpPr>
        <p:spPr>
          <a:xfrm>
            <a:off x="7435850" y="2387600"/>
            <a:ext cx="3524568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After 6 iterations</a:t>
            </a:r>
          </a:p>
        </p:txBody>
      </p:sp>
      <p:sp>
        <p:nvSpPr>
          <p:cNvPr id="1504" name="Text Box 13"/>
          <p:cNvSpPr txBox="1"/>
          <p:nvPr/>
        </p:nvSpPr>
        <p:spPr>
          <a:xfrm>
            <a:off x="9163050" y="11817350"/>
            <a:ext cx="4489421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Histograms match ok</a:t>
            </a:r>
          </a:p>
        </p:txBody>
      </p:sp>
      <p:sp>
        <p:nvSpPr>
          <p:cNvPr id="1505" name="Rectangle 14"/>
          <p:cNvSpPr txBox="1"/>
          <p:nvPr/>
        </p:nvSpPr>
        <p:spPr>
          <a:xfrm>
            <a:off x="12030075" y="12830175"/>
            <a:ext cx="8463480" cy="639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red = target histogram, blue = current iteration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textures</a:t>
            </a:r>
          </a:p>
        </p:txBody>
      </p:sp>
      <p:pic>
        <p:nvPicPr>
          <p:cNvPr id="150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rcRect l="5950" t="21165" r="48016" b="19058"/>
          <a:stretch>
            <a:fillRect/>
          </a:stretch>
        </p:blipFill>
        <p:spPr>
          <a:xfrm>
            <a:off x="3413126" y="4702175"/>
            <a:ext cx="4714874" cy="459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9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90100" y="1651000"/>
            <a:ext cx="4908550" cy="3679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0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12325" y="5530850"/>
            <a:ext cx="4899025" cy="36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1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8200" y="9432925"/>
            <a:ext cx="4902200" cy="3676651"/>
          </a:xfrm>
          <a:prstGeom prst="rect">
            <a:avLst/>
          </a:prstGeom>
          <a:ln w="12700">
            <a:miter lim="400000"/>
          </a:ln>
        </p:spPr>
      </p:pic>
      <p:sp>
        <p:nvSpPr>
          <p:cNvPr id="1512" name="Line 12"/>
          <p:cNvSpPr/>
          <p:nvPr/>
        </p:nvSpPr>
        <p:spPr>
          <a:xfrm flipV="1">
            <a:off x="8616949" y="4429126"/>
            <a:ext cx="749301" cy="126047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13" name="Line 13"/>
          <p:cNvSpPr/>
          <p:nvPr/>
        </p:nvSpPr>
        <p:spPr>
          <a:xfrm>
            <a:off x="8493126" y="7131050"/>
            <a:ext cx="835025" cy="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14" name="Line 14"/>
          <p:cNvSpPr/>
          <p:nvPr/>
        </p:nvSpPr>
        <p:spPr>
          <a:xfrm>
            <a:off x="8413749" y="8553450"/>
            <a:ext cx="850901" cy="168910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15" name="Text Box 15"/>
          <p:cNvSpPr txBox="1"/>
          <p:nvPr/>
        </p:nvSpPr>
        <p:spPr>
          <a:xfrm>
            <a:off x="8816976" y="2428875"/>
            <a:ext cx="525756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516" name="Text Box 16"/>
          <p:cNvSpPr txBox="1"/>
          <p:nvPr/>
        </p:nvSpPr>
        <p:spPr>
          <a:xfrm>
            <a:off x="8836026" y="5883276"/>
            <a:ext cx="55120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517" name="Text Box 17"/>
          <p:cNvSpPr txBox="1"/>
          <p:nvPr/>
        </p:nvSpPr>
        <p:spPr>
          <a:xfrm>
            <a:off x="8858250" y="10902950"/>
            <a:ext cx="500529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1518" name="Text Box 18"/>
          <p:cNvSpPr txBox="1"/>
          <p:nvPr/>
        </p:nvSpPr>
        <p:spPr>
          <a:xfrm>
            <a:off x="16071850" y="6372226"/>
            <a:ext cx="3143270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Three textures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textures</a:t>
            </a:r>
          </a:p>
        </p:txBody>
      </p:sp>
      <p:pic>
        <p:nvPicPr>
          <p:cNvPr id="152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5950" t="21165" r="48016" b="19058"/>
          <a:stretch>
            <a:fillRect/>
          </a:stretch>
        </p:blipFill>
        <p:spPr>
          <a:xfrm>
            <a:off x="3413126" y="4702175"/>
            <a:ext cx="4714874" cy="459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90100" y="1651000"/>
            <a:ext cx="4908550" cy="3679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12325" y="5530850"/>
            <a:ext cx="4899025" cy="36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28200" y="9432925"/>
            <a:ext cx="4902200" cy="3676651"/>
          </a:xfrm>
          <a:prstGeom prst="rect">
            <a:avLst/>
          </a:prstGeom>
          <a:ln w="12700">
            <a:miter lim="400000"/>
          </a:ln>
        </p:spPr>
      </p:pic>
      <p:sp>
        <p:nvSpPr>
          <p:cNvPr id="1525" name="Line 7"/>
          <p:cNvSpPr/>
          <p:nvPr/>
        </p:nvSpPr>
        <p:spPr>
          <a:xfrm flipV="1">
            <a:off x="8616949" y="4429126"/>
            <a:ext cx="749301" cy="126047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26" name="Line 8"/>
          <p:cNvSpPr/>
          <p:nvPr/>
        </p:nvSpPr>
        <p:spPr>
          <a:xfrm>
            <a:off x="8493126" y="7131050"/>
            <a:ext cx="835025" cy="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27" name="Line 9"/>
          <p:cNvSpPr/>
          <p:nvPr/>
        </p:nvSpPr>
        <p:spPr>
          <a:xfrm>
            <a:off x="8413749" y="8553450"/>
            <a:ext cx="850901" cy="168910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28" name="Text Box 10"/>
          <p:cNvSpPr txBox="1"/>
          <p:nvPr/>
        </p:nvSpPr>
        <p:spPr>
          <a:xfrm>
            <a:off x="8816976" y="2428875"/>
            <a:ext cx="525756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529" name="Text Box 11"/>
          <p:cNvSpPr txBox="1"/>
          <p:nvPr/>
        </p:nvSpPr>
        <p:spPr>
          <a:xfrm>
            <a:off x="8836026" y="5883276"/>
            <a:ext cx="55120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530" name="Text Box 12"/>
          <p:cNvSpPr txBox="1"/>
          <p:nvPr/>
        </p:nvSpPr>
        <p:spPr>
          <a:xfrm>
            <a:off x="8858250" y="10902950"/>
            <a:ext cx="500529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pic>
        <p:nvPicPr>
          <p:cNvPr id="1531" name="Picture 14" descr="Pictur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54400" y="1587500"/>
            <a:ext cx="4883150" cy="3660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2" name="Picture 15" descr="Picture 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154400" y="5568950"/>
            <a:ext cx="4883150" cy="3660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3" name="Picture 16" descr="Picture 1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135350" y="9528175"/>
            <a:ext cx="4883150" cy="3660775"/>
          </a:xfrm>
          <a:prstGeom prst="rect">
            <a:avLst/>
          </a:prstGeom>
          <a:ln w="12700">
            <a:miter lim="400000"/>
          </a:ln>
        </p:spPr>
      </p:pic>
      <p:sp>
        <p:nvSpPr>
          <p:cNvPr id="1534" name="Line 17"/>
          <p:cNvSpPr/>
          <p:nvPr/>
        </p:nvSpPr>
        <p:spPr>
          <a:xfrm>
            <a:off x="14852650" y="3616326"/>
            <a:ext cx="1079500" cy="1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5" name="Line 18"/>
          <p:cNvSpPr/>
          <p:nvPr/>
        </p:nvSpPr>
        <p:spPr>
          <a:xfrm>
            <a:off x="14890750" y="7353300"/>
            <a:ext cx="1079500" cy="0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6" name="Line 19"/>
          <p:cNvSpPr/>
          <p:nvPr/>
        </p:nvSpPr>
        <p:spPr>
          <a:xfrm>
            <a:off x="14890750" y="11318875"/>
            <a:ext cx="1079500" cy="1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textures</a:t>
            </a:r>
          </a:p>
        </p:txBody>
      </p:sp>
      <p:pic>
        <p:nvPicPr>
          <p:cNvPr id="153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5950" t="21165" r="48016" b="19058"/>
          <a:stretch>
            <a:fillRect/>
          </a:stretch>
        </p:blipFill>
        <p:spPr>
          <a:xfrm>
            <a:off x="16925926" y="9124949"/>
            <a:ext cx="4714875" cy="4591051"/>
          </a:xfrm>
          <a:prstGeom prst="rect">
            <a:avLst/>
          </a:prstGeom>
          <a:ln w="12700">
            <a:miter lim="400000"/>
          </a:ln>
        </p:spPr>
      </p:pic>
      <p:sp>
        <p:nvSpPr>
          <p:cNvPr id="1540" name="Line 7"/>
          <p:cNvSpPr/>
          <p:nvPr/>
        </p:nvSpPr>
        <p:spPr>
          <a:xfrm flipV="1">
            <a:off x="11258550" y="8737600"/>
            <a:ext cx="749301" cy="126047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1" name="Line 8"/>
          <p:cNvSpPr/>
          <p:nvPr/>
        </p:nvSpPr>
        <p:spPr>
          <a:xfrm>
            <a:off x="10953750" y="7032625"/>
            <a:ext cx="835026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2" name="Line 9"/>
          <p:cNvSpPr/>
          <p:nvPr/>
        </p:nvSpPr>
        <p:spPr>
          <a:xfrm>
            <a:off x="11096625" y="3292476"/>
            <a:ext cx="850901" cy="168910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3" name="Text Box 10"/>
          <p:cNvSpPr txBox="1"/>
          <p:nvPr/>
        </p:nvSpPr>
        <p:spPr>
          <a:xfrm>
            <a:off x="4854575" y="2266950"/>
            <a:ext cx="52575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544" name="Text Box 11"/>
          <p:cNvSpPr txBox="1"/>
          <p:nvPr/>
        </p:nvSpPr>
        <p:spPr>
          <a:xfrm>
            <a:off x="4873625" y="5721350"/>
            <a:ext cx="55120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545" name="Text Box 12"/>
          <p:cNvSpPr txBox="1"/>
          <p:nvPr/>
        </p:nvSpPr>
        <p:spPr>
          <a:xfrm>
            <a:off x="4895850" y="10741025"/>
            <a:ext cx="500529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pic>
        <p:nvPicPr>
          <p:cNvPr id="1546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2800" y="1384300"/>
            <a:ext cx="4883150" cy="3660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7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92800" y="5365750"/>
            <a:ext cx="4883150" cy="3660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8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73750" y="9324975"/>
            <a:ext cx="4883150" cy="3660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9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rcRect l="52170" t="20380" r="6355" b="18520"/>
          <a:stretch>
            <a:fillRect/>
          </a:stretch>
        </p:blipFill>
        <p:spPr>
          <a:xfrm>
            <a:off x="12353925" y="4702176"/>
            <a:ext cx="4248151" cy="4692651"/>
          </a:xfrm>
          <a:prstGeom prst="rect">
            <a:avLst/>
          </a:prstGeom>
          <a:ln w="12700">
            <a:miter lim="400000"/>
          </a:ln>
        </p:spPr>
      </p:pic>
      <p:sp>
        <p:nvSpPr>
          <p:cNvPr id="1550" name="Text Box 20"/>
          <p:cNvSpPr txBox="1"/>
          <p:nvPr/>
        </p:nvSpPr>
        <p:spPr>
          <a:xfrm>
            <a:off x="12068175" y="3629026"/>
            <a:ext cx="4032668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This does not 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textures</a:t>
            </a:r>
          </a:p>
        </p:txBody>
      </p:sp>
      <p:sp>
        <p:nvSpPr>
          <p:cNvPr id="1553" name="Text Box 15"/>
          <p:cNvSpPr txBox="1"/>
          <p:nvPr/>
        </p:nvSpPr>
        <p:spPr>
          <a:xfrm>
            <a:off x="4143376" y="2654300"/>
            <a:ext cx="13207028" cy="176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Problem: we create new colors not present in the original image.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Why? Color channels are not independent. </a:t>
            </a:r>
          </a:p>
        </p:txBody>
      </p:sp>
      <p:pic>
        <p:nvPicPr>
          <p:cNvPr id="1554" name="Picture 16" descr="Picture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3375" y="5572126"/>
            <a:ext cx="4908551" cy="3679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5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91675" y="5530850"/>
            <a:ext cx="4899025" cy="3673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6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52700" y="5549900"/>
            <a:ext cx="4902200" cy="3676650"/>
          </a:xfrm>
          <a:prstGeom prst="rect">
            <a:avLst/>
          </a:prstGeom>
          <a:ln w="12700">
            <a:miter lim="400000"/>
          </a:ln>
        </p:spPr>
      </p:pic>
      <p:sp>
        <p:nvSpPr>
          <p:cNvPr id="1557" name="Text Box 19"/>
          <p:cNvSpPr txBox="1"/>
          <p:nvPr/>
        </p:nvSpPr>
        <p:spPr>
          <a:xfrm>
            <a:off x="4203700" y="5803900"/>
            <a:ext cx="52575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558" name="Text Box 20"/>
          <p:cNvSpPr txBox="1"/>
          <p:nvPr/>
        </p:nvSpPr>
        <p:spPr>
          <a:xfrm>
            <a:off x="9629775" y="5638800"/>
            <a:ext cx="55120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559" name="Text Box 21"/>
          <p:cNvSpPr txBox="1"/>
          <p:nvPr/>
        </p:nvSpPr>
        <p:spPr>
          <a:xfrm>
            <a:off x="15217775" y="5629276"/>
            <a:ext cx="500529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1" name="Picture 48" descr="Picture 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9626" y="7229475"/>
            <a:ext cx="8108951" cy="6080125"/>
          </a:xfrm>
          <a:prstGeom prst="rect">
            <a:avLst/>
          </a:prstGeom>
          <a:ln w="12700">
            <a:miter lim="400000"/>
          </a:ln>
        </p:spPr>
      </p:pic>
      <p:sp>
        <p:nvSpPr>
          <p:cNvPr id="1562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PCA and decorrelation</a:t>
            </a:r>
          </a:p>
        </p:txBody>
      </p:sp>
      <p:pic>
        <p:nvPicPr>
          <p:cNvPr id="156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2100" y="1955800"/>
            <a:ext cx="4908550" cy="3679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4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50400" y="1914525"/>
            <a:ext cx="4899027" cy="3673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5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11425" y="1933575"/>
            <a:ext cx="4902200" cy="3676651"/>
          </a:xfrm>
          <a:prstGeom prst="rect">
            <a:avLst/>
          </a:prstGeom>
          <a:ln w="12700">
            <a:miter lim="400000"/>
          </a:ln>
        </p:spPr>
      </p:pic>
      <p:sp>
        <p:nvSpPr>
          <p:cNvPr id="1566" name="Text Box 7"/>
          <p:cNvSpPr txBox="1"/>
          <p:nvPr/>
        </p:nvSpPr>
        <p:spPr>
          <a:xfrm>
            <a:off x="4162425" y="2187575"/>
            <a:ext cx="525756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567" name="Text Box 8"/>
          <p:cNvSpPr txBox="1"/>
          <p:nvPr/>
        </p:nvSpPr>
        <p:spPr>
          <a:xfrm>
            <a:off x="9588500" y="2022475"/>
            <a:ext cx="551205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568" name="Text Box 9"/>
          <p:cNvSpPr txBox="1"/>
          <p:nvPr/>
        </p:nvSpPr>
        <p:spPr>
          <a:xfrm>
            <a:off x="15176500" y="2012950"/>
            <a:ext cx="500529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1569" name="Text Box 26"/>
          <p:cNvSpPr txBox="1"/>
          <p:nvPr/>
        </p:nvSpPr>
        <p:spPr>
          <a:xfrm>
            <a:off x="10293350" y="12395200"/>
            <a:ext cx="52575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570" name="Text Box 27"/>
          <p:cNvSpPr txBox="1"/>
          <p:nvPr/>
        </p:nvSpPr>
        <p:spPr>
          <a:xfrm>
            <a:off x="3835400" y="7477125"/>
            <a:ext cx="809627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571" name="Text Box 28"/>
          <p:cNvSpPr txBox="1"/>
          <p:nvPr/>
        </p:nvSpPr>
        <p:spPr>
          <a:xfrm>
            <a:off x="3676650" y="6105526"/>
            <a:ext cx="1402007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In the original image, R and G are correlated, but, after synthesis,… </a:t>
            </a:r>
          </a:p>
        </p:txBody>
      </p:sp>
      <p:sp>
        <p:nvSpPr>
          <p:cNvPr id="1572" name="Line 29"/>
          <p:cNvSpPr/>
          <p:nvPr/>
        </p:nvSpPr>
        <p:spPr>
          <a:xfrm>
            <a:off x="11537950" y="10099675"/>
            <a:ext cx="1079500" cy="1"/>
          </a:xfrm>
          <a:prstGeom prst="line">
            <a:avLst/>
          </a:prstGeom>
          <a:ln w="1524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573" name="Picture 49" descr="Picture 4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79400" y="7242175"/>
            <a:ext cx="8089900" cy="6067425"/>
          </a:xfrm>
          <a:prstGeom prst="rect">
            <a:avLst/>
          </a:prstGeom>
          <a:ln w="12700">
            <a:miter lim="400000"/>
          </a:ln>
        </p:spPr>
      </p:pic>
      <p:sp>
        <p:nvSpPr>
          <p:cNvPr id="1574" name="Text Box 50"/>
          <p:cNvSpPr txBox="1"/>
          <p:nvPr/>
        </p:nvSpPr>
        <p:spPr>
          <a:xfrm>
            <a:off x="19783426" y="12395200"/>
            <a:ext cx="52575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575" name="Text Box 51"/>
          <p:cNvSpPr txBox="1"/>
          <p:nvPr/>
        </p:nvSpPr>
        <p:spPr>
          <a:xfrm>
            <a:off x="13325475" y="7477125"/>
            <a:ext cx="809625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</a:t>
            </a:r>
          </a:p>
        </p:txBody>
      </p:sp>
      <p:pic>
        <p:nvPicPr>
          <p:cNvPr id="1576" name="Picture 52" descr="Picture 52"/>
          <p:cNvPicPr>
            <a:picLocks noChangeAspect="1"/>
          </p:cNvPicPr>
          <p:nvPr/>
        </p:nvPicPr>
        <p:blipFill>
          <a:blip r:embed="rId7">
            <a:extLst/>
          </a:blip>
          <a:srcRect l="13010" t="26146" r="54376" b="30032"/>
          <a:stretch>
            <a:fillRect/>
          </a:stretch>
        </p:blipFill>
        <p:spPr>
          <a:xfrm>
            <a:off x="9686925" y="7283449"/>
            <a:ext cx="1774825" cy="1787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7" name="Picture 53" descr="Picture 53"/>
          <p:cNvPicPr>
            <a:picLocks noChangeAspect="1"/>
          </p:cNvPicPr>
          <p:nvPr/>
        </p:nvPicPr>
        <p:blipFill>
          <a:blip r:embed="rId7">
            <a:extLst/>
          </a:blip>
          <a:srcRect l="57904" t="26457" r="9330" b="30426"/>
          <a:stretch>
            <a:fillRect/>
          </a:stretch>
        </p:blipFill>
        <p:spPr>
          <a:xfrm>
            <a:off x="19196049" y="7277100"/>
            <a:ext cx="1873251" cy="1851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6626" y="4435476"/>
            <a:ext cx="8108951" cy="6080124"/>
          </a:xfrm>
          <a:prstGeom prst="rect">
            <a:avLst/>
          </a:prstGeom>
          <a:ln w="12700">
            <a:miter lim="400000"/>
          </a:ln>
        </p:spPr>
      </p:pic>
      <p:sp>
        <p:nvSpPr>
          <p:cNvPr id="1580" name="Rectang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PCA and decorrelation</a:t>
            </a:r>
          </a:p>
        </p:txBody>
      </p:sp>
      <p:sp>
        <p:nvSpPr>
          <p:cNvPr id="1581" name="Text Box 10"/>
          <p:cNvSpPr txBox="1"/>
          <p:nvPr/>
        </p:nvSpPr>
        <p:spPr>
          <a:xfrm>
            <a:off x="10420350" y="9601200"/>
            <a:ext cx="52575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582" name="Text Box 11"/>
          <p:cNvSpPr txBox="1"/>
          <p:nvPr/>
        </p:nvSpPr>
        <p:spPr>
          <a:xfrm>
            <a:off x="3962400" y="4683126"/>
            <a:ext cx="809627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583" name="Text Box 12"/>
          <p:cNvSpPr txBox="1"/>
          <p:nvPr/>
        </p:nvSpPr>
        <p:spPr>
          <a:xfrm>
            <a:off x="4346576" y="1714500"/>
            <a:ext cx="12241283" cy="176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The texture synthesis algorithm assumes that the channels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are independent.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What we want to do is some rotation</a:t>
            </a:r>
          </a:p>
        </p:txBody>
      </p:sp>
      <p:sp>
        <p:nvSpPr>
          <p:cNvPr id="1584" name="Line 13"/>
          <p:cNvSpPr/>
          <p:nvPr/>
        </p:nvSpPr>
        <p:spPr>
          <a:xfrm>
            <a:off x="11969750" y="7404100"/>
            <a:ext cx="1079500" cy="0"/>
          </a:xfrm>
          <a:prstGeom prst="line">
            <a:avLst/>
          </a:prstGeom>
          <a:ln w="1524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585" name="Picture 17" descr="Picture 17"/>
          <p:cNvPicPr>
            <a:picLocks noChangeAspect="1"/>
          </p:cNvPicPr>
          <p:nvPr/>
        </p:nvPicPr>
        <p:blipFill>
          <a:blip r:embed="rId3">
            <a:extLst/>
          </a:blip>
          <a:srcRect l="13010" t="26146" r="54376" b="30031"/>
          <a:stretch>
            <a:fillRect/>
          </a:stretch>
        </p:blipFill>
        <p:spPr>
          <a:xfrm>
            <a:off x="9772649" y="4429126"/>
            <a:ext cx="1774827" cy="1787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6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85825" y="3943350"/>
            <a:ext cx="7448550" cy="7442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7" name="Line 21"/>
          <p:cNvSpPr/>
          <p:nvPr/>
        </p:nvSpPr>
        <p:spPr>
          <a:xfrm flipV="1">
            <a:off x="14595475" y="7791450"/>
            <a:ext cx="5810251" cy="1905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8" name="Line 22"/>
          <p:cNvSpPr/>
          <p:nvPr/>
        </p:nvSpPr>
        <p:spPr>
          <a:xfrm>
            <a:off x="17357726" y="6448426"/>
            <a:ext cx="1" cy="2581275"/>
          </a:xfrm>
          <a:prstGeom prst="line">
            <a:avLst/>
          </a:prstGeom>
          <a:ln w="12700">
            <a:solidFill>
              <a:srgbClr val="000000"/>
            </a:solidFill>
            <a:head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9" name="Text Box 23"/>
          <p:cNvSpPr txBox="1"/>
          <p:nvPr/>
        </p:nvSpPr>
        <p:spPr>
          <a:xfrm>
            <a:off x="13293725" y="11341100"/>
            <a:ext cx="6371576" cy="176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See that in this rotated space,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if I specify one coordinate the 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other remains unconstrained.</a:t>
            </a:r>
          </a:p>
        </p:txBody>
      </p:sp>
      <p:sp>
        <p:nvSpPr>
          <p:cNvPr id="1590" name="Text Box 24"/>
          <p:cNvSpPr txBox="1"/>
          <p:nvPr/>
        </p:nvSpPr>
        <p:spPr>
          <a:xfrm>
            <a:off x="20221576" y="7518400"/>
            <a:ext cx="780029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U1</a:t>
            </a:r>
          </a:p>
        </p:txBody>
      </p:sp>
      <p:sp>
        <p:nvSpPr>
          <p:cNvPr id="1591" name="Text Box 25"/>
          <p:cNvSpPr txBox="1"/>
          <p:nvPr/>
        </p:nvSpPr>
        <p:spPr>
          <a:xfrm>
            <a:off x="17360900" y="5892800"/>
            <a:ext cx="780029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U2</a:t>
            </a:r>
          </a:p>
        </p:txBody>
      </p:sp>
      <p:sp>
        <p:nvSpPr>
          <p:cNvPr id="1592" name="Text Box 26"/>
          <p:cNvSpPr txBox="1"/>
          <p:nvPr/>
        </p:nvSpPr>
        <p:spPr>
          <a:xfrm>
            <a:off x="11487150" y="7477125"/>
            <a:ext cx="1898472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Rotation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Rectang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PCA and decorrelation</a:t>
            </a:r>
          </a:p>
        </p:txBody>
      </p:sp>
      <p:pic>
        <p:nvPicPr>
          <p:cNvPr id="159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5600" y="1892300"/>
            <a:ext cx="5086350" cy="3816350"/>
          </a:xfrm>
          <a:prstGeom prst="rect">
            <a:avLst/>
          </a:prstGeom>
          <a:ln w="12700">
            <a:miter lim="400000"/>
          </a:ln>
        </p:spPr>
      </p:pic>
      <p:sp>
        <p:nvSpPr>
          <p:cNvPr id="1596" name="Text Box 4"/>
          <p:cNvSpPr txBox="1"/>
          <p:nvPr/>
        </p:nvSpPr>
        <p:spPr>
          <a:xfrm>
            <a:off x="8562976" y="4930776"/>
            <a:ext cx="52575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597" name="Text Box 5"/>
          <p:cNvSpPr txBox="1"/>
          <p:nvPr/>
        </p:nvSpPr>
        <p:spPr>
          <a:xfrm>
            <a:off x="4308475" y="2066925"/>
            <a:ext cx="508001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</a:t>
            </a:r>
          </a:p>
        </p:txBody>
      </p:sp>
      <p:pic>
        <p:nvPicPr>
          <p:cNvPr id="1598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13010" t="26146" r="54376" b="30032"/>
          <a:stretch>
            <a:fillRect/>
          </a:stretch>
        </p:blipFill>
        <p:spPr>
          <a:xfrm>
            <a:off x="8115300" y="1889125"/>
            <a:ext cx="1111251" cy="11207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4" name="Group 37"/>
          <p:cNvGrpSpPr/>
          <p:nvPr/>
        </p:nvGrpSpPr>
        <p:grpSpPr>
          <a:xfrm>
            <a:off x="17275176" y="9785350"/>
            <a:ext cx="4467961" cy="3584577"/>
            <a:chOff x="0" y="0"/>
            <a:chExt cx="4467959" cy="3584576"/>
          </a:xfrm>
        </p:grpSpPr>
        <p:pic>
          <p:nvPicPr>
            <p:cNvPr id="1599" name="Picture 9" descr="Picture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585518" cy="3584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0" name="Line 10"/>
            <p:cNvSpPr/>
            <p:nvPr/>
          </p:nvSpPr>
          <p:spPr>
            <a:xfrm flipV="1">
              <a:off x="485056" y="1854427"/>
              <a:ext cx="2798215" cy="731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01" name="Line 11"/>
            <p:cNvSpPr/>
            <p:nvPr/>
          </p:nvSpPr>
          <p:spPr>
            <a:xfrm flipH="1">
              <a:off x="1815914" y="1206230"/>
              <a:ext cx="1" cy="124278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02" name="Text Box 13"/>
            <p:cNvSpPr/>
            <p:nvPr/>
          </p:nvSpPr>
          <p:spPr>
            <a:xfrm>
              <a:off x="3197959" y="19056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U1</a:t>
              </a:r>
            </a:p>
          </p:txBody>
        </p:sp>
        <p:sp>
          <p:nvSpPr>
            <p:cNvPr id="1603" name="Text Box 14"/>
            <p:cNvSpPr/>
            <p:nvPr/>
          </p:nvSpPr>
          <p:spPr>
            <a:xfrm>
              <a:off x="1815914" y="112094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U2</a:t>
              </a:r>
            </a:p>
          </p:txBody>
        </p:sp>
      </p:grpSp>
      <p:sp>
        <p:nvSpPr>
          <p:cNvPr id="1605" name="Rectangle 17"/>
          <p:cNvSpPr txBox="1"/>
          <p:nvPr/>
        </p:nvSpPr>
        <p:spPr>
          <a:xfrm>
            <a:off x="11268075" y="3213100"/>
            <a:ext cx="6410325" cy="1817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914400">
              <a:spcBef>
                <a:spcPts val="1600"/>
              </a:spcBef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 1.0000    0.9303    0.6034</a:t>
            </a:r>
          </a:p>
          <a:p>
            <a:pPr algn="l" defTabSz="914400">
              <a:spcBef>
                <a:spcPts val="1600"/>
              </a:spcBef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 0.9303    0.9438    0.6620</a:t>
            </a:r>
          </a:p>
          <a:p>
            <a:pPr algn="l" defTabSz="914400">
              <a:spcBef>
                <a:spcPts val="1600"/>
              </a:spcBef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 0.6034    0.6620    0.5569</a:t>
            </a:r>
          </a:p>
        </p:txBody>
      </p:sp>
      <p:sp>
        <p:nvSpPr>
          <p:cNvPr id="1606" name="Text Box 18"/>
          <p:cNvSpPr txBox="1"/>
          <p:nvPr/>
        </p:nvSpPr>
        <p:spPr>
          <a:xfrm>
            <a:off x="10156825" y="3673476"/>
            <a:ext cx="1046804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 = </a:t>
            </a:r>
          </a:p>
        </p:txBody>
      </p:sp>
      <p:sp>
        <p:nvSpPr>
          <p:cNvPr id="1607" name="Line 19"/>
          <p:cNvSpPr/>
          <p:nvPr/>
        </p:nvSpPr>
        <p:spPr>
          <a:xfrm flipV="1">
            <a:off x="13614400" y="2968625"/>
            <a:ext cx="384177" cy="28257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8" name="Text Box 20"/>
          <p:cNvSpPr txBox="1"/>
          <p:nvPr/>
        </p:nvSpPr>
        <p:spPr>
          <a:xfrm>
            <a:off x="13246100" y="2251075"/>
            <a:ext cx="2724890" cy="577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2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correlation(R,G)</a:t>
            </a:r>
          </a:p>
        </p:txBody>
      </p:sp>
      <p:sp>
        <p:nvSpPr>
          <p:cNvPr id="1609" name="Text Box 21"/>
          <p:cNvSpPr txBox="1"/>
          <p:nvPr/>
        </p:nvSpPr>
        <p:spPr>
          <a:xfrm>
            <a:off x="7947026" y="8140700"/>
            <a:ext cx="1935754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C = D D’</a:t>
            </a:r>
          </a:p>
        </p:txBody>
      </p:sp>
      <p:sp>
        <p:nvSpPr>
          <p:cNvPr id="1610" name="Rectangle 22"/>
          <p:cNvSpPr txBox="1"/>
          <p:nvPr/>
        </p:nvSpPr>
        <p:spPr>
          <a:xfrm>
            <a:off x="13122275" y="7807325"/>
            <a:ext cx="4876800" cy="1817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914400">
              <a:spcBef>
                <a:spcPts val="1600"/>
              </a:spcBef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  </a:t>
            </a:r>
            <a:r>
              <a:rPr>
                <a:solidFill>
                  <a:srgbClr val="FF0000"/>
                </a:solidFill>
              </a:rPr>
              <a:t>0.6347</a:t>
            </a:r>
            <a:r>
              <a:t>    </a:t>
            </a:r>
            <a:r>
              <a:rPr>
                <a:solidFill>
                  <a:srgbClr val="00CC99"/>
                </a:solidFill>
              </a:rPr>
              <a:t>0.6072</a:t>
            </a:r>
            <a:r>
              <a:t>    </a:t>
            </a:r>
            <a:r>
              <a:rPr>
                <a:solidFill>
                  <a:srgbClr val="3333CC"/>
                </a:solidFill>
              </a:rPr>
              <a:t>0.4779</a:t>
            </a:r>
          </a:p>
          <a:p>
            <a:pPr algn="l" defTabSz="914400">
              <a:spcBef>
                <a:spcPts val="1600"/>
              </a:spcBef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  </a:t>
            </a:r>
            <a:r>
              <a:rPr>
                <a:solidFill>
                  <a:srgbClr val="FF0000"/>
                </a:solidFill>
              </a:rPr>
              <a:t>0.6306</a:t>
            </a:r>
            <a:r>
              <a:t>   </a:t>
            </a:r>
            <a:r>
              <a:rPr>
                <a:solidFill>
                  <a:srgbClr val="00CC99"/>
                </a:solidFill>
              </a:rPr>
              <a:t>-0.0496</a:t>
            </a:r>
            <a:r>
              <a:t>   </a:t>
            </a:r>
            <a:r>
              <a:rPr>
                <a:solidFill>
                  <a:srgbClr val="3333CC"/>
                </a:solidFill>
              </a:rPr>
              <a:t>-0.7745</a:t>
            </a:r>
          </a:p>
          <a:p>
            <a:pPr algn="l" defTabSz="914400">
              <a:spcBef>
                <a:spcPts val="1600"/>
              </a:spcBef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  </a:t>
            </a:r>
            <a:r>
              <a:rPr>
                <a:solidFill>
                  <a:srgbClr val="FF0000"/>
                </a:solidFill>
              </a:rPr>
              <a:t>0.4466</a:t>
            </a:r>
            <a:r>
              <a:t>   </a:t>
            </a:r>
            <a:r>
              <a:rPr>
                <a:solidFill>
                  <a:srgbClr val="00CC99"/>
                </a:solidFill>
              </a:rPr>
              <a:t>-0.7930</a:t>
            </a:r>
            <a:r>
              <a:t>    </a:t>
            </a:r>
            <a:r>
              <a:rPr>
                <a:solidFill>
                  <a:srgbClr val="3333CC"/>
                </a:solidFill>
              </a:rPr>
              <a:t>0.4144</a:t>
            </a:r>
          </a:p>
        </p:txBody>
      </p:sp>
      <p:sp>
        <p:nvSpPr>
          <p:cNvPr id="1611" name="Text Box 23"/>
          <p:cNvSpPr txBox="1"/>
          <p:nvPr/>
        </p:nvSpPr>
        <p:spPr>
          <a:xfrm>
            <a:off x="12128500" y="8181975"/>
            <a:ext cx="1046803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D = </a:t>
            </a:r>
          </a:p>
        </p:txBody>
      </p:sp>
      <p:sp>
        <p:nvSpPr>
          <p:cNvPr id="1612" name="Rectangle 24"/>
          <p:cNvSpPr/>
          <p:nvPr/>
        </p:nvSpPr>
        <p:spPr>
          <a:xfrm>
            <a:off x="11255375" y="10861675"/>
            <a:ext cx="5486401" cy="812801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613" name="Rectangle 25"/>
          <p:cNvSpPr/>
          <p:nvPr/>
        </p:nvSpPr>
        <p:spPr>
          <a:xfrm>
            <a:off x="10017125" y="10906125"/>
            <a:ext cx="873125" cy="771525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614" name="Rectangle 27"/>
          <p:cNvSpPr/>
          <p:nvPr/>
        </p:nvSpPr>
        <p:spPr>
          <a:xfrm>
            <a:off x="3819526" y="10861675"/>
            <a:ext cx="5486401" cy="812801"/>
          </a:xfrm>
          <a:prstGeom prst="rect">
            <a:avLst/>
          </a:prstGeom>
          <a:ln w="127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615" name="Text Box 28"/>
          <p:cNvSpPr txBox="1"/>
          <p:nvPr/>
        </p:nvSpPr>
        <p:spPr>
          <a:xfrm>
            <a:off x="9283700" y="10775950"/>
            <a:ext cx="462578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1616" name="Text Box 29"/>
          <p:cNvSpPr txBox="1"/>
          <p:nvPr/>
        </p:nvSpPr>
        <p:spPr>
          <a:xfrm>
            <a:off x="5299075" y="11506200"/>
            <a:ext cx="2431575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3 x Npixels</a:t>
            </a:r>
          </a:p>
        </p:txBody>
      </p:sp>
      <p:sp>
        <p:nvSpPr>
          <p:cNvPr id="1617" name="Text Box 30"/>
          <p:cNvSpPr txBox="1"/>
          <p:nvPr/>
        </p:nvSpPr>
        <p:spPr>
          <a:xfrm>
            <a:off x="12392025" y="11607800"/>
            <a:ext cx="2431575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3 x Npixels</a:t>
            </a:r>
          </a:p>
        </p:txBody>
      </p:sp>
      <p:sp>
        <p:nvSpPr>
          <p:cNvPr id="1618" name="Text Box 31"/>
          <p:cNvSpPr txBox="1"/>
          <p:nvPr/>
        </p:nvSpPr>
        <p:spPr>
          <a:xfrm>
            <a:off x="9629775" y="11607800"/>
            <a:ext cx="1186777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3 x 3</a:t>
            </a:r>
          </a:p>
        </p:txBody>
      </p:sp>
      <p:sp>
        <p:nvSpPr>
          <p:cNvPr id="1619" name="Rectangle 32"/>
          <p:cNvSpPr txBox="1"/>
          <p:nvPr/>
        </p:nvSpPr>
        <p:spPr>
          <a:xfrm>
            <a:off x="10004425" y="10848975"/>
            <a:ext cx="627332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D’</a:t>
            </a:r>
          </a:p>
        </p:txBody>
      </p:sp>
      <p:sp>
        <p:nvSpPr>
          <p:cNvPr id="1620" name="Text Box 33"/>
          <p:cNvSpPr txBox="1"/>
          <p:nvPr/>
        </p:nvSpPr>
        <p:spPr>
          <a:xfrm>
            <a:off x="13608050" y="10820400"/>
            <a:ext cx="353636" cy="862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1600">
                <a:latin typeface="+mj-lt"/>
                <a:ea typeface="+mj-ea"/>
                <a:cs typeface="+mj-cs"/>
                <a:sym typeface="Arial"/>
              </a:defRPr>
            </a:pPr>
            <a:r>
              <a:t>R</a:t>
            </a:r>
          </a:p>
          <a:p>
            <a:pPr algn="l" defTabSz="914400">
              <a:defRPr b="0" sz="1600">
                <a:latin typeface="+mj-lt"/>
                <a:ea typeface="+mj-ea"/>
                <a:cs typeface="+mj-cs"/>
                <a:sym typeface="Arial"/>
              </a:defRPr>
            </a:pPr>
            <a:r>
              <a:t>G</a:t>
            </a:r>
          </a:p>
          <a:p>
            <a:pPr algn="l" defTabSz="914400">
              <a:defRPr b="0" sz="1600">
                <a:latin typeface="+mj-lt"/>
                <a:ea typeface="+mj-ea"/>
                <a:cs typeface="+mj-cs"/>
                <a:sym typeface="Arial"/>
              </a:defRPr>
            </a:pPr>
            <a:r>
              <a:t>B</a:t>
            </a:r>
          </a:p>
        </p:txBody>
      </p:sp>
      <p:sp>
        <p:nvSpPr>
          <p:cNvPr id="1621" name="Text Box 34"/>
          <p:cNvSpPr txBox="1"/>
          <p:nvPr/>
        </p:nvSpPr>
        <p:spPr>
          <a:xfrm>
            <a:off x="6127750" y="10820400"/>
            <a:ext cx="455335" cy="862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1600">
                <a:latin typeface="+mj-lt"/>
                <a:ea typeface="+mj-ea"/>
                <a:cs typeface="+mj-cs"/>
                <a:sym typeface="Arial"/>
              </a:defRPr>
            </a:pPr>
            <a:r>
              <a:t>U1</a:t>
            </a:r>
          </a:p>
          <a:p>
            <a:pPr algn="l" defTabSz="914400">
              <a:defRPr b="0" sz="1600">
                <a:latin typeface="+mj-lt"/>
                <a:ea typeface="+mj-ea"/>
                <a:cs typeface="+mj-cs"/>
                <a:sym typeface="Arial"/>
              </a:defRPr>
            </a:pPr>
            <a:r>
              <a:t>U2</a:t>
            </a:r>
          </a:p>
          <a:p>
            <a:pPr algn="l" defTabSz="914400">
              <a:defRPr b="0" sz="1600">
                <a:latin typeface="+mj-lt"/>
                <a:ea typeface="+mj-ea"/>
                <a:cs typeface="+mj-cs"/>
                <a:sym typeface="Arial"/>
              </a:defRPr>
            </a:pPr>
            <a:r>
              <a:t>U3</a:t>
            </a:r>
          </a:p>
        </p:txBody>
      </p:sp>
      <p:sp>
        <p:nvSpPr>
          <p:cNvPr id="1622" name="Text Box 36"/>
          <p:cNvSpPr txBox="1"/>
          <p:nvPr/>
        </p:nvSpPr>
        <p:spPr>
          <a:xfrm>
            <a:off x="4044949" y="6048376"/>
            <a:ext cx="11657505" cy="1234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PCA finds the principal directions of variation of the data.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It gives a decomposition of the covariance matrix as: </a:t>
            </a:r>
          </a:p>
        </p:txBody>
      </p:sp>
      <p:sp>
        <p:nvSpPr>
          <p:cNvPr id="1623" name="Rectangle 38"/>
          <p:cNvSpPr txBox="1"/>
          <p:nvPr/>
        </p:nvSpPr>
        <p:spPr>
          <a:xfrm>
            <a:off x="3848099" y="9610725"/>
            <a:ext cx="11605266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By transforming the original data (RGB) using D we get: </a:t>
            </a:r>
          </a:p>
        </p:txBody>
      </p:sp>
      <p:sp>
        <p:nvSpPr>
          <p:cNvPr id="1624" name="Rectangle 39"/>
          <p:cNvSpPr txBox="1"/>
          <p:nvPr/>
        </p:nvSpPr>
        <p:spPr>
          <a:xfrm>
            <a:off x="3787775" y="12801600"/>
            <a:ext cx="10589291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The new components (U1,U2,U3) are decorrelated.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ubsampling and alias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Subsampling and aliasing</a:t>
            </a:r>
          </a:p>
        </p:txBody>
      </p:sp>
      <p:pic>
        <p:nvPicPr>
          <p:cNvPr id="4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8960" y="2626819"/>
            <a:ext cx="6000417" cy="5616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57810" y="2766186"/>
            <a:ext cx="5934398" cy="5463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30642" y="2679220"/>
            <a:ext cx="5934398" cy="555611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Connection Line"/>
          <p:cNvSpPr/>
          <p:nvPr/>
        </p:nvSpPr>
        <p:spPr>
          <a:xfrm>
            <a:off x="8029190" y="8400732"/>
            <a:ext cx="2720778" cy="712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0" fill="norm" stroke="1" extrusionOk="0">
                <a:moveTo>
                  <a:pt x="0" y="1557"/>
                </a:moveTo>
                <a:cubicBezTo>
                  <a:pt x="7130" y="21600"/>
                  <a:pt x="14330" y="21081"/>
                  <a:pt x="21600" y="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4" name="1/2"/>
          <p:cNvSpPr txBox="1"/>
          <p:nvPr/>
        </p:nvSpPr>
        <p:spPr>
          <a:xfrm>
            <a:off x="9038799" y="9168575"/>
            <a:ext cx="679324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1/2</a:t>
            </a:r>
          </a:p>
        </p:txBody>
      </p:sp>
      <p:sp>
        <p:nvSpPr>
          <p:cNvPr id="408" name="Connection Line"/>
          <p:cNvSpPr/>
          <p:nvPr/>
        </p:nvSpPr>
        <p:spPr>
          <a:xfrm>
            <a:off x="14048990" y="8349932"/>
            <a:ext cx="2720778" cy="712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0" fill="norm" stroke="1" extrusionOk="0">
                <a:moveTo>
                  <a:pt x="0" y="1557"/>
                </a:moveTo>
                <a:cubicBezTo>
                  <a:pt x="7130" y="21600"/>
                  <a:pt x="14330" y="21081"/>
                  <a:pt x="21600" y="0"/>
                </a:cubicBezTo>
              </a:path>
            </a:pathLst>
          </a:custGeom>
          <a:ln w="635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406" name="1/2"/>
          <p:cNvSpPr txBox="1"/>
          <p:nvPr/>
        </p:nvSpPr>
        <p:spPr>
          <a:xfrm>
            <a:off x="15058598" y="9117775"/>
            <a:ext cx="679324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1/2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textures</a:t>
            </a:r>
          </a:p>
        </p:txBody>
      </p:sp>
      <p:pic>
        <p:nvPicPr>
          <p:cNvPr id="162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5951" t="21165" r="48016" b="19057"/>
          <a:stretch>
            <a:fillRect/>
          </a:stretch>
        </p:blipFill>
        <p:spPr>
          <a:xfrm>
            <a:off x="3051175" y="4654550"/>
            <a:ext cx="2333625" cy="227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0" t="0" r="15872" b="0"/>
          <a:stretch>
            <a:fillRect/>
          </a:stretch>
        </p:blipFill>
        <p:spPr>
          <a:xfrm>
            <a:off x="5981700" y="2339975"/>
            <a:ext cx="2911476" cy="2593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rcRect l="0" t="0" r="15257" b="0"/>
          <a:stretch>
            <a:fillRect/>
          </a:stretch>
        </p:blipFill>
        <p:spPr>
          <a:xfrm>
            <a:off x="5943600" y="5159376"/>
            <a:ext cx="2927350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rcRect l="0" t="0" r="15348" b="0"/>
          <a:stretch>
            <a:fillRect/>
          </a:stretch>
        </p:blipFill>
        <p:spPr>
          <a:xfrm>
            <a:off x="5876925" y="8004175"/>
            <a:ext cx="2924175" cy="259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1" name="Line 7"/>
          <p:cNvSpPr/>
          <p:nvPr/>
        </p:nvSpPr>
        <p:spPr>
          <a:xfrm flipV="1">
            <a:off x="5384799" y="3895726"/>
            <a:ext cx="371477" cy="62547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Line 8"/>
          <p:cNvSpPr/>
          <p:nvPr/>
        </p:nvSpPr>
        <p:spPr>
          <a:xfrm flipV="1">
            <a:off x="5426076" y="5737226"/>
            <a:ext cx="511173" cy="317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Line 9"/>
          <p:cNvSpPr/>
          <p:nvPr/>
        </p:nvSpPr>
        <p:spPr>
          <a:xfrm>
            <a:off x="5387975" y="7019925"/>
            <a:ext cx="419101" cy="83502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4" name="Text Box 10"/>
          <p:cNvSpPr txBox="1"/>
          <p:nvPr/>
        </p:nvSpPr>
        <p:spPr>
          <a:xfrm>
            <a:off x="5861050" y="2168525"/>
            <a:ext cx="525756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635" name="Text Box 11"/>
          <p:cNvSpPr txBox="1"/>
          <p:nvPr/>
        </p:nvSpPr>
        <p:spPr>
          <a:xfrm>
            <a:off x="5908675" y="5038726"/>
            <a:ext cx="55120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636" name="Text Box 12"/>
          <p:cNvSpPr txBox="1"/>
          <p:nvPr/>
        </p:nvSpPr>
        <p:spPr>
          <a:xfrm>
            <a:off x="5870575" y="7800975"/>
            <a:ext cx="500530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1637" name="Rectangle 19"/>
          <p:cNvSpPr/>
          <p:nvPr/>
        </p:nvSpPr>
        <p:spPr>
          <a:xfrm>
            <a:off x="9156700" y="5356226"/>
            <a:ext cx="1990726" cy="2114551"/>
          </a:xfrm>
          <a:prstGeom prst="rect">
            <a:avLst/>
          </a:prstGeom>
          <a:ln w="508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638" name="Text Box 20"/>
          <p:cNvSpPr txBox="1"/>
          <p:nvPr/>
        </p:nvSpPr>
        <p:spPr>
          <a:xfrm>
            <a:off x="9087584" y="5495926"/>
            <a:ext cx="2087682" cy="188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914400">
              <a:defRPr b="0" sz="4000">
                <a:latin typeface="+mj-lt"/>
                <a:ea typeface="+mj-ea"/>
                <a:cs typeface="+mj-cs"/>
                <a:sym typeface="Arial"/>
              </a:defRPr>
            </a:pPr>
            <a:r>
              <a:t>Rotation</a:t>
            </a:r>
          </a:p>
          <a:p>
            <a:pPr defTabSz="914400">
              <a:defRPr b="0" sz="4000">
                <a:latin typeface="+mj-lt"/>
                <a:ea typeface="+mj-ea"/>
                <a:cs typeface="+mj-cs"/>
                <a:sym typeface="Arial"/>
              </a:defRPr>
            </a:pPr>
            <a:r>
              <a:t>Matrix</a:t>
            </a:r>
          </a:p>
          <a:p>
            <a:pPr defTabSz="914400">
              <a:defRPr b="0" sz="4000">
                <a:latin typeface="+mj-lt"/>
                <a:ea typeface="+mj-ea"/>
                <a:cs typeface="+mj-cs"/>
                <a:sym typeface="Arial"/>
              </a:defRPr>
            </a:pPr>
            <a:r>
              <a:t>(3x3)</a:t>
            </a:r>
          </a:p>
        </p:txBody>
      </p:sp>
      <p:sp>
        <p:nvSpPr>
          <p:cNvPr id="1639" name="AutoShape 21"/>
          <p:cNvSpPr/>
          <p:nvPr/>
        </p:nvSpPr>
        <p:spPr>
          <a:xfrm>
            <a:off x="8953500" y="3019425"/>
            <a:ext cx="177800" cy="701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640" name="AutoShape 22"/>
          <p:cNvSpPr/>
          <p:nvPr/>
        </p:nvSpPr>
        <p:spPr>
          <a:xfrm flipH="1">
            <a:off x="11220447" y="2898775"/>
            <a:ext cx="288929" cy="701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641" name="Picture 23" descr="Picture 23"/>
          <p:cNvPicPr>
            <a:picLocks noChangeAspect="1"/>
          </p:cNvPicPr>
          <p:nvPr/>
        </p:nvPicPr>
        <p:blipFill>
          <a:blip r:embed="rId6">
            <a:extLst/>
          </a:blip>
          <a:srcRect l="13880" t="0" r="15109" b="0"/>
          <a:stretch>
            <a:fillRect/>
          </a:stretch>
        </p:blipFill>
        <p:spPr>
          <a:xfrm>
            <a:off x="11550650" y="2320925"/>
            <a:ext cx="2387601" cy="2520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2" name="Picture 24" descr="Picture 24"/>
          <p:cNvPicPr>
            <a:picLocks noChangeAspect="1"/>
          </p:cNvPicPr>
          <p:nvPr/>
        </p:nvPicPr>
        <p:blipFill>
          <a:blip r:embed="rId7">
            <a:extLst/>
          </a:blip>
          <a:srcRect l="12654" t="0" r="15674" b="0"/>
          <a:stretch>
            <a:fillRect/>
          </a:stretch>
        </p:blipFill>
        <p:spPr>
          <a:xfrm>
            <a:off x="11531600" y="5045076"/>
            <a:ext cx="2409827" cy="2520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3" name="Picture 25" descr="Picture 25"/>
          <p:cNvPicPr>
            <a:picLocks noChangeAspect="1"/>
          </p:cNvPicPr>
          <p:nvPr/>
        </p:nvPicPr>
        <p:blipFill>
          <a:blip r:embed="rId8">
            <a:extLst/>
          </a:blip>
          <a:srcRect l="13315" t="0" r="15109" b="0"/>
          <a:stretch>
            <a:fillRect/>
          </a:stretch>
        </p:blipFill>
        <p:spPr>
          <a:xfrm>
            <a:off x="11531599" y="7886700"/>
            <a:ext cx="2406651" cy="2520950"/>
          </a:xfrm>
          <a:prstGeom prst="rect">
            <a:avLst/>
          </a:prstGeom>
          <a:ln w="12700">
            <a:miter lim="400000"/>
          </a:ln>
        </p:spPr>
      </p:pic>
      <p:sp>
        <p:nvSpPr>
          <p:cNvPr id="1644" name="Line 27"/>
          <p:cNvSpPr/>
          <p:nvPr/>
        </p:nvSpPr>
        <p:spPr>
          <a:xfrm>
            <a:off x="14081125" y="3425826"/>
            <a:ext cx="711200" cy="1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Text Box 32"/>
          <p:cNvSpPr txBox="1"/>
          <p:nvPr/>
        </p:nvSpPr>
        <p:spPr>
          <a:xfrm>
            <a:off x="5568950" y="10591800"/>
            <a:ext cx="3456926" cy="1390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These three textures</a:t>
            </a:r>
          </a:p>
          <a:p>
            <a:pPr algn="l" defTabSz="914400"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look similar </a:t>
            </a:r>
          </a:p>
          <a:p>
            <a:pPr algn="l" defTabSz="914400"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(high dependency)</a:t>
            </a:r>
          </a:p>
        </p:txBody>
      </p:sp>
      <p:sp>
        <p:nvSpPr>
          <p:cNvPr id="1646" name="Text Box 33"/>
          <p:cNvSpPr txBox="1"/>
          <p:nvPr/>
        </p:nvSpPr>
        <p:spPr>
          <a:xfrm>
            <a:off x="11217275" y="10499725"/>
            <a:ext cx="3456926" cy="1390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These three textures</a:t>
            </a:r>
          </a:p>
          <a:p>
            <a:pPr algn="l" defTabSz="914400"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Look less similar </a:t>
            </a:r>
          </a:p>
          <a:p>
            <a:pPr algn="l" defTabSz="914400">
              <a:defRPr b="0" sz="2800">
                <a:latin typeface="+mj-lt"/>
                <a:ea typeface="+mj-ea"/>
                <a:cs typeface="+mj-cs"/>
                <a:sym typeface="Arial"/>
              </a:defRPr>
            </a:pPr>
            <a:r>
              <a:t>(lower dependency)</a:t>
            </a:r>
          </a:p>
        </p:txBody>
      </p:sp>
      <p:pic>
        <p:nvPicPr>
          <p:cNvPr id="1647" name="Picture 34" descr="Picture 34"/>
          <p:cNvPicPr>
            <a:picLocks noChangeAspect="1"/>
          </p:cNvPicPr>
          <p:nvPr/>
        </p:nvPicPr>
        <p:blipFill>
          <a:blip r:embed="rId9">
            <a:extLst/>
          </a:blip>
          <a:srcRect l="14249" t="0" r="13734" b="4352"/>
          <a:stretch>
            <a:fillRect/>
          </a:stretch>
        </p:blipFill>
        <p:spPr>
          <a:xfrm>
            <a:off x="14986000" y="2298700"/>
            <a:ext cx="2663827" cy="265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8" name="Picture 35" descr="Picture 35"/>
          <p:cNvPicPr>
            <a:picLocks noChangeAspect="1"/>
          </p:cNvPicPr>
          <p:nvPr/>
        </p:nvPicPr>
        <p:blipFill>
          <a:blip r:embed="rId10">
            <a:extLst/>
          </a:blip>
          <a:srcRect l="13219" t="4353" r="14333" b="5842"/>
          <a:stretch>
            <a:fillRect/>
          </a:stretch>
        </p:blipFill>
        <p:spPr>
          <a:xfrm>
            <a:off x="14966949" y="5210176"/>
            <a:ext cx="2679701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9" name="Picture 36" descr="Picture 36"/>
          <p:cNvPicPr>
            <a:picLocks noChangeAspect="1"/>
          </p:cNvPicPr>
          <p:nvPr/>
        </p:nvPicPr>
        <p:blipFill>
          <a:blip r:embed="rId11">
            <a:extLst/>
          </a:blip>
          <a:srcRect l="13219" t="3664" r="15366" b="3664"/>
          <a:stretch>
            <a:fillRect/>
          </a:stretch>
        </p:blipFill>
        <p:spPr>
          <a:xfrm>
            <a:off x="15030450" y="7873999"/>
            <a:ext cx="2641601" cy="2568578"/>
          </a:xfrm>
          <a:prstGeom prst="rect">
            <a:avLst/>
          </a:prstGeom>
          <a:ln w="12700">
            <a:miter lim="400000"/>
          </a:ln>
        </p:spPr>
      </p:pic>
      <p:sp>
        <p:nvSpPr>
          <p:cNvPr id="1650" name="Line 37"/>
          <p:cNvSpPr/>
          <p:nvPr/>
        </p:nvSpPr>
        <p:spPr>
          <a:xfrm>
            <a:off x="14147800" y="6045200"/>
            <a:ext cx="711200" cy="0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1" name="Line 38"/>
          <p:cNvSpPr/>
          <p:nvPr/>
        </p:nvSpPr>
        <p:spPr>
          <a:xfrm>
            <a:off x="14170025" y="8969375"/>
            <a:ext cx="711200" cy="1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2" name="Rectangle 40"/>
          <p:cNvSpPr txBox="1"/>
          <p:nvPr/>
        </p:nvSpPr>
        <p:spPr>
          <a:xfrm>
            <a:off x="9677400" y="7556500"/>
            <a:ext cx="627331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D’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textures</a:t>
            </a:r>
          </a:p>
        </p:txBody>
      </p:sp>
      <p:pic>
        <p:nvPicPr>
          <p:cNvPr id="1655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rcRect l="57347" t="25671" r="8710" b="29640"/>
          <a:stretch>
            <a:fillRect/>
          </a:stretch>
        </p:blipFill>
        <p:spPr>
          <a:xfrm>
            <a:off x="15424150" y="4622800"/>
            <a:ext cx="2590800" cy="2559051"/>
          </a:xfrm>
          <a:prstGeom prst="rect">
            <a:avLst/>
          </a:prstGeom>
          <a:ln w="12700">
            <a:miter lim="400000"/>
          </a:ln>
        </p:spPr>
      </p:pic>
      <p:sp>
        <p:nvSpPr>
          <p:cNvPr id="1656" name="Line 21"/>
          <p:cNvSpPr/>
          <p:nvPr/>
        </p:nvSpPr>
        <p:spPr>
          <a:xfrm>
            <a:off x="4000500" y="3384550"/>
            <a:ext cx="711200" cy="0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7" name="Rectangle 22"/>
          <p:cNvSpPr/>
          <p:nvPr/>
        </p:nvSpPr>
        <p:spPr>
          <a:xfrm>
            <a:off x="8020050" y="5257800"/>
            <a:ext cx="1990726" cy="2114550"/>
          </a:xfrm>
          <a:prstGeom prst="rect">
            <a:avLst/>
          </a:prstGeom>
          <a:ln w="508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658" name="Text Box 23"/>
          <p:cNvSpPr txBox="1"/>
          <p:nvPr/>
        </p:nvSpPr>
        <p:spPr>
          <a:xfrm>
            <a:off x="7950934" y="5397500"/>
            <a:ext cx="2087682" cy="1880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914400">
              <a:defRPr b="0" sz="4000">
                <a:latin typeface="+mj-lt"/>
                <a:ea typeface="+mj-ea"/>
                <a:cs typeface="+mj-cs"/>
                <a:sym typeface="Arial"/>
              </a:defRPr>
            </a:pPr>
            <a:r>
              <a:t>Inverse</a:t>
            </a:r>
          </a:p>
          <a:p>
            <a:pPr defTabSz="914400">
              <a:defRPr b="0" sz="4000">
                <a:latin typeface="+mj-lt"/>
                <a:ea typeface="+mj-ea"/>
                <a:cs typeface="+mj-cs"/>
                <a:sym typeface="Arial"/>
              </a:defRPr>
            </a:pPr>
            <a:r>
              <a:t>Rotation</a:t>
            </a:r>
          </a:p>
          <a:p>
            <a:pPr defTabSz="914400">
              <a:defRPr b="0" sz="4000">
                <a:latin typeface="+mj-lt"/>
                <a:ea typeface="+mj-ea"/>
                <a:cs typeface="+mj-cs"/>
                <a:sym typeface="Arial"/>
              </a:defRPr>
            </a:pPr>
            <a:r>
              <a:t>Matrix</a:t>
            </a:r>
          </a:p>
        </p:txBody>
      </p:sp>
      <p:sp>
        <p:nvSpPr>
          <p:cNvPr id="1659" name="AutoShape 24"/>
          <p:cNvSpPr/>
          <p:nvPr/>
        </p:nvSpPr>
        <p:spPr>
          <a:xfrm>
            <a:off x="7778750" y="2882900"/>
            <a:ext cx="177800" cy="70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660" name="Picture 27" descr="Picture 27"/>
          <p:cNvPicPr>
            <a:picLocks noChangeAspect="1"/>
          </p:cNvPicPr>
          <p:nvPr/>
        </p:nvPicPr>
        <p:blipFill>
          <a:blip r:embed="rId3">
            <a:extLst/>
          </a:blip>
          <a:srcRect l="14249" t="0" r="13733" b="4353"/>
          <a:stretch>
            <a:fillRect/>
          </a:stretch>
        </p:blipFill>
        <p:spPr>
          <a:xfrm>
            <a:off x="4905375" y="2257425"/>
            <a:ext cx="2663825" cy="2651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1" name="Picture 28" descr="Picture 28"/>
          <p:cNvPicPr>
            <a:picLocks noChangeAspect="1"/>
          </p:cNvPicPr>
          <p:nvPr/>
        </p:nvPicPr>
        <p:blipFill>
          <a:blip r:embed="rId4">
            <a:extLst/>
          </a:blip>
          <a:srcRect l="13219" t="4353" r="14333" b="5842"/>
          <a:stretch>
            <a:fillRect/>
          </a:stretch>
        </p:blipFill>
        <p:spPr>
          <a:xfrm>
            <a:off x="4886326" y="5168900"/>
            <a:ext cx="2679700" cy="248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2" name="Picture 29" descr="Picture 29"/>
          <p:cNvPicPr>
            <a:picLocks noChangeAspect="1"/>
          </p:cNvPicPr>
          <p:nvPr/>
        </p:nvPicPr>
        <p:blipFill>
          <a:blip r:embed="rId5">
            <a:extLst/>
          </a:blip>
          <a:srcRect l="13219" t="3664" r="15366" b="3665"/>
          <a:stretch>
            <a:fillRect/>
          </a:stretch>
        </p:blipFill>
        <p:spPr>
          <a:xfrm>
            <a:off x="4949825" y="7832725"/>
            <a:ext cx="2641601" cy="2568575"/>
          </a:xfrm>
          <a:prstGeom prst="rect">
            <a:avLst/>
          </a:prstGeom>
          <a:ln w="12700">
            <a:miter lim="400000"/>
          </a:ln>
        </p:spPr>
      </p:pic>
      <p:sp>
        <p:nvSpPr>
          <p:cNvPr id="1663" name="Line 30"/>
          <p:cNvSpPr/>
          <p:nvPr/>
        </p:nvSpPr>
        <p:spPr>
          <a:xfrm>
            <a:off x="4067175" y="6003926"/>
            <a:ext cx="711201" cy="1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4" name="Line 31"/>
          <p:cNvSpPr/>
          <p:nvPr/>
        </p:nvSpPr>
        <p:spPr>
          <a:xfrm>
            <a:off x="4089400" y="8928100"/>
            <a:ext cx="711200" cy="0"/>
          </a:xfrm>
          <a:prstGeom prst="line">
            <a:avLst/>
          </a:prstGeom>
          <a:ln w="1143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5" name="AutoShape 32"/>
          <p:cNvSpPr/>
          <p:nvPr/>
        </p:nvSpPr>
        <p:spPr>
          <a:xfrm flipH="1">
            <a:off x="10102847" y="2879725"/>
            <a:ext cx="288929" cy="701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15635" y="10800"/>
                  <a:pt x="21600" y="10800"/>
                </a:cubicBezTo>
                <a:cubicBezTo>
                  <a:pt x="1563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5965" y="21600"/>
                  <a:pt x="0" y="2160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666" name="Picture 33" descr="Picture 33"/>
          <p:cNvPicPr>
            <a:picLocks noChangeAspect="1"/>
          </p:cNvPicPr>
          <p:nvPr/>
        </p:nvPicPr>
        <p:blipFill>
          <a:blip r:embed="rId6">
            <a:extLst/>
          </a:blip>
          <a:srcRect l="14029" t="4707" r="14026" b="5334"/>
          <a:stretch>
            <a:fillRect/>
          </a:stretch>
        </p:blipFill>
        <p:spPr>
          <a:xfrm>
            <a:off x="10760075" y="2146300"/>
            <a:ext cx="2914651" cy="273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7" name="Picture 34" descr="Picture 34"/>
          <p:cNvPicPr>
            <a:picLocks noChangeAspect="1"/>
          </p:cNvPicPr>
          <p:nvPr/>
        </p:nvPicPr>
        <p:blipFill>
          <a:blip r:embed="rId7">
            <a:extLst/>
          </a:blip>
          <a:srcRect l="14577" t="4691" r="15047" b="4050"/>
          <a:stretch>
            <a:fillRect/>
          </a:stretch>
        </p:blipFill>
        <p:spPr>
          <a:xfrm>
            <a:off x="10795000" y="5022849"/>
            <a:ext cx="2851151" cy="271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8" name="Picture 35" descr="Picture 35"/>
          <p:cNvPicPr>
            <a:picLocks noChangeAspect="1"/>
          </p:cNvPicPr>
          <p:nvPr/>
        </p:nvPicPr>
        <p:blipFill>
          <a:blip r:embed="rId8">
            <a:extLst/>
          </a:blip>
          <a:srcRect l="13480" t="4051" r="14498" b="4050"/>
          <a:stretch>
            <a:fillRect/>
          </a:stretch>
        </p:blipFill>
        <p:spPr>
          <a:xfrm>
            <a:off x="10785475" y="7896225"/>
            <a:ext cx="2917825" cy="2736851"/>
          </a:xfrm>
          <a:prstGeom prst="rect">
            <a:avLst/>
          </a:prstGeom>
          <a:ln w="12700">
            <a:miter lim="400000"/>
          </a:ln>
        </p:spPr>
      </p:pic>
      <p:sp>
        <p:nvSpPr>
          <p:cNvPr id="1669" name="Line 36"/>
          <p:cNvSpPr/>
          <p:nvPr/>
        </p:nvSpPr>
        <p:spPr>
          <a:xfrm flipV="1">
            <a:off x="14693899" y="7594600"/>
            <a:ext cx="371477" cy="62547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0" name="Line 37"/>
          <p:cNvSpPr/>
          <p:nvPr/>
        </p:nvSpPr>
        <p:spPr>
          <a:xfrm flipV="1">
            <a:off x="14716126" y="5857876"/>
            <a:ext cx="511173" cy="317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1" name="Line 38"/>
          <p:cNvSpPr/>
          <p:nvPr/>
        </p:nvSpPr>
        <p:spPr>
          <a:xfrm>
            <a:off x="14693899" y="3524249"/>
            <a:ext cx="419101" cy="83502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2" name="Text Box 39"/>
          <p:cNvSpPr txBox="1"/>
          <p:nvPr/>
        </p:nvSpPr>
        <p:spPr>
          <a:xfrm>
            <a:off x="13868400" y="2574925"/>
            <a:ext cx="525756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673" name="Text Box 40"/>
          <p:cNvSpPr txBox="1"/>
          <p:nvPr/>
        </p:nvSpPr>
        <p:spPr>
          <a:xfrm>
            <a:off x="13916025" y="5445126"/>
            <a:ext cx="551205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674" name="Text Box 41"/>
          <p:cNvSpPr txBox="1"/>
          <p:nvPr/>
        </p:nvSpPr>
        <p:spPr>
          <a:xfrm>
            <a:off x="13877925" y="8207375"/>
            <a:ext cx="500529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pic>
        <p:nvPicPr>
          <p:cNvPr id="1675" name="Picture 42" descr="Picture 42"/>
          <p:cNvPicPr>
            <a:picLocks noChangeAspect="1"/>
          </p:cNvPicPr>
          <p:nvPr/>
        </p:nvPicPr>
        <p:blipFill>
          <a:blip r:embed="rId9">
            <a:extLst/>
          </a:blip>
          <a:srcRect l="5951" t="21165" r="48016" b="19058"/>
          <a:stretch>
            <a:fillRect/>
          </a:stretch>
        </p:blipFill>
        <p:spPr>
          <a:xfrm>
            <a:off x="17335500" y="9652000"/>
            <a:ext cx="3683001" cy="3587751"/>
          </a:xfrm>
          <a:prstGeom prst="rect">
            <a:avLst/>
          </a:prstGeom>
          <a:ln w="12700">
            <a:miter lim="400000"/>
          </a:ln>
        </p:spPr>
      </p:pic>
      <p:sp>
        <p:nvSpPr>
          <p:cNvPr id="1676" name="Rectangle 43"/>
          <p:cNvSpPr txBox="1"/>
          <p:nvPr/>
        </p:nvSpPr>
        <p:spPr>
          <a:xfrm>
            <a:off x="8521700" y="7454900"/>
            <a:ext cx="525756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textures</a:t>
            </a:r>
          </a:p>
        </p:txBody>
      </p:sp>
      <p:grpSp>
        <p:nvGrpSpPr>
          <p:cNvPr id="1705" name="Group 29"/>
          <p:cNvGrpSpPr/>
          <p:nvPr/>
        </p:nvGrpSpPr>
        <p:grpSpPr>
          <a:xfrm>
            <a:off x="3048000" y="4079876"/>
            <a:ext cx="11191876" cy="7715283"/>
            <a:chOff x="0" y="0"/>
            <a:chExt cx="11191875" cy="7715282"/>
          </a:xfrm>
        </p:grpSpPr>
        <p:pic>
          <p:nvPicPr>
            <p:cNvPr id="1679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951" t="21165" r="48015" b="19058"/>
            <a:stretch>
              <a:fillRect/>
            </a:stretch>
          </p:blipFill>
          <p:spPr>
            <a:xfrm>
              <a:off x="0" y="1803318"/>
              <a:ext cx="1786326" cy="1740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0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15872" b="0"/>
            <a:stretch>
              <a:fillRect/>
            </a:stretch>
          </p:blipFill>
          <p:spPr>
            <a:xfrm>
              <a:off x="2243235" y="31594"/>
              <a:ext cx="2228655" cy="19855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1" name="Picture 5" descr="Picture 5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15256" b="0"/>
            <a:stretch>
              <a:fillRect/>
            </a:stretch>
          </p:blipFill>
          <p:spPr>
            <a:xfrm>
              <a:off x="2214071" y="2189743"/>
              <a:ext cx="2240806" cy="1983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2" name="Picture 6" descr="Picture 6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15349" b="0"/>
            <a:stretch>
              <a:fillRect/>
            </a:stretch>
          </p:blipFill>
          <p:spPr>
            <a:xfrm>
              <a:off x="2163033" y="4367334"/>
              <a:ext cx="2238376" cy="1983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3" name="Line 7"/>
            <p:cNvSpPr/>
            <p:nvPr/>
          </p:nvSpPr>
          <p:spPr>
            <a:xfrm flipV="1">
              <a:off x="1786325" y="1222465"/>
              <a:ext cx="284353" cy="47877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84" name="Line 8"/>
            <p:cNvSpPr/>
            <p:nvPr/>
          </p:nvSpPr>
          <p:spPr>
            <a:xfrm flipV="1">
              <a:off x="1817920" y="2632067"/>
              <a:ext cx="391291" cy="243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85" name="Line 9"/>
            <p:cNvSpPr/>
            <p:nvPr/>
          </p:nvSpPr>
          <p:spPr>
            <a:xfrm>
              <a:off x="1788755" y="3613927"/>
              <a:ext cx="320809" cy="63918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86" name="Text Box 10"/>
            <p:cNvSpPr/>
            <p:nvPr/>
          </p:nvSpPr>
          <p:spPr>
            <a:xfrm>
              <a:off x="2148451" y="4617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R</a:t>
              </a:r>
            </a:p>
          </p:txBody>
        </p:sp>
        <p:sp>
          <p:nvSpPr>
            <p:cNvPr id="1687" name="Text Box 11"/>
            <p:cNvSpPr/>
            <p:nvPr/>
          </p:nvSpPr>
          <p:spPr>
            <a:xfrm>
              <a:off x="2187337" y="224078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G</a:t>
              </a:r>
            </a:p>
          </p:txBody>
        </p:sp>
        <p:sp>
          <p:nvSpPr>
            <p:cNvPr id="1688" name="Text Box 12"/>
            <p:cNvSpPr/>
            <p:nvPr/>
          </p:nvSpPr>
          <p:spPr>
            <a:xfrm>
              <a:off x="2158172" y="435518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1689" name="Rectangle 13"/>
            <p:cNvSpPr/>
            <p:nvPr/>
          </p:nvSpPr>
          <p:spPr>
            <a:xfrm>
              <a:off x="4673610" y="2340424"/>
              <a:ext cx="1523845" cy="161861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0" name="Text Box 14"/>
            <p:cNvSpPr/>
            <p:nvPr/>
          </p:nvSpPr>
          <p:spPr>
            <a:xfrm>
              <a:off x="5419735" y="253971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pPr>
              <a:r>
                <a:t>Rotation</a:t>
              </a:r>
            </a:p>
            <a:p>
              <a:pPr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pPr>
              <a:r>
                <a:t>Matrix</a:t>
              </a:r>
            </a:p>
          </p:txBody>
        </p:sp>
        <p:sp>
          <p:nvSpPr>
            <p:cNvPr id="1691" name="AutoShape 15"/>
            <p:cNvSpPr/>
            <p:nvPr/>
          </p:nvSpPr>
          <p:spPr>
            <a:xfrm>
              <a:off x="4518066" y="551688"/>
              <a:ext cx="136101" cy="536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692" name="AutoShape 16"/>
            <p:cNvSpPr/>
            <p:nvPr/>
          </p:nvSpPr>
          <p:spPr>
            <a:xfrm flipH="1">
              <a:off x="6253354" y="459335"/>
              <a:ext cx="221165" cy="5366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693" name="Picture 17" descr="Picture 17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3880" t="0" r="15109" b="0"/>
            <a:stretch>
              <a:fillRect/>
            </a:stretch>
          </p:blipFill>
          <p:spPr>
            <a:xfrm>
              <a:off x="6506113" y="17012"/>
              <a:ext cx="1827643" cy="1929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4" name="Picture 18" descr="Picture 18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2654" t="0" r="15675" b="0"/>
            <a:stretch>
              <a:fillRect/>
            </a:stretch>
          </p:blipFill>
          <p:spPr>
            <a:xfrm>
              <a:off x="6491530" y="2102250"/>
              <a:ext cx="1844656" cy="1929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5" name="Picture 19" descr="Picture 1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3315" t="0" r="15109" b="0"/>
            <a:stretch>
              <a:fillRect/>
            </a:stretch>
          </p:blipFill>
          <p:spPr>
            <a:xfrm>
              <a:off x="6491530" y="4277412"/>
              <a:ext cx="1842225" cy="1929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6" name="Line 20"/>
            <p:cNvSpPr/>
            <p:nvPr/>
          </p:nvSpPr>
          <p:spPr>
            <a:xfrm>
              <a:off x="8443121" y="862773"/>
              <a:ext cx="544403" cy="1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97" name="Text Box 21"/>
            <p:cNvSpPr/>
            <p:nvPr/>
          </p:nvSpPr>
          <p:spPr>
            <a:xfrm>
              <a:off x="1927287" y="64452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914400">
                <a:defRPr b="0" sz="2000">
                  <a:latin typeface="+mj-lt"/>
                  <a:ea typeface="+mj-ea"/>
                  <a:cs typeface="+mj-cs"/>
                  <a:sym typeface="Arial"/>
                </a:defRPr>
              </a:pPr>
              <a:r>
                <a:t>These three textures</a:t>
              </a:r>
            </a:p>
            <a:p>
              <a:pPr algn="l" defTabSz="914400">
                <a:defRPr b="0" sz="2000">
                  <a:latin typeface="+mj-lt"/>
                  <a:ea typeface="+mj-ea"/>
                  <a:cs typeface="+mj-cs"/>
                  <a:sym typeface="Arial"/>
                </a:defRPr>
              </a:pPr>
              <a:r>
                <a:t>look similar </a:t>
              </a:r>
            </a:p>
            <a:p>
              <a:pPr algn="l" defTabSz="914400">
                <a:defRPr b="0" sz="2000">
                  <a:latin typeface="+mj-lt"/>
                  <a:ea typeface="+mj-ea"/>
                  <a:cs typeface="+mj-cs"/>
                  <a:sym typeface="Arial"/>
                </a:defRPr>
              </a:pPr>
              <a:r>
                <a:t>(high dependency)</a:t>
              </a:r>
            </a:p>
          </p:txBody>
        </p:sp>
        <p:sp>
          <p:nvSpPr>
            <p:cNvPr id="1698" name="Text Box 22"/>
            <p:cNvSpPr/>
            <p:nvPr/>
          </p:nvSpPr>
          <p:spPr>
            <a:xfrm>
              <a:off x="6250923" y="63748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algn="l" defTabSz="914400">
                <a:defRPr b="0" sz="2000">
                  <a:latin typeface="+mj-lt"/>
                  <a:ea typeface="+mj-ea"/>
                  <a:cs typeface="+mj-cs"/>
                  <a:sym typeface="Arial"/>
                </a:defRPr>
              </a:pPr>
              <a:r>
                <a:t>These three textures</a:t>
              </a:r>
            </a:p>
            <a:p>
              <a:pPr algn="l" defTabSz="914400">
                <a:defRPr b="0" sz="2000">
                  <a:latin typeface="+mj-lt"/>
                  <a:ea typeface="+mj-ea"/>
                  <a:cs typeface="+mj-cs"/>
                  <a:sym typeface="Arial"/>
                </a:defRPr>
              </a:pPr>
              <a:r>
                <a:t>Look less similar </a:t>
              </a:r>
            </a:p>
            <a:p>
              <a:pPr algn="l" defTabSz="914400">
                <a:defRPr b="0" sz="2000">
                  <a:latin typeface="+mj-lt"/>
                  <a:ea typeface="+mj-ea"/>
                  <a:cs typeface="+mj-cs"/>
                  <a:sym typeface="Arial"/>
                </a:defRPr>
              </a:pPr>
              <a:r>
                <a:t>(lower dependency)</a:t>
              </a:r>
            </a:p>
          </p:txBody>
        </p:sp>
        <p:pic>
          <p:nvPicPr>
            <p:cNvPr id="1699" name="Picture 23" descr="Picture 23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4249" t="0" r="13733" b="4353"/>
            <a:stretch>
              <a:fillRect/>
            </a:stretch>
          </p:blipFill>
          <p:spPr>
            <a:xfrm>
              <a:off x="9135778" y="0"/>
              <a:ext cx="2039086" cy="2029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0" name="Picture 24" descr="Picture 24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3219" t="4353" r="14333" b="5843"/>
            <a:stretch>
              <a:fillRect/>
            </a:stretch>
          </p:blipFill>
          <p:spPr>
            <a:xfrm>
              <a:off x="9121196" y="2228629"/>
              <a:ext cx="2051237" cy="1905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1" name="Picture 25" descr="Picture 25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3219" t="3664" r="15366" b="3665"/>
            <a:stretch>
              <a:fillRect/>
            </a:stretch>
          </p:blipFill>
          <p:spPr>
            <a:xfrm>
              <a:off x="9169803" y="4267690"/>
              <a:ext cx="2022073" cy="1966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2" name="Line 26"/>
            <p:cNvSpPr/>
            <p:nvPr/>
          </p:nvSpPr>
          <p:spPr>
            <a:xfrm>
              <a:off x="8494159" y="2867810"/>
              <a:ext cx="544403" cy="1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03" name="Line 27"/>
            <p:cNvSpPr/>
            <p:nvPr/>
          </p:nvSpPr>
          <p:spPr>
            <a:xfrm>
              <a:off x="8511171" y="5106160"/>
              <a:ext cx="544403" cy="1"/>
            </a:xfrm>
            <a:prstGeom prst="line">
              <a:avLst/>
            </a:prstGeom>
            <a:noFill/>
            <a:ln w="1143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04" name="Rectangle 28"/>
            <p:cNvSpPr/>
            <p:nvPr/>
          </p:nvSpPr>
          <p:spPr>
            <a:xfrm>
              <a:off x="5074622" y="41680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D’</a:t>
              </a:r>
            </a:p>
          </p:txBody>
        </p:sp>
      </p:grpSp>
      <p:grpSp>
        <p:nvGrpSpPr>
          <p:cNvPr id="1721" name="Group 45"/>
          <p:cNvGrpSpPr/>
          <p:nvPr/>
        </p:nvGrpSpPr>
        <p:grpSpPr>
          <a:xfrm>
            <a:off x="14208124" y="4038600"/>
            <a:ext cx="7127876" cy="5908676"/>
            <a:chOff x="0" y="0"/>
            <a:chExt cx="7127873" cy="5908675"/>
          </a:xfrm>
        </p:grpSpPr>
        <p:pic>
          <p:nvPicPr>
            <p:cNvPr id="1706" name="Picture 30" descr="Picture 30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57347" t="25671" r="8710" b="29640"/>
            <a:stretch>
              <a:fillRect/>
            </a:stretch>
          </p:blipFill>
          <p:spPr>
            <a:xfrm>
              <a:off x="5323796" y="1724192"/>
              <a:ext cx="1804079" cy="1781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7" name="Rectangle 31"/>
            <p:cNvSpPr/>
            <p:nvPr/>
          </p:nvSpPr>
          <p:spPr>
            <a:xfrm>
              <a:off x="168026" y="2166293"/>
              <a:ext cx="1386221" cy="1472195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08" name="Text Box 32"/>
            <p:cNvSpPr txBox="1"/>
            <p:nvPr/>
          </p:nvSpPr>
          <p:spPr>
            <a:xfrm>
              <a:off x="87845" y="2409448"/>
              <a:ext cx="1520052" cy="13904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/>
            <a:p>
              <a:pPr defTabSz="914400">
                <a:defRPr b="0" sz="2800">
                  <a:latin typeface="+mj-lt"/>
                  <a:ea typeface="+mj-ea"/>
                  <a:cs typeface="+mj-cs"/>
                  <a:sym typeface="Arial"/>
                </a:defRPr>
              </a:pPr>
              <a:r>
                <a:t>Inverse</a:t>
              </a:r>
            </a:p>
            <a:p>
              <a:pPr defTabSz="914400">
                <a:defRPr b="0" sz="2800">
                  <a:latin typeface="+mj-lt"/>
                  <a:ea typeface="+mj-ea"/>
                  <a:cs typeface="+mj-cs"/>
                  <a:sym typeface="Arial"/>
                </a:defRPr>
              </a:pPr>
              <a:r>
                <a:t>Rotation</a:t>
              </a:r>
            </a:p>
          </p:txBody>
        </p:sp>
        <p:sp>
          <p:nvSpPr>
            <p:cNvPr id="1709" name="AutoShape 33"/>
            <p:cNvSpPr/>
            <p:nvPr/>
          </p:nvSpPr>
          <p:spPr>
            <a:xfrm>
              <a:off x="0" y="512836"/>
              <a:ext cx="123809" cy="4880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sp>
          <p:nvSpPr>
            <p:cNvPr id="1710" name="AutoShape 34"/>
            <p:cNvSpPr/>
            <p:nvPr/>
          </p:nvSpPr>
          <p:spPr>
            <a:xfrm flipH="1">
              <a:off x="1618365" y="510626"/>
              <a:ext cx="201189" cy="4880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965" y="0"/>
                    <a:pt x="10800" y="806"/>
                    <a:pt x="10800" y="1800"/>
                  </a:cubicBezTo>
                  <a:lnTo>
                    <a:pt x="10800" y="9000"/>
                  </a:lnTo>
                  <a:cubicBezTo>
                    <a:pt x="10800" y="9994"/>
                    <a:pt x="15635" y="10800"/>
                    <a:pt x="21600" y="10800"/>
                  </a:cubicBezTo>
                  <a:cubicBezTo>
                    <a:pt x="15635" y="10800"/>
                    <a:pt x="10800" y="11606"/>
                    <a:pt x="10800" y="12600"/>
                  </a:cubicBezTo>
                  <a:lnTo>
                    <a:pt x="10800" y="19800"/>
                  </a:lnTo>
                  <a:cubicBezTo>
                    <a:pt x="10800" y="20794"/>
                    <a:pt x="5965" y="21600"/>
                    <a:pt x="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914400">
                <a:defRPr b="0" sz="3600">
                  <a:latin typeface="+mj-lt"/>
                  <a:ea typeface="+mj-ea"/>
                  <a:cs typeface="+mj-cs"/>
                  <a:sym typeface="Arial"/>
                </a:defRPr>
              </a:pPr>
            </a:p>
          </p:txBody>
        </p:sp>
        <p:pic>
          <p:nvPicPr>
            <p:cNvPr id="1711" name="Picture 35" descr="Picture 35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4029" t="4707" r="14027" b="5334"/>
            <a:stretch>
              <a:fillRect/>
            </a:stretch>
          </p:blipFill>
          <p:spPr>
            <a:xfrm>
              <a:off x="2076015" y="0"/>
              <a:ext cx="2029588" cy="1901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2" name="Picture 36" descr="Picture 36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4577" t="4691" r="15047" b="4051"/>
            <a:stretch>
              <a:fillRect/>
            </a:stretch>
          </p:blipFill>
          <p:spPr>
            <a:xfrm>
              <a:off x="2100335" y="2002716"/>
              <a:ext cx="1985370" cy="1892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3" name="Picture 37" descr="Picture 37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13480" t="4051" r="14499" b="4051"/>
            <a:stretch>
              <a:fillRect/>
            </a:stretch>
          </p:blipFill>
          <p:spPr>
            <a:xfrm>
              <a:off x="2093702" y="4003221"/>
              <a:ext cx="2031799" cy="19054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4" name="Line 38"/>
            <p:cNvSpPr/>
            <p:nvPr/>
          </p:nvSpPr>
          <p:spPr>
            <a:xfrm flipV="1">
              <a:off x="4815294" y="3793225"/>
              <a:ext cx="258673" cy="4354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15" name="Line 39"/>
            <p:cNvSpPr/>
            <p:nvPr/>
          </p:nvSpPr>
          <p:spPr>
            <a:xfrm flipV="1">
              <a:off x="4830770" y="2584079"/>
              <a:ext cx="355951" cy="221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16" name="Line 40"/>
            <p:cNvSpPr/>
            <p:nvPr/>
          </p:nvSpPr>
          <p:spPr>
            <a:xfrm>
              <a:off x="4815294" y="959358"/>
              <a:ext cx="291837" cy="58136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914400">
                <a:defRPr b="0"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17" name="Text Box 41"/>
            <p:cNvSpPr txBox="1"/>
            <p:nvPr/>
          </p:nvSpPr>
          <p:spPr>
            <a:xfrm>
              <a:off x="4242677" y="492942"/>
              <a:ext cx="489070" cy="639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R</a:t>
              </a:r>
            </a:p>
          </p:txBody>
        </p:sp>
        <p:sp>
          <p:nvSpPr>
            <p:cNvPr id="1718" name="Text Box 42"/>
            <p:cNvSpPr txBox="1"/>
            <p:nvPr/>
          </p:nvSpPr>
          <p:spPr>
            <a:xfrm>
              <a:off x="4273629" y="2489027"/>
              <a:ext cx="511692" cy="639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G</a:t>
              </a:r>
            </a:p>
          </p:txBody>
        </p:sp>
        <p:sp>
          <p:nvSpPr>
            <p:cNvPr id="1719" name="Text Box 43"/>
            <p:cNvSpPr txBox="1"/>
            <p:nvPr/>
          </p:nvSpPr>
          <p:spPr>
            <a:xfrm>
              <a:off x="4247098" y="4412165"/>
              <a:ext cx="466647" cy="6394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1720" name="Rectangle 44"/>
            <p:cNvSpPr txBox="1"/>
            <p:nvPr/>
          </p:nvSpPr>
          <p:spPr>
            <a:xfrm>
              <a:off x="517345" y="3888275"/>
              <a:ext cx="489070" cy="639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l" defTabSz="914400">
                <a:defRPr b="0" sz="3200"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pPr/>
              <a:r>
                <a:t>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channels</a:t>
            </a:r>
          </a:p>
        </p:txBody>
      </p:sp>
      <p:pic>
        <p:nvPicPr>
          <p:cNvPr id="172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8075" y="3159125"/>
            <a:ext cx="10242551" cy="7680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48605" t="0" r="0" b="0"/>
          <a:stretch>
            <a:fillRect/>
          </a:stretch>
        </p:blipFill>
        <p:spPr>
          <a:xfrm>
            <a:off x="14912975" y="3178175"/>
            <a:ext cx="5264151" cy="7680326"/>
          </a:xfrm>
          <a:prstGeom prst="rect">
            <a:avLst/>
          </a:prstGeom>
          <a:ln w="12700">
            <a:miter lim="400000"/>
          </a:ln>
        </p:spPr>
      </p:pic>
      <p:sp>
        <p:nvSpPr>
          <p:cNvPr id="1726" name="TextBox 4"/>
          <p:cNvSpPr txBox="1"/>
          <p:nvPr/>
        </p:nvSpPr>
        <p:spPr>
          <a:xfrm>
            <a:off x="11125200" y="3962400"/>
            <a:ext cx="2812649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Without PCA</a:t>
            </a:r>
          </a:p>
        </p:txBody>
      </p:sp>
      <p:sp>
        <p:nvSpPr>
          <p:cNvPr id="1727" name="TextBox 5"/>
          <p:cNvSpPr txBox="1"/>
          <p:nvPr/>
        </p:nvSpPr>
        <p:spPr>
          <a:xfrm>
            <a:off x="16306800" y="3962400"/>
            <a:ext cx="2177078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With PCA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channels</a:t>
            </a:r>
          </a:p>
        </p:txBody>
      </p:sp>
      <p:pic>
        <p:nvPicPr>
          <p:cNvPr id="173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16475" y="2832100"/>
            <a:ext cx="10242551" cy="7680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48419" t="0" r="0" b="0"/>
          <a:stretch>
            <a:fillRect/>
          </a:stretch>
        </p:blipFill>
        <p:spPr>
          <a:xfrm>
            <a:off x="14836775" y="2832100"/>
            <a:ext cx="5283201" cy="7680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Color channels</a:t>
            </a:r>
          </a:p>
        </p:txBody>
      </p:sp>
      <p:pic>
        <p:nvPicPr>
          <p:cNvPr id="173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50774" t="20381" r="6572" b="19016"/>
          <a:stretch>
            <a:fillRect/>
          </a:stretch>
        </p:blipFill>
        <p:spPr>
          <a:xfrm>
            <a:off x="14325599" y="3495676"/>
            <a:ext cx="4797427" cy="5111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6137" t="19595" r="6539" b="19843"/>
          <a:stretch>
            <a:fillRect/>
          </a:stretch>
        </p:blipFill>
        <p:spPr>
          <a:xfrm>
            <a:off x="4695825" y="3486150"/>
            <a:ext cx="9820276" cy="5108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from the paper</a:t>
            </a:r>
          </a:p>
        </p:txBody>
      </p:sp>
      <p:pic>
        <p:nvPicPr>
          <p:cNvPr id="173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7050" y="1397000"/>
            <a:ext cx="15459077" cy="11601450"/>
          </a:xfrm>
          <a:prstGeom prst="rect">
            <a:avLst/>
          </a:prstGeom>
          <a:ln w="12700">
            <a:miter lim="400000"/>
          </a:ln>
        </p:spPr>
      </p:pic>
      <p:sp>
        <p:nvSpPr>
          <p:cNvPr id="1739" name="Rectangle 6"/>
          <p:cNvSpPr txBox="1"/>
          <p:nvPr/>
        </p:nvSpPr>
        <p:spPr>
          <a:xfrm>
            <a:off x="15849600" y="12649200"/>
            <a:ext cx="5457399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Heeger and Bergen, 1995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from the paper</a:t>
            </a:r>
          </a:p>
        </p:txBody>
      </p:sp>
      <p:pic>
        <p:nvPicPr>
          <p:cNvPr id="174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0100" y="1622425"/>
            <a:ext cx="9963150" cy="12093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2857" t="24762" r="52856" b="29524"/>
          <a:stretch>
            <a:fillRect/>
          </a:stretch>
        </p:blipFill>
        <p:spPr>
          <a:xfrm>
            <a:off x="10515600" y="3048000"/>
            <a:ext cx="3657601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12857" t="24762" r="52856" b="29524"/>
          <a:stretch>
            <a:fillRect/>
          </a:stretch>
        </p:blipFill>
        <p:spPr>
          <a:xfrm>
            <a:off x="15087600" y="3048000"/>
            <a:ext cx="3657601" cy="3657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6" name="Text Box 4"/>
          <p:cNvSpPr txBox="1"/>
          <p:nvPr/>
        </p:nvSpPr>
        <p:spPr>
          <a:xfrm>
            <a:off x="6490493" y="15802"/>
            <a:ext cx="11936334" cy="119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7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Examples not from the paper</a:t>
            </a:r>
          </a:p>
        </p:txBody>
      </p:sp>
      <p:pic>
        <p:nvPicPr>
          <p:cNvPr id="174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57143" t="24762" r="8570" b="29524"/>
          <a:stretch>
            <a:fillRect/>
          </a:stretch>
        </p:blipFill>
        <p:spPr>
          <a:xfrm>
            <a:off x="15087600" y="76200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57143" t="24762" r="8570" b="29524"/>
          <a:stretch>
            <a:fillRect/>
          </a:stretch>
        </p:blipFill>
        <p:spPr>
          <a:xfrm>
            <a:off x="10515600" y="7620000"/>
            <a:ext cx="3657600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9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rcRect l="58571" t="26668" r="10001" b="29523"/>
          <a:stretch>
            <a:fillRect/>
          </a:stretch>
        </p:blipFill>
        <p:spPr>
          <a:xfrm>
            <a:off x="6095999" y="7772400"/>
            <a:ext cx="3505201" cy="350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0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rcRect l="12857" t="25873" r="54285" b="30318"/>
          <a:stretch>
            <a:fillRect/>
          </a:stretch>
        </p:blipFill>
        <p:spPr>
          <a:xfrm>
            <a:off x="6096000" y="3200400"/>
            <a:ext cx="3505200" cy="350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1" name="Text Box 9"/>
          <p:cNvSpPr txBox="1"/>
          <p:nvPr/>
        </p:nvSpPr>
        <p:spPr>
          <a:xfrm>
            <a:off x="3321050" y="3740150"/>
            <a:ext cx="1593300" cy="1234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Input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texture</a:t>
            </a:r>
          </a:p>
        </p:txBody>
      </p:sp>
      <p:sp>
        <p:nvSpPr>
          <p:cNvPr id="1752" name="Text Box 10"/>
          <p:cNvSpPr txBox="1"/>
          <p:nvPr/>
        </p:nvSpPr>
        <p:spPr>
          <a:xfrm>
            <a:off x="3276600" y="8686800"/>
            <a:ext cx="2076173" cy="1234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Synthetic</a:t>
            </a:r>
          </a:p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  <a:r>
              <a:t>texture</a:t>
            </a:r>
          </a:p>
        </p:txBody>
      </p:sp>
      <p:sp>
        <p:nvSpPr>
          <p:cNvPr id="1753" name="Text Box 12"/>
          <p:cNvSpPr txBox="1"/>
          <p:nvPr/>
        </p:nvSpPr>
        <p:spPr>
          <a:xfrm>
            <a:off x="6318328" y="11682847"/>
            <a:ext cx="13563601" cy="70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914400">
              <a:spcBef>
                <a:spcPts val="2100"/>
              </a:spcBef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But, does it really work even when it seems to work?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Rectangle 3"/>
          <p:cNvSpPr txBox="1"/>
          <p:nvPr>
            <p:ph type="title"/>
          </p:nvPr>
        </p:nvSpPr>
        <p:spPr>
          <a:xfrm>
            <a:off x="3048000" y="228600"/>
            <a:ext cx="18288000" cy="1371600"/>
          </a:xfrm>
          <a:prstGeom prst="rect">
            <a:avLst/>
          </a:prstGeom>
        </p:spPr>
        <p:txBody>
          <a:bodyPr/>
          <a:lstStyle>
            <a:lvl1pPr defTabSz="1024127">
              <a:defRPr sz="4032"/>
            </a:lvl1pPr>
          </a:lstStyle>
          <a:p>
            <a:pPr/>
            <a:r>
              <a:t>The main idea: it works by ‘kind of’ projecting a random image into the set of equivalent textures </a:t>
            </a:r>
          </a:p>
        </p:txBody>
      </p:sp>
      <p:sp>
        <p:nvSpPr>
          <p:cNvPr id="1756" name="Oval 4"/>
          <p:cNvSpPr/>
          <p:nvPr/>
        </p:nvSpPr>
        <p:spPr>
          <a:xfrm>
            <a:off x="10668000" y="640080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57" name="Line 5"/>
          <p:cNvSpPr/>
          <p:nvPr/>
        </p:nvSpPr>
        <p:spPr>
          <a:xfrm>
            <a:off x="8534399" y="4267200"/>
            <a:ext cx="1981201" cy="2133600"/>
          </a:xfrm>
          <a:prstGeom prst="line">
            <a:avLst/>
          </a:pr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8" name="Freeform 12"/>
          <p:cNvSpPr/>
          <p:nvPr/>
        </p:nvSpPr>
        <p:spPr>
          <a:xfrm rot="1679612">
            <a:off x="13399653" y="3524529"/>
            <a:ext cx="750462" cy="3276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85" h="21600" fill="norm" stroke="1" extrusionOk="0">
                <a:moveTo>
                  <a:pt x="21185" y="0"/>
                </a:moveTo>
                <a:cubicBezTo>
                  <a:pt x="12047" y="847"/>
                  <a:pt x="2908" y="1694"/>
                  <a:pt x="1247" y="2541"/>
                </a:cubicBezTo>
                <a:cubicBezTo>
                  <a:pt x="-415" y="3388"/>
                  <a:pt x="7893" y="4024"/>
                  <a:pt x="11216" y="5082"/>
                </a:cubicBezTo>
                <a:cubicBezTo>
                  <a:pt x="14539" y="6141"/>
                  <a:pt x="21185" y="7835"/>
                  <a:pt x="21185" y="8894"/>
                </a:cubicBezTo>
                <a:cubicBezTo>
                  <a:pt x="21185" y="9953"/>
                  <a:pt x="14539" y="10800"/>
                  <a:pt x="11216" y="11435"/>
                </a:cubicBezTo>
                <a:cubicBezTo>
                  <a:pt x="7893" y="12071"/>
                  <a:pt x="2908" y="11859"/>
                  <a:pt x="1247" y="12706"/>
                </a:cubicBezTo>
                <a:cubicBezTo>
                  <a:pt x="-415" y="13553"/>
                  <a:pt x="-415" y="15459"/>
                  <a:pt x="1247" y="16518"/>
                </a:cubicBezTo>
                <a:cubicBezTo>
                  <a:pt x="2908" y="17576"/>
                  <a:pt x="11216" y="18212"/>
                  <a:pt x="11216" y="19059"/>
                </a:cubicBezTo>
                <a:cubicBezTo>
                  <a:pt x="11216" y="19906"/>
                  <a:pt x="2908" y="21176"/>
                  <a:pt x="1247" y="21600"/>
                </a:cubicBezTo>
              </a:path>
            </a:pathLst>
          </a:custGeom>
          <a:ln w="762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59" name="Oval 23"/>
          <p:cNvSpPr/>
          <p:nvPr/>
        </p:nvSpPr>
        <p:spPr>
          <a:xfrm>
            <a:off x="12401550" y="6289676"/>
            <a:ext cx="304800" cy="304801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pic>
        <p:nvPicPr>
          <p:cNvPr id="1760" name="Picture 25" descr="Picture 25"/>
          <p:cNvPicPr>
            <a:picLocks noChangeAspect="1"/>
          </p:cNvPicPr>
          <p:nvPr/>
        </p:nvPicPr>
        <p:blipFill>
          <a:blip r:embed="rId2">
            <a:extLst/>
          </a:blip>
          <a:srcRect l="51953" t="20256" r="7314" b="18231"/>
          <a:stretch>
            <a:fillRect/>
          </a:stretch>
        </p:blipFill>
        <p:spPr>
          <a:xfrm>
            <a:off x="12350750" y="6635750"/>
            <a:ext cx="4019550" cy="4552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1" name="Picture 26" descr="Picture 26"/>
          <p:cNvPicPr>
            <a:picLocks noChangeAspect="1"/>
          </p:cNvPicPr>
          <p:nvPr/>
        </p:nvPicPr>
        <p:blipFill>
          <a:blip r:embed="rId3">
            <a:extLst/>
          </a:blip>
          <a:srcRect l="19911" t="5408" r="15854" b="9833"/>
          <a:stretch>
            <a:fillRect/>
          </a:stretch>
        </p:blipFill>
        <p:spPr>
          <a:xfrm>
            <a:off x="14519275" y="2155825"/>
            <a:ext cx="2765425" cy="2736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2" name="Picture 27" descr="Picture 27"/>
          <p:cNvPicPr>
            <a:picLocks noChangeAspect="1"/>
          </p:cNvPicPr>
          <p:nvPr/>
        </p:nvPicPr>
        <p:blipFill>
          <a:blip r:embed="rId2">
            <a:extLst/>
          </a:blip>
          <a:srcRect l="7254" t="24886" r="51704" b="25011"/>
          <a:stretch>
            <a:fillRect/>
          </a:stretch>
        </p:blipFill>
        <p:spPr>
          <a:xfrm>
            <a:off x="4413250" y="2527299"/>
            <a:ext cx="4203701" cy="3848102"/>
          </a:xfrm>
          <a:prstGeom prst="rect">
            <a:avLst/>
          </a:prstGeom>
          <a:ln w="12700">
            <a:miter lim="400000"/>
          </a:ln>
        </p:spPr>
      </p:pic>
      <p:sp>
        <p:nvSpPr>
          <p:cNvPr id="1763" name="Oval 28"/>
          <p:cNvSpPr/>
          <p:nvPr/>
        </p:nvSpPr>
        <p:spPr>
          <a:xfrm>
            <a:off x="7943850" y="3168650"/>
            <a:ext cx="9001129" cy="9083676"/>
          </a:xfrm>
          <a:prstGeom prst="ellipse">
            <a:avLst/>
          </a:prstGeom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64" name="Oval 29"/>
          <p:cNvSpPr/>
          <p:nvPr/>
        </p:nvSpPr>
        <p:spPr>
          <a:xfrm>
            <a:off x="10220325" y="5991226"/>
            <a:ext cx="1828801" cy="1828801"/>
          </a:xfrm>
          <a:prstGeom prst="ellipse">
            <a:avLst/>
          </a:prstGeom>
          <a:solidFill>
            <a:srgbClr val="00CC99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65" name="Oval 30"/>
          <p:cNvSpPr/>
          <p:nvPr/>
        </p:nvSpPr>
        <p:spPr>
          <a:xfrm>
            <a:off x="10668000" y="6324600"/>
            <a:ext cx="711200" cy="6731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  <p:sp>
        <p:nvSpPr>
          <p:cNvPr id="1766" name="Text Box 31"/>
          <p:cNvSpPr txBox="1"/>
          <p:nvPr/>
        </p:nvSpPr>
        <p:spPr>
          <a:xfrm>
            <a:off x="6848476" y="11550650"/>
            <a:ext cx="4185589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Space of all images</a:t>
            </a:r>
          </a:p>
        </p:txBody>
      </p:sp>
      <p:sp>
        <p:nvSpPr>
          <p:cNvPr id="1767" name="Text Box 32"/>
          <p:cNvSpPr txBox="1"/>
          <p:nvPr/>
        </p:nvSpPr>
        <p:spPr>
          <a:xfrm>
            <a:off x="10017125" y="5086350"/>
            <a:ext cx="5354931" cy="70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914400">
              <a:defRPr b="0" sz="360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Set of equivalent textures</a:t>
            </a:r>
          </a:p>
        </p:txBody>
      </p:sp>
      <p:sp>
        <p:nvSpPr>
          <p:cNvPr id="1768" name="Text Box 33"/>
          <p:cNvSpPr txBox="1"/>
          <p:nvPr/>
        </p:nvSpPr>
        <p:spPr>
          <a:xfrm>
            <a:off x="6219825" y="7521575"/>
            <a:ext cx="4109463" cy="12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914400">
              <a:defRPr b="0" sz="3600">
                <a:solidFill>
                  <a:srgbClr val="00CC9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Set of perceptually </a:t>
            </a:r>
          </a:p>
          <a:p>
            <a:pPr algn="l" defTabSz="914400">
              <a:defRPr b="0" sz="3600">
                <a:solidFill>
                  <a:srgbClr val="00CC99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equivalent textures</a:t>
            </a:r>
          </a:p>
        </p:txBody>
      </p:sp>
      <p:sp>
        <p:nvSpPr>
          <p:cNvPr id="1769" name="Oval 34"/>
          <p:cNvSpPr/>
          <p:nvPr/>
        </p:nvSpPr>
        <p:spPr>
          <a:xfrm>
            <a:off x="14208125" y="3689350"/>
            <a:ext cx="304800" cy="3048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tIns="91439" bIns="91439" anchor="ctr"/>
          <a:lstStyle/>
          <a:p>
            <a:pPr algn="l" defTabSz="914400">
              <a:defRPr b="0" sz="3600">
                <a:latin typeface="+mj-lt"/>
                <a:ea typeface="+mj-ea"/>
                <a:cs typeface="+mj-cs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