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1pPr>
    <a:lvl2pPr marL="0" marR="0" indent="2286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2pPr>
    <a:lvl3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3pPr>
    <a:lvl4pPr marL="0" marR="0" indent="6858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4pPr>
    <a:lvl5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5pPr>
    <a:lvl6pPr marL="0" marR="0" indent="11430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6pPr>
    <a:lvl7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7pPr>
    <a:lvl8pPr marL="0" marR="0" indent="16002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8pPr>
    <a:lvl9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aj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D51ADE6A-740E-44AE-83CC-AE7238B6C88D}"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4A9BC294-FFE2-49D5-8D69-9E1BD2C41BD5}" styleName="">
    <a:tblBg/>
    <a:wholeTbl>
      <a:tcTxStyle b="off" i="off">
        <a:font>
          <a:latin typeface="Tahoma"/>
          <a:ea typeface="Tahoma"/>
          <a:cs typeface="Tahom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
          <a:latin typeface="Tahoma"/>
          <a:ea typeface="Tahoma"/>
          <a:cs typeface="Tahoma"/>
        </a:font>
        <a:srgbClr val="FFFFFF"/>
      </a:tcTxStyle>
      <a:tcStyle>
        <a:tcBdr>
          <a:left>
            <a:ln w="28575"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0000">
              <a:alpha val="25000"/>
            </a:srgbClr>
          </a:solidFill>
        </a:fill>
      </a:tcStyle>
    </a:firstCol>
    <a:lastRow>
      <a:tcTxStyle b="off" i="off">
        <a:font>
          <a:latin typeface="Tahoma"/>
          <a:ea typeface="Tahoma"/>
          <a:cs typeface="Tahom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28575"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0000">
              <a:alpha val="25000"/>
            </a:srgbClr>
          </a:solidFill>
        </a:fill>
      </a:tcStyle>
    </a:lastRow>
    <a:firstRow>
      <a:tcTxStyle b="off" i="off">
        <a:font>
          <a:latin typeface="Tahoma"/>
          <a:ea typeface="Tahoma"/>
          <a:cs typeface="Tahom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8575"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0000">
              <a:alpha val="25000"/>
            </a:srgbClr>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62" name="Shape 62"/>
          <p:cNvSpPr/>
          <p:nvPr>
            <p:ph type="sldImg"/>
          </p:nvPr>
        </p:nvSpPr>
        <p:spPr>
          <a:xfrm>
            <a:off x="1143000" y="685800"/>
            <a:ext cx="4572000" cy="3429000"/>
          </a:xfrm>
          <a:prstGeom prst="rect">
            <a:avLst/>
          </a:prstGeom>
        </p:spPr>
        <p:txBody>
          <a:bodyPr/>
          <a:lstStyle/>
          <a:p>
            <a:pPr/>
          </a:p>
        </p:txBody>
      </p:sp>
      <p:sp>
        <p:nvSpPr>
          <p:cNvPr id="63" name="Shape 6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20" name="Title Text"/>
          <p:cNvSpPr txBox="1"/>
          <p:nvPr>
            <p:ph type="title"/>
          </p:nvPr>
        </p:nvSpPr>
        <p:spPr>
          <a:xfrm>
            <a:off x="457200" y="0"/>
            <a:ext cx="8229600" cy="1692275"/>
          </a:xfrm>
          <a:prstGeom prst="rect">
            <a:avLst/>
          </a:prstGeom>
        </p:spPr>
        <p:txBody>
          <a:bodyPr/>
          <a:lstStyle>
            <a:lvl1pPr>
              <a:defRPr>
                <a:latin typeface="+mn-lt"/>
                <a:ea typeface="+mn-ea"/>
                <a:cs typeface="+mn-cs"/>
                <a:sym typeface="Arial"/>
              </a:defRPr>
            </a:lvl1pPr>
          </a:lstStyle>
          <a:p>
            <a:pPr/>
            <a:r>
              <a:t>Title Text</a:t>
            </a:r>
          </a:p>
        </p:txBody>
      </p:sp>
      <p:sp>
        <p:nvSpPr>
          <p:cNvPr id="21" name="Body Level One…"/>
          <p:cNvSpPr txBox="1"/>
          <p:nvPr>
            <p:ph type="body" idx="1"/>
          </p:nvPr>
        </p:nvSpPr>
        <p:spPr>
          <a:xfrm>
            <a:off x="457200" y="1600200"/>
            <a:ext cx="8229600" cy="5257800"/>
          </a:xfrm>
          <a:prstGeom prst="rect">
            <a:avLst/>
          </a:prstGeom>
        </p:spPr>
        <p:txBody>
          <a:bodyPr/>
          <a:lstStyle>
            <a:lvl1pPr>
              <a:defRPr>
                <a:latin typeface="+mn-lt"/>
                <a:ea typeface="+mn-ea"/>
                <a:cs typeface="+mn-cs"/>
                <a:sym typeface="Arial"/>
              </a:defRPr>
            </a:lvl1pPr>
            <a:lvl2pPr>
              <a:defRPr>
                <a:latin typeface="+mn-lt"/>
                <a:ea typeface="+mn-ea"/>
                <a:cs typeface="+mn-cs"/>
                <a:sym typeface="Arial"/>
              </a:defRPr>
            </a:lvl2pPr>
            <a:lvl3pPr>
              <a:defRPr>
                <a:latin typeface="+mn-lt"/>
                <a:ea typeface="+mn-ea"/>
                <a:cs typeface="+mn-cs"/>
                <a:sym typeface="Arial"/>
              </a:defRPr>
            </a:lvl3pPr>
            <a:lvl4pPr>
              <a:defRPr>
                <a:latin typeface="+mn-lt"/>
                <a:ea typeface="+mn-ea"/>
                <a:cs typeface="+mn-cs"/>
                <a:sym typeface="Arial"/>
              </a:defRPr>
            </a:lvl4pPr>
            <a:lvl5pPr>
              <a:defRPr>
                <a:latin typeface="+mn-lt"/>
                <a:ea typeface="+mn-ea"/>
                <a:cs typeface="+mn-cs"/>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xfrm>
            <a:off x="7463966" y="6245225"/>
            <a:ext cx="312068" cy="298984"/>
          </a:xfrm>
          <a:prstGeom prst="rect">
            <a:avLst/>
          </a:prstGeom>
        </p:spPr>
        <p:txBody>
          <a:bodyPr/>
          <a:lstStyle>
            <a:lvl1pPr>
              <a:defRPr>
                <a:latin typeface="+mn-lt"/>
                <a:ea typeface="+mn-ea"/>
                <a:cs typeface="+mn-cs"/>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hu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 name="Title Text"/>
          <p:cNvSpPr txBox="1"/>
          <p:nvPr>
            <p:ph type="title"/>
          </p:nvPr>
        </p:nvSpPr>
        <p:spPr>
          <a:prstGeom prst="rect">
            <a:avLst/>
          </a:prstGeom>
          <a:effectLst>
            <a:outerShdw sx="100000" sy="100000" kx="0" ky="0" algn="b" rotWithShape="0" blurRad="63500" dist="0" dir="0">
              <a:srgbClr val="929292">
                <a:alpha val="75000"/>
              </a:srgbClr>
            </a:outerShdw>
          </a:effectLst>
        </p:spPr>
        <p:txBody>
          <a:bodyPr/>
          <a:lstStyle>
            <a:lvl1pPr>
              <a:defRPr>
                <a:solidFill>
                  <a:srgbClr val="FFFFFF"/>
                </a:solidFill>
                <a:uFill>
                  <a:solidFill>
                    <a:srgbClr val="FFFFFF"/>
                  </a:solidFill>
                </a:uFill>
                <a:latin typeface="Tahoma"/>
                <a:ea typeface="Tahoma"/>
                <a:cs typeface="Tahoma"/>
                <a:sym typeface="Tahoma"/>
              </a:defRPr>
            </a:lvl1pPr>
          </a:lstStyle>
          <a:p>
            <a:pPr/>
            <a:r>
              <a:t>Title Text</a:t>
            </a:r>
          </a:p>
        </p:txBody>
      </p:sp>
      <p:sp>
        <p:nvSpPr>
          <p:cNvPr id="30" name="Body Level One…"/>
          <p:cNvSpPr txBox="1"/>
          <p:nvPr>
            <p:ph type="body" idx="1"/>
          </p:nvPr>
        </p:nvSpPr>
        <p:spPr>
          <a:prstGeom prst="rect">
            <a:avLst/>
          </a:prstGeom>
          <a:effectLst>
            <a:outerShdw sx="100000" sy="100000" kx="0" ky="0" algn="b" rotWithShape="0" blurRad="63500" dist="0" dir="0">
              <a:srgbClr val="929292">
                <a:alpha val="75000"/>
              </a:srgbClr>
            </a:outerShdw>
          </a:effectLst>
        </p:spPr>
        <p:txBody>
          <a:bodyPr/>
          <a:lstStyle>
            <a:lvl1pPr>
              <a:buClr>
                <a:srgbClr val="FFD300"/>
              </a:buClr>
              <a:buChar char=""/>
              <a:defRPr>
                <a:solidFill>
                  <a:srgbClr val="FFFFFF"/>
                </a:solidFill>
                <a:uFill>
                  <a:solidFill>
                    <a:srgbClr val="FFFFFF"/>
                  </a:solidFill>
                </a:uFill>
                <a:latin typeface="Tahoma"/>
                <a:ea typeface="Tahoma"/>
                <a:cs typeface="Tahoma"/>
                <a:sym typeface="Tahoma"/>
              </a:defRPr>
            </a:lvl1pPr>
            <a:lvl2pPr>
              <a:buClr>
                <a:srgbClr val="FF7C00"/>
              </a:buClr>
              <a:buChar char=""/>
              <a:defRPr>
                <a:solidFill>
                  <a:srgbClr val="FFFFFF"/>
                </a:solidFill>
                <a:uFill>
                  <a:solidFill>
                    <a:srgbClr val="FFFFFF"/>
                  </a:solidFill>
                </a:uFill>
                <a:latin typeface="Tahoma"/>
                <a:ea typeface="Tahoma"/>
                <a:cs typeface="Tahoma"/>
                <a:sym typeface="Tahoma"/>
              </a:defRPr>
            </a:lvl2pPr>
            <a:lvl3pPr>
              <a:buClr>
                <a:srgbClr val="FFD300"/>
              </a:buClr>
              <a:buChar char=""/>
              <a:defRPr>
                <a:solidFill>
                  <a:srgbClr val="FFFFFF"/>
                </a:solidFill>
                <a:uFill>
                  <a:solidFill>
                    <a:srgbClr val="FFFFFF"/>
                  </a:solidFill>
                </a:uFill>
                <a:latin typeface="Tahoma"/>
                <a:ea typeface="Tahoma"/>
                <a:cs typeface="Tahoma"/>
                <a:sym typeface="Tahoma"/>
              </a:defRPr>
            </a:lvl3pPr>
            <a:lvl4pPr>
              <a:buClr>
                <a:srgbClr val="FF7C00"/>
              </a:buClr>
              <a:buChar char=""/>
              <a:defRPr>
                <a:solidFill>
                  <a:srgbClr val="FFFFFF"/>
                </a:solidFill>
                <a:uFill>
                  <a:solidFill>
                    <a:srgbClr val="FFFFFF"/>
                  </a:solidFill>
                </a:uFill>
                <a:latin typeface="Tahoma"/>
                <a:ea typeface="Tahoma"/>
                <a:cs typeface="Tahoma"/>
                <a:sym typeface="Tahoma"/>
              </a:defRPr>
            </a:lvl4pPr>
            <a:lvl5pPr>
              <a:buClr>
                <a:srgbClr val="FFD300"/>
              </a:buClr>
              <a:buChar char=""/>
              <a:defRPr>
                <a:solidFill>
                  <a:srgbClr val="FFFFFF"/>
                </a:solidFill>
                <a:uFill>
                  <a:solidFill>
                    <a:srgbClr val="FFFFFF"/>
                  </a:solidFill>
                </a:uFill>
                <a:latin typeface="Tahoma"/>
                <a:ea typeface="Tahoma"/>
                <a:cs typeface="Tahoma"/>
                <a:sym typeface="Tahoma"/>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xfrm>
            <a:off x="7351489" y="6248400"/>
            <a:ext cx="308422" cy="317500"/>
          </a:xfrm>
          <a:prstGeom prst="rect">
            <a:avLst/>
          </a:prstGeom>
          <a:effectLst>
            <a:outerShdw sx="100000" sy="100000" kx="0" ky="0" algn="b" rotWithShape="0" blurRad="63500" dist="0" dir="0">
              <a:srgbClr val="929292">
                <a:alpha val="75000"/>
              </a:srgbClr>
            </a:outerShdw>
          </a:effectLst>
        </p:spPr>
        <p:txBody>
          <a:bodyPr/>
          <a:lstStyle>
            <a:lvl1pPr>
              <a:defRPr>
                <a:solidFill>
                  <a:srgbClr val="FFFFFF"/>
                </a:solidFill>
                <a:uFill>
                  <a:solidFill>
                    <a:srgbClr val="FFFFFF"/>
                  </a:solidFill>
                </a:uFill>
                <a:latin typeface="Tahoma"/>
                <a:ea typeface="Tahoma"/>
                <a:cs typeface="Tahoma"/>
                <a:sym typeface="Tahom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38" name="Rectangle"/>
          <p:cNvSpPr/>
          <p:nvPr/>
        </p:nvSpPr>
        <p:spPr>
          <a:xfrm>
            <a:off x="-62332" y="5551767"/>
            <a:ext cx="9268665" cy="476251"/>
          </a:xfrm>
          <a:prstGeom prst="rect">
            <a:avLst/>
          </a:prstGeom>
          <a:solidFill>
            <a:srgbClr val="FFFFFF"/>
          </a:solidFill>
          <a:ln w="3175">
            <a:solidFill>
              <a:srgbClr val="000000"/>
            </a:solidFill>
            <a:miter lim="400000"/>
          </a:ln>
        </p:spPr>
        <p:txBody>
          <a:bodyPr lIns="0" tIns="0" rIns="0" bIns="0" anchor="ctr"/>
          <a:lstStyle/>
          <a:p>
            <a:pPr algn="ctr" defTabSz="412750">
              <a:defRPr sz="1400">
                <a:solidFill>
                  <a:srgbClr val="FFFFFF"/>
                </a:solidFill>
                <a:latin typeface="Helvetica Neue"/>
                <a:ea typeface="Helvetica Neue"/>
                <a:cs typeface="Helvetica Neue"/>
                <a:sym typeface="Helvetica Neue"/>
              </a:defRPr>
            </a:pPr>
          </a:p>
        </p:txBody>
      </p:sp>
      <p:pic>
        <p:nvPicPr>
          <p:cNvPr id="39" name="ADE_val_00000807_seg.png" descr="ADE_val_00000807_seg.png"/>
          <p:cNvPicPr>
            <a:picLocks noChangeAspect="1"/>
          </p:cNvPicPr>
          <p:nvPr/>
        </p:nvPicPr>
        <p:blipFill>
          <a:blip r:embed="rId2">
            <a:extLst/>
          </a:blip>
          <a:srcRect l="0" t="15623" r="0" b="16323"/>
          <a:stretch>
            <a:fillRect/>
          </a:stretch>
        </p:blipFill>
        <p:spPr>
          <a:xfrm>
            <a:off x="-33701" y="840488"/>
            <a:ext cx="9211390" cy="4701527"/>
          </a:xfrm>
          <a:prstGeom prst="rect">
            <a:avLst/>
          </a:prstGeom>
          <a:ln w="12700">
            <a:miter lim="400000"/>
          </a:ln>
        </p:spPr>
      </p:pic>
      <p:sp>
        <p:nvSpPr>
          <p:cNvPr id="40" name="Title Text"/>
          <p:cNvSpPr txBox="1"/>
          <p:nvPr>
            <p:ph type="title"/>
          </p:nvPr>
        </p:nvSpPr>
        <p:spPr>
          <a:xfrm>
            <a:off x="514349" y="2172498"/>
            <a:ext cx="7810501" cy="670329"/>
          </a:xfrm>
          <a:prstGeom prst="rect">
            <a:avLst/>
          </a:prstGeom>
        </p:spPr>
        <p:txBody>
          <a:bodyPr lIns="19050" tIns="19050" rIns="19050" bIns="19050" anchor="b">
            <a:normAutofit fontScale="100000" lnSpcReduction="0"/>
          </a:bodyPr>
          <a:lstStyle>
            <a:lvl1pPr marL="0" marR="0" algn="l" defTabSz="412750">
              <a:defRPr sz="5400">
                <a:uFillTx/>
                <a:latin typeface="Helvetica Neue Medium"/>
                <a:ea typeface="Helvetica Neue Medium"/>
                <a:cs typeface="Helvetica Neue Medium"/>
                <a:sym typeface="Helvetica Neue Medium"/>
              </a:defRPr>
            </a:lvl1pPr>
          </a:lstStyle>
          <a:p>
            <a:pPr/>
            <a:r>
              <a:t>Title Text</a:t>
            </a:r>
          </a:p>
        </p:txBody>
      </p:sp>
      <p:sp>
        <p:nvSpPr>
          <p:cNvPr id="41" name="Section title"/>
          <p:cNvSpPr txBox="1"/>
          <p:nvPr>
            <p:ph type="body" sz="quarter" idx="21"/>
          </p:nvPr>
        </p:nvSpPr>
        <p:spPr>
          <a:xfrm>
            <a:off x="1336605" y="2835451"/>
            <a:ext cx="3516887" cy="670329"/>
          </a:xfrm>
          <a:prstGeom prst="rect">
            <a:avLst/>
          </a:prstGeom>
        </p:spPr>
        <p:txBody>
          <a:bodyPr lIns="19050" tIns="19050" rIns="19050" bIns="19050" anchor="ctr"/>
          <a:lstStyle>
            <a:lvl1pPr marL="0" marR="0" indent="0" defTabSz="412750">
              <a:spcBef>
                <a:spcPts val="0"/>
              </a:spcBef>
              <a:buSzTx/>
              <a:buNone/>
              <a:defRPr sz="4800">
                <a:uFillTx/>
                <a:latin typeface="Helvetica Neue"/>
                <a:ea typeface="Helvetica Neue"/>
                <a:cs typeface="Helvetica Neue"/>
                <a:sym typeface="Helvetica Neue"/>
              </a:defRPr>
            </a:lvl1pPr>
          </a:lstStyle>
          <a:p>
            <a:pPr/>
            <a:r>
              <a:t>Section title </a:t>
            </a:r>
          </a:p>
        </p:txBody>
      </p:sp>
      <p:sp>
        <p:nvSpPr>
          <p:cNvPr id="42" name="6.3800/6.3801 Advances in Computer Vision"/>
          <p:cNvSpPr txBox="1"/>
          <p:nvPr/>
        </p:nvSpPr>
        <p:spPr>
          <a:xfrm>
            <a:off x="1330633" y="5670130"/>
            <a:ext cx="3742640" cy="248843"/>
          </a:xfrm>
          <a:prstGeom prst="rect">
            <a:avLst/>
          </a:prstGeom>
          <a:ln w="12700">
            <a:miter lim="400000"/>
          </a:ln>
          <a:extLst>
            <a:ext uri="{C572A759-6A51-4108-AA02-DFA0A04FC94B}">
              <ma14:wrappingTextBoxFlag xmlns:ma14="http://schemas.microsoft.com/office/mac/drawingml/2011/main" val="1"/>
            </a:ext>
          </a:extLst>
        </p:spPr>
        <p:txBody>
          <a:bodyPr wrap="none" lIns="19050" tIns="19050" rIns="19050" bIns="19050" anchor="ctr">
            <a:spAutoFit/>
          </a:bodyPr>
          <a:lstStyle>
            <a:lvl1pPr defTabSz="228600">
              <a:lnSpc>
                <a:spcPts val="3000"/>
              </a:lnSpc>
              <a:spcBef>
                <a:spcPts val="800"/>
              </a:spcBef>
              <a:defRPr b="1" sz="1400">
                <a:solidFill>
                  <a:srgbClr val="A21F34"/>
                </a:solidFill>
                <a:latin typeface="Helvetica Neue"/>
                <a:ea typeface="Helvetica Neue"/>
                <a:cs typeface="Helvetica Neue"/>
                <a:sym typeface="Helvetica Neue"/>
              </a:defRPr>
            </a:lvl1pPr>
          </a:lstStyle>
          <a:p>
            <a:pPr/>
            <a:r>
              <a:t>6.3800/6.3801 Advances in Computer Vision</a:t>
            </a:r>
          </a:p>
        </p:txBody>
      </p:sp>
      <p:sp>
        <p:nvSpPr>
          <p:cNvPr id="43" name="Spring 2023"/>
          <p:cNvSpPr txBox="1"/>
          <p:nvPr/>
        </p:nvSpPr>
        <p:spPr>
          <a:xfrm>
            <a:off x="8214327" y="5595175"/>
            <a:ext cx="878028" cy="389434"/>
          </a:xfrm>
          <a:prstGeom prst="rect">
            <a:avLst/>
          </a:prstGeom>
          <a:ln w="12700">
            <a:miter lim="400000"/>
          </a:ln>
          <a:extLst>
            <a:ext uri="{C572A759-6A51-4108-AA02-DFA0A04FC94B}">
              <ma14:wrappingTextBoxFlag xmlns:ma14="http://schemas.microsoft.com/office/mac/drawingml/2011/main" val="1"/>
            </a:ext>
          </a:extLst>
        </p:spPr>
        <p:txBody>
          <a:bodyPr wrap="none" lIns="19050" tIns="19050" rIns="19050" bIns="19050" anchor="ctr">
            <a:spAutoFit/>
          </a:bodyPr>
          <a:lstStyle>
            <a:lvl1pPr defTabSz="228600">
              <a:lnSpc>
                <a:spcPts val="2100"/>
              </a:lnSpc>
              <a:defRPr>
                <a:latin typeface="Helvetica Neue"/>
                <a:ea typeface="Helvetica Neue"/>
                <a:cs typeface="Helvetica Neue"/>
                <a:sym typeface="Helvetica Neue"/>
              </a:defRPr>
            </a:lvl1pPr>
          </a:lstStyle>
          <a:p>
            <a:pPr/>
            <a:r>
              <a:t>Spring 2023</a:t>
            </a:r>
          </a:p>
        </p:txBody>
      </p:sp>
      <p:sp>
        <p:nvSpPr>
          <p:cNvPr id="44" name="Bill Freeman, Vincent Sitzmann and Mina Konakovic Lukovic"/>
          <p:cNvSpPr txBox="1"/>
          <p:nvPr/>
        </p:nvSpPr>
        <p:spPr>
          <a:xfrm>
            <a:off x="5018830" y="5783447"/>
            <a:ext cx="4068153" cy="479056"/>
          </a:xfrm>
          <a:prstGeom prst="rect">
            <a:avLst/>
          </a:prstGeom>
          <a:ln w="12700">
            <a:miter lim="400000"/>
          </a:ln>
          <a:extLst>
            <a:ext uri="{C572A759-6A51-4108-AA02-DFA0A04FC94B}">
              <ma14:wrappingTextBoxFlag xmlns:ma14="http://schemas.microsoft.com/office/mac/drawingml/2011/main" val="1"/>
            </a:ext>
          </a:extLst>
        </p:spPr>
        <p:txBody>
          <a:bodyPr wrap="none" lIns="19050" tIns="19050" rIns="19050" bIns="19050" anchor="ctr">
            <a:spAutoFit/>
          </a:bodyPr>
          <a:lstStyle>
            <a:lvl1pPr defTabSz="228600">
              <a:lnSpc>
                <a:spcPts val="2700"/>
              </a:lnSpc>
              <a:spcBef>
                <a:spcPts val="800"/>
              </a:spcBef>
              <a:defRPr b="1" sz="1100">
                <a:latin typeface="Helvetica Neue"/>
                <a:ea typeface="Helvetica Neue"/>
                <a:cs typeface="Helvetica Neue"/>
                <a:sym typeface="Helvetica Neue"/>
              </a:defRPr>
            </a:lvl1pPr>
          </a:lstStyle>
          <a:p>
            <a:pPr/>
            <a:r>
              <a:t>Bill Freeman, Vincent Sitzmann and Mina Konakovic Lukovic</a:t>
            </a:r>
          </a:p>
        </p:txBody>
      </p:sp>
      <p:pic>
        <p:nvPicPr>
          <p:cNvPr id="45" name="mit_pe_horiz_large_alpha.png" descr="mit_pe_horiz_large_alpha.png"/>
          <p:cNvPicPr>
            <a:picLocks noChangeAspect="1"/>
          </p:cNvPicPr>
          <p:nvPr/>
        </p:nvPicPr>
        <p:blipFill>
          <a:blip r:embed="rId3">
            <a:extLst/>
          </a:blip>
          <a:srcRect l="0" t="0" r="76207" b="0"/>
          <a:stretch>
            <a:fillRect/>
          </a:stretch>
        </p:blipFill>
        <p:spPr>
          <a:xfrm>
            <a:off x="57149" y="5538194"/>
            <a:ext cx="609859" cy="512654"/>
          </a:xfrm>
          <a:prstGeom prst="rect">
            <a:avLst/>
          </a:prstGeom>
          <a:ln w="12700">
            <a:miter lim="400000"/>
          </a:ln>
        </p:spPr>
      </p:pic>
      <p:pic>
        <p:nvPicPr>
          <p:cNvPr id="46" name="Picture 6" descr="Picture 6"/>
          <p:cNvPicPr>
            <a:picLocks noChangeAspect="1"/>
          </p:cNvPicPr>
          <p:nvPr/>
        </p:nvPicPr>
        <p:blipFill>
          <a:blip r:embed="rId4">
            <a:extLst/>
          </a:blip>
          <a:srcRect l="0" t="0" r="85120" b="0"/>
          <a:stretch>
            <a:fillRect/>
          </a:stretch>
        </p:blipFill>
        <p:spPr>
          <a:xfrm>
            <a:off x="710932" y="5570416"/>
            <a:ext cx="509097" cy="419696"/>
          </a:xfrm>
          <a:prstGeom prst="rect">
            <a:avLst/>
          </a:prstGeom>
          <a:ln w="12700">
            <a:miter lim="400000"/>
          </a:ln>
        </p:spPr>
      </p:pic>
      <p:sp>
        <p:nvSpPr>
          <p:cNvPr id="47" name="Slide Number"/>
          <p:cNvSpPr txBox="1"/>
          <p:nvPr>
            <p:ph type="sldNum" sz="quarter" idx="2"/>
          </p:nvPr>
        </p:nvSpPr>
        <p:spPr>
          <a:xfrm>
            <a:off x="4466545" y="5762625"/>
            <a:ext cx="206147" cy="199148"/>
          </a:xfrm>
          <a:prstGeom prst="rect">
            <a:avLst/>
          </a:prstGeom>
        </p:spPr>
        <p:txBody>
          <a:bodyPr lIns="19050" tIns="19050" rIns="19050" bIns="19050"/>
          <a:lstStyle>
            <a:lvl1pPr defTabSz="412750">
              <a:defRPr sz="1100">
                <a:uFillTx/>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4" name="Title Text"/>
          <p:cNvSpPr txBox="1"/>
          <p:nvPr>
            <p:ph type="title"/>
          </p:nvPr>
        </p:nvSpPr>
        <p:spPr>
          <a:xfrm>
            <a:off x="1657350" y="1143000"/>
            <a:ext cx="5829300" cy="1200150"/>
          </a:xfrm>
          <a:prstGeom prst="rect">
            <a:avLst/>
          </a:prstGeom>
        </p:spPr>
        <p:txBody>
          <a:bodyPr lIns="38100" tIns="38100" rIns="38100" bIns="38100"/>
          <a:lstStyle/>
          <a:p>
            <a:pPr/>
            <a:r>
              <a:t>Title Text</a:t>
            </a:r>
          </a:p>
        </p:txBody>
      </p:sp>
      <p:sp>
        <p:nvSpPr>
          <p:cNvPr id="55" name="Body Level One…"/>
          <p:cNvSpPr txBox="1"/>
          <p:nvPr>
            <p:ph type="body" sz="half" idx="1"/>
          </p:nvPr>
        </p:nvSpPr>
        <p:spPr>
          <a:xfrm>
            <a:off x="1657350" y="2343150"/>
            <a:ext cx="5829300" cy="3657600"/>
          </a:xfrm>
          <a:prstGeom prst="rect">
            <a:avLst/>
          </a:prstGeom>
        </p:spPr>
        <p:txBody>
          <a:bodyPr lIns="38100" tIns="38100" rIns="38100" bIns="38100"/>
          <a:lstStyle/>
          <a:p>
            <a:pPr/>
            <a:r>
              <a:t>Body Level One</a:t>
            </a:r>
          </a:p>
          <a:p>
            <a:pPr lvl="1"/>
            <a:r>
              <a:t>Body Level Two</a:t>
            </a:r>
          </a:p>
          <a:p>
            <a:pPr lvl="2"/>
            <a:r>
              <a:t>Body Level Three</a:t>
            </a:r>
          </a:p>
          <a:p>
            <a:pPr lvl="3"/>
            <a:r>
              <a:t>Body Level Four</a:t>
            </a:r>
          </a:p>
          <a:p>
            <a:pPr lvl="4"/>
            <a:r>
              <a:t>Body Level Five</a:t>
            </a:r>
          </a:p>
        </p:txBody>
      </p:sp>
      <p:sp>
        <p:nvSpPr>
          <p:cNvPr id="56" name="Slide Number"/>
          <p:cNvSpPr txBox="1"/>
          <p:nvPr>
            <p:ph type="sldNum" sz="quarter" idx="2"/>
          </p:nvPr>
        </p:nvSpPr>
        <p:spPr>
          <a:xfrm>
            <a:off x="6638924" y="5543550"/>
            <a:ext cx="266701" cy="271847"/>
          </a:xfrm>
          <a:prstGeom prst="rect">
            <a:avLst/>
          </a:prstGeom>
        </p:spPr>
        <p:txBody>
          <a:bodyPr lIns="38100" tIns="38100" rIns="38100" bIns="38100"/>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685800" y="381000"/>
            <a:ext cx="77724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3" name="Body Level One…"/>
          <p:cNvSpPr txBox="1"/>
          <p:nvPr>
            <p:ph type="body" idx="1"/>
          </p:nvPr>
        </p:nvSpPr>
        <p:spPr>
          <a:xfrm>
            <a:off x="685800" y="1981200"/>
            <a:ext cx="7772400" cy="4876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2pPr marL="783590" indent="-285750">
              <a:spcBef>
                <a:spcPts val="600"/>
              </a:spcBef>
              <a:buChar char="–"/>
              <a:defRPr sz="2800"/>
            </a:lvl2pPr>
            <a:lvl3pPr marL="1183639" indent="-228600">
              <a:spcBef>
                <a:spcPts val="500"/>
              </a:spcBef>
              <a:defRPr sz="2400"/>
            </a:lvl3pPr>
            <a:lvl4pPr marL="1640839" indent="-228600">
              <a:spcBef>
                <a:spcPts val="400"/>
              </a:spcBef>
              <a:buChar char="–"/>
              <a:defRPr sz="2000"/>
            </a:lvl4pPr>
            <a:lvl5pPr marL="2098039" indent="-228600">
              <a:spcBef>
                <a:spcPts val="400"/>
              </a:spcBef>
              <a:buChar char="»"/>
              <a:defRPr sz="2000"/>
            </a:lvl5p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7359650" y="6248400"/>
            <a:ext cx="292100" cy="297247"/>
          </a:xfrm>
          <a:prstGeom prst="rect">
            <a:avLst/>
          </a:prstGeom>
          <a:ln w="12700">
            <a:miter lim="400000"/>
          </a:ln>
        </p:spPr>
        <p:txBody>
          <a:bodyPr wrap="none" lIns="50800" tIns="50800" rIns="50800" bIns="50800">
            <a:spAutoFit/>
          </a:bodyPr>
          <a:lstStyle>
            <a:lvl1pPr algn="ctr" defTabSz="584200">
              <a:defRPr sz="1400">
                <a:uFill>
                  <a:solidFill>
                    <a:srgbClr val="000000"/>
                  </a:solidFill>
                </a:uFill>
                <a:latin typeface="+mj-lt"/>
                <a:ea typeface="+mj-ea"/>
                <a:cs typeface="+mj-cs"/>
                <a:sym typeface="Times New Roman"/>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Lst>
  <p:transition xmlns:p14="http://schemas.microsoft.com/office/powerpoint/2010/main" spd="med" advClick="1"/>
  <p:txStyles>
    <p:titleStyle>
      <a:lvl1pPr marL="40639" marR="40639"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
            <a:solidFill>
              <a:srgbClr val="000000"/>
            </a:solidFill>
          </a:uFill>
          <a:latin typeface="+mj-lt"/>
          <a:ea typeface="+mj-ea"/>
          <a:cs typeface="+mj-cs"/>
          <a:sym typeface="Times New Roman"/>
        </a:defRPr>
      </a:lvl1pPr>
      <a:lvl2pPr marL="40639" marR="40639" indent="2286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
            <a:solidFill>
              <a:srgbClr val="000000"/>
            </a:solidFill>
          </a:uFill>
          <a:latin typeface="+mj-lt"/>
          <a:ea typeface="+mj-ea"/>
          <a:cs typeface="+mj-cs"/>
          <a:sym typeface="Times New Roman"/>
        </a:defRPr>
      </a:lvl2pPr>
      <a:lvl3pPr marL="40639" marR="40639" indent="4572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
            <a:solidFill>
              <a:srgbClr val="000000"/>
            </a:solidFill>
          </a:uFill>
          <a:latin typeface="+mj-lt"/>
          <a:ea typeface="+mj-ea"/>
          <a:cs typeface="+mj-cs"/>
          <a:sym typeface="Times New Roman"/>
        </a:defRPr>
      </a:lvl3pPr>
      <a:lvl4pPr marL="40639" marR="40639" indent="6858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
            <a:solidFill>
              <a:srgbClr val="000000"/>
            </a:solidFill>
          </a:uFill>
          <a:latin typeface="+mj-lt"/>
          <a:ea typeface="+mj-ea"/>
          <a:cs typeface="+mj-cs"/>
          <a:sym typeface="Times New Roman"/>
        </a:defRPr>
      </a:lvl4pPr>
      <a:lvl5pPr marL="40639" marR="40639" indent="9144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
            <a:solidFill>
              <a:srgbClr val="000000"/>
            </a:solidFill>
          </a:uFill>
          <a:latin typeface="+mj-lt"/>
          <a:ea typeface="+mj-ea"/>
          <a:cs typeface="+mj-cs"/>
          <a:sym typeface="Times New Roman"/>
        </a:defRPr>
      </a:lvl5pPr>
      <a:lvl6pPr marL="40639" marR="40639" indent="11430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
            <a:solidFill>
              <a:srgbClr val="000000"/>
            </a:solidFill>
          </a:uFill>
          <a:latin typeface="+mj-lt"/>
          <a:ea typeface="+mj-ea"/>
          <a:cs typeface="+mj-cs"/>
          <a:sym typeface="Times New Roman"/>
        </a:defRPr>
      </a:lvl6pPr>
      <a:lvl7pPr marL="40639" marR="40639" indent="13716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
            <a:solidFill>
              <a:srgbClr val="000000"/>
            </a:solidFill>
          </a:uFill>
          <a:latin typeface="+mj-lt"/>
          <a:ea typeface="+mj-ea"/>
          <a:cs typeface="+mj-cs"/>
          <a:sym typeface="Times New Roman"/>
        </a:defRPr>
      </a:lvl7pPr>
      <a:lvl8pPr marL="40639" marR="40639" indent="16002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
            <a:solidFill>
              <a:srgbClr val="000000"/>
            </a:solidFill>
          </a:uFill>
          <a:latin typeface="+mj-lt"/>
          <a:ea typeface="+mj-ea"/>
          <a:cs typeface="+mj-cs"/>
          <a:sym typeface="Times New Roman"/>
        </a:defRPr>
      </a:lvl8pPr>
      <a:lvl9pPr marL="40639" marR="40639" indent="18288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
            <a:solidFill>
              <a:srgbClr val="000000"/>
            </a:solidFill>
          </a:uFill>
          <a:latin typeface="+mj-lt"/>
          <a:ea typeface="+mj-ea"/>
          <a:cs typeface="+mj-cs"/>
          <a:sym typeface="Times New Roman"/>
        </a:defRPr>
      </a:lvl9pPr>
    </p:titleStyle>
    <p:bodyStyle>
      <a:lvl1pPr marL="383540" marR="40639" indent="-3429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
            <a:solidFill>
              <a:srgbClr val="000000"/>
            </a:solidFill>
          </a:uFill>
          <a:latin typeface="+mj-lt"/>
          <a:ea typeface="+mj-ea"/>
          <a:cs typeface="+mj-cs"/>
          <a:sym typeface="Times New Roman"/>
        </a:defRPr>
      </a:lvl1pPr>
      <a:lvl2pPr marL="824411" marR="40639" indent="-326571"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
            <a:solidFill>
              <a:srgbClr val="000000"/>
            </a:solidFill>
          </a:uFill>
          <a:latin typeface="+mj-lt"/>
          <a:ea typeface="+mj-ea"/>
          <a:cs typeface="+mj-cs"/>
          <a:sym typeface="Times New Roman"/>
        </a:defRPr>
      </a:lvl2pPr>
      <a:lvl3pPr marL="1259839" marR="40639" indent="-3048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
            <a:solidFill>
              <a:srgbClr val="000000"/>
            </a:solidFill>
          </a:uFill>
          <a:latin typeface="+mj-lt"/>
          <a:ea typeface="+mj-ea"/>
          <a:cs typeface="+mj-cs"/>
          <a:sym typeface="Times New Roman"/>
        </a:defRPr>
      </a:lvl3pPr>
      <a:lvl4pPr marL="1778000" marR="40639" indent="-36576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
            <a:solidFill>
              <a:srgbClr val="000000"/>
            </a:solidFill>
          </a:uFill>
          <a:latin typeface="+mj-lt"/>
          <a:ea typeface="+mj-ea"/>
          <a:cs typeface="+mj-cs"/>
          <a:sym typeface="Times New Roman"/>
        </a:defRPr>
      </a:lvl4pPr>
      <a:lvl5pPr marL="2235200" marR="40639" indent="-36576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
            <a:solidFill>
              <a:srgbClr val="000000"/>
            </a:solidFill>
          </a:uFill>
          <a:latin typeface="+mj-lt"/>
          <a:ea typeface="+mj-ea"/>
          <a:cs typeface="+mj-cs"/>
          <a:sym typeface="Times New Roman"/>
        </a:defRPr>
      </a:lvl5pPr>
      <a:lvl6pPr marL="2235200" marR="40639" indent="-36576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
            <a:solidFill>
              <a:srgbClr val="000000"/>
            </a:solidFill>
          </a:uFill>
          <a:latin typeface="+mj-lt"/>
          <a:ea typeface="+mj-ea"/>
          <a:cs typeface="+mj-cs"/>
          <a:sym typeface="Times New Roman"/>
        </a:defRPr>
      </a:lvl6pPr>
      <a:lvl7pPr marL="2235200" marR="40639" indent="-36576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
            <a:solidFill>
              <a:srgbClr val="000000"/>
            </a:solidFill>
          </a:uFill>
          <a:latin typeface="+mj-lt"/>
          <a:ea typeface="+mj-ea"/>
          <a:cs typeface="+mj-cs"/>
          <a:sym typeface="Times New Roman"/>
        </a:defRPr>
      </a:lvl7pPr>
      <a:lvl8pPr marL="2235200" marR="40639" indent="-36576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
            <a:solidFill>
              <a:srgbClr val="000000"/>
            </a:solidFill>
          </a:uFill>
          <a:latin typeface="+mj-lt"/>
          <a:ea typeface="+mj-ea"/>
          <a:cs typeface="+mj-cs"/>
          <a:sym typeface="Times New Roman"/>
        </a:defRPr>
      </a:lvl8pPr>
      <a:lvl9pPr marL="2235200" marR="40639" indent="-36576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
            <a:solidFill>
              <a:srgbClr val="000000"/>
            </a:solidFill>
          </a:uFill>
          <a:latin typeface="+mj-lt"/>
          <a:ea typeface="+mj-ea"/>
          <a:cs typeface="+mj-cs"/>
          <a:sym typeface="Times New Roman"/>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400" u="none">
          <a:solidFill>
            <a:schemeClr val="tx1"/>
          </a:solidFill>
          <a:uFill>
            <a:solidFill>
              <a:srgbClr val="000000"/>
            </a:solidFill>
          </a:uFill>
          <a:latin typeface="+mn-lt"/>
          <a:ea typeface="+mn-ea"/>
          <a:cs typeface="+mn-cs"/>
          <a:sym typeface="Times New Roman"/>
        </a:defRPr>
      </a:lvl1pPr>
      <a:lvl2pPr marL="0" marR="0" indent="228600" algn="ctr" defTabSz="584200" latinLnBrk="0">
        <a:lnSpc>
          <a:spcPct val="100000"/>
        </a:lnSpc>
        <a:spcBef>
          <a:spcPts val="0"/>
        </a:spcBef>
        <a:spcAft>
          <a:spcPts val="0"/>
        </a:spcAft>
        <a:buClrTx/>
        <a:buSzTx/>
        <a:buFontTx/>
        <a:buNone/>
        <a:tabLst/>
        <a:defRPr b="0" baseline="0" cap="none" i="0" spc="0" strike="noStrike" sz="1400" u="none">
          <a:solidFill>
            <a:schemeClr val="tx1"/>
          </a:solidFill>
          <a:uFill>
            <a:solidFill>
              <a:srgbClr val="000000"/>
            </a:solidFill>
          </a:uFill>
          <a:latin typeface="+mn-lt"/>
          <a:ea typeface="+mn-ea"/>
          <a:cs typeface="+mn-cs"/>
          <a:sym typeface="Times New Roman"/>
        </a:defRPr>
      </a:lvl2pPr>
      <a:lvl3pPr marL="0" marR="0" indent="457200" algn="ctr" defTabSz="584200" latinLnBrk="0">
        <a:lnSpc>
          <a:spcPct val="100000"/>
        </a:lnSpc>
        <a:spcBef>
          <a:spcPts val="0"/>
        </a:spcBef>
        <a:spcAft>
          <a:spcPts val="0"/>
        </a:spcAft>
        <a:buClrTx/>
        <a:buSzTx/>
        <a:buFontTx/>
        <a:buNone/>
        <a:tabLst/>
        <a:defRPr b="0" baseline="0" cap="none" i="0" spc="0" strike="noStrike" sz="1400" u="none">
          <a:solidFill>
            <a:schemeClr val="tx1"/>
          </a:solidFill>
          <a:uFill>
            <a:solidFill>
              <a:srgbClr val="000000"/>
            </a:solidFill>
          </a:uFill>
          <a:latin typeface="+mn-lt"/>
          <a:ea typeface="+mn-ea"/>
          <a:cs typeface="+mn-cs"/>
          <a:sym typeface="Times New Roman"/>
        </a:defRPr>
      </a:lvl3pPr>
      <a:lvl4pPr marL="0" marR="0" indent="685800" algn="ctr" defTabSz="584200" latinLnBrk="0">
        <a:lnSpc>
          <a:spcPct val="100000"/>
        </a:lnSpc>
        <a:spcBef>
          <a:spcPts val="0"/>
        </a:spcBef>
        <a:spcAft>
          <a:spcPts val="0"/>
        </a:spcAft>
        <a:buClrTx/>
        <a:buSzTx/>
        <a:buFontTx/>
        <a:buNone/>
        <a:tabLst/>
        <a:defRPr b="0" baseline="0" cap="none" i="0" spc="0" strike="noStrike" sz="1400" u="none">
          <a:solidFill>
            <a:schemeClr val="tx1"/>
          </a:solidFill>
          <a:uFill>
            <a:solidFill>
              <a:srgbClr val="000000"/>
            </a:solidFill>
          </a:uFill>
          <a:latin typeface="+mn-lt"/>
          <a:ea typeface="+mn-ea"/>
          <a:cs typeface="+mn-cs"/>
          <a:sym typeface="Times New Roman"/>
        </a:defRPr>
      </a:lvl4pPr>
      <a:lvl5pPr marL="0" marR="0" indent="914400" algn="ctr" defTabSz="584200" latinLnBrk="0">
        <a:lnSpc>
          <a:spcPct val="100000"/>
        </a:lnSpc>
        <a:spcBef>
          <a:spcPts val="0"/>
        </a:spcBef>
        <a:spcAft>
          <a:spcPts val="0"/>
        </a:spcAft>
        <a:buClrTx/>
        <a:buSzTx/>
        <a:buFontTx/>
        <a:buNone/>
        <a:tabLst/>
        <a:defRPr b="0" baseline="0" cap="none" i="0" spc="0" strike="noStrike" sz="1400" u="none">
          <a:solidFill>
            <a:schemeClr val="tx1"/>
          </a:solidFill>
          <a:uFill>
            <a:solidFill>
              <a:srgbClr val="000000"/>
            </a:solidFill>
          </a:uFill>
          <a:latin typeface="+mn-lt"/>
          <a:ea typeface="+mn-ea"/>
          <a:cs typeface="+mn-cs"/>
          <a:sym typeface="Times New Roman"/>
        </a:defRPr>
      </a:lvl5pPr>
      <a:lvl6pPr marL="0" marR="0" indent="1143000" algn="ctr" defTabSz="584200" latinLnBrk="0">
        <a:lnSpc>
          <a:spcPct val="100000"/>
        </a:lnSpc>
        <a:spcBef>
          <a:spcPts val="0"/>
        </a:spcBef>
        <a:spcAft>
          <a:spcPts val="0"/>
        </a:spcAft>
        <a:buClrTx/>
        <a:buSzTx/>
        <a:buFontTx/>
        <a:buNone/>
        <a:tabLst/>
        <a:defRPr b="0" baseline="0" cap="none" i="0" spc="0" strike="noStrike" sz="1400" u="none">
          <a:solidFill>
            <a:schemeClr val="tx1"/>
          </a:solidFill>
          <a:uFill>
            <a:solidFill>
              <a:srgbClr val="000000"/>
            </a:solidFill>
          </a:uFill>
          <a:latin typeface="+mn-lt"/>
          <a:ea typeface="+mn-ea"/>
          <a:cs typeface="+mn-cs"/>
          <a:sym typeface="Times New Roman"/>
        </a:defRPr>
      </a:lvl6pPr>
      <a:lvl7pPr marL="0" marR="0" indent="1371600" algn="ctr" defTabSz="584200" latinLnBrk="0">
        <a:lnSpc>
          <a:spcPct val="100000"/>
        </a:lnSpc>
        <a:spcBef>
          <a:spcPts val="0"/>
        </a:spcBef>
        <a:spcAft>
          <a:spcPts val="0"/>
        </a:spcAft>
        <a:buClrTx/>
        <a:buSzTx/>
        <a:buFontTx/>
        <a:buNone/>
        <a:tabLst/>
        <a:defRPr b="0" baseline="0" cap="none" i="0" spc="0" strike="noStrike" sz="1400" u="none">
          <a:solidFill>
            <a:schemeClr val="tx1"/>
          </a:solidFill>
          <a:uFill>
            <a:solidFill>
              <a:srgbClr val="000000"/>
            </a:solidFill>
          </a:uFill>
          <a:latin typeface="+mn-lt"/>
          <a:ea typeface="+mn-ea"/>
          <a:cs typeface="+mn-cs"/>
          <a:sym typeface="Times New Roman"/>
        </a:defRPr>
      </a:lvl7pPr>
      <a:lvl8pPr marL="0" marR="0" indent="1600200" algn="ctr" defTabSz="584200" latinLnBrk="0">
        <a:lnSpc>
          <a:spcPct val="100000"/>
        </a:lnSpc>
        <a:spcBef>
          <a:spcPts val="0"/>
        </a:spcBef>
        <a:spcAft>
          <a:spcPts val="0"/>
        </a:spcAft>
        <a:buClrTx/>
        <a:buSzTx/>
        <a:buFontTx/>
        <a:buNone/>
        <a:tabLst/>
        <a:defRPr b="0" baseline="0" cap="none" i="0" spc="0" strike="noStrike" sz="1400" u="none">
          <a:solidFill>
            <a:schemeClr val="tx1"/>
          </a:solidFill>
          <a:uFill>
            <a:solidFill>
              <a:srgbClr val="000000"/>
            </a:solidFill>
          </a:uFill>
          <a:latin typeface="+mn-lt"/>
          <a:ea typeface="+mn-ea"/>
          <a:cs typeface="+mn-cs"/>
          <a:sym typeface="Times New Roman"/>
        </a:defRPr>
      </a:lvl8pPr>
      <a:lvl9pPr marL="0" marR="0" indent="1828800" algn="ctr" defTabSz="584200" latinLnBrk="0">
        <a:lnSpc>
          <a:spcPct val="100000"/>
        </a:lnSpc>
        <a:spcBef>
          <a:spcPts val="0"/>
        </a:spcBef>
        <a:spcAft>
          <a:spcPts val="0"/>
        </a:spcAft>
        <a:buClrTx/>
        <a:buSzTx/>
        <a:buFontTx/>
        <a:buNone/>
        <a:tabLst/>
        <a:defRPr b="0" baseline="0" cap="none" i="0" spc="0" strike="noStrike" sz="1400" u="none">
          <a:solidFill>
            <a:schemeClr val="tx1"/>
          </a:solidFill>
          <a:uFill>
            <a:solidFill>
              <a:srgbClr val="000000"/>
            </a:solidFill>
          </a:uFill>
          <a:latin typeface="+mn-lt"/>
          <a:ea typeface="+mn-ea"/>
          <a:cs typeface="+mn-cs"/>
          <a:sym typeface="Times New Roman"/>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tif"/></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hyperlink" Target="http://www.imgion.com/white-cute-puppy/" TargetMode="External"/><Relationship Id="rId4" Type="http://schemas.openxmlformats.org/officeDocument/2006/relationships/image" Target="../media/image4.tif"/><Relationship Id="rId5" Type="http://schemas.openxmlformats.org/officeDocument/2006/relationships/hyperlink" Target="http://www.amazon.com/Fun-World-Costumes-Cockroach-Costume/dp/B0038ZQYRC" TargetMode="Externa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hyperlink" Target="http://www.imgion.com/white-cute-puppy/" TargetMode="External"/><Relationship Id="rId4" Type="http://schemas.openxmlformats.org/officeDocument/2006/relationships/image" Target="../media/image4.tif"/><Relationship Id="rId5" Type="http://schemas.openxmlformats.org/officeDocument/2006/relationships/hyperlink" Target="http://www.amazon.com/Fun-World-Costumes-Cockroach-Costume/dp/B0038ZQYRC" TargetMode="Externa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dgp.toronto.edu/~hertzman/advice/writing-technical-papers.pdf" TargetMode="External"/><Relationship Id="rId3" Type="http://schemas.openxmlformats.org/officeDocument/2006/relationships/hyperlink" Target="http://www.ai.mit.edu/courses/6.899/papers/knuthAll.pdf" TargetMode="Externa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people.csail.mit.edu/billf/publications/How_To_Do_Research.pdf" TargetMode="External"/><Relationship Id="rId3" Type="http://schemas.openxmlformats.org/officeDocument/2006/relationships/image" Target="../media/image4.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vimeo.com/101543862" TargetMode="External"/></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 Id="rId3" Type="http://schemas.openxmlformats.org/officeDocument/2006/relationships/image" Target="../media/image7.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5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 Id="rId3" Type="http://schemas.openxmlformats.org/officeDocument/2006/relationships/image" Target="../media/image10.jpeg"/></Relationships>

</file>

<file path=ppt/slides/_rels/slide5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5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youtube.com/watch?v=j4XgjkXDxss" TargetMode="External"/></Relationships>

</file>

<file path=ppt/slides/_rels/slide5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hyperlink" Target="http://ducksflytogether.wordpress.com/2008/08/02/looking-back-khan-el-khalili/"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65" name="ONLINE SUBJECT EVALUATIONS ARE NOW OPEN"/>
          <p:cNvSpPr txBox="1"/>
          <p:nvPr>
            <p:ph type="title"/>
          </p:nvPr>
        </p:nvSpPr>
        <p:spPr>
          <a:xfrm>
            <a:off x="381000" y="381000"/>
            <a:ext cx="8458200" cy="1600200"/>
          </a:xfrm>
          <a:prstGeom prst="rect">
            <a:avLst/>
          </a:prstGeom>
        </p:spPr>
        <p:txBody>
          <a:bodyPr/>
          <a:lstStyle/>
          <a:p>
            <a:pPr>
              <a:defRPr b="1" sz="4000">
                <a:latin typeface="+mn-lt"/>
                <a:ea typeface="+mn-ea"/>
                <a:cs typeface="+mn-cs"/>
                <a:sym typeface="Arial"/>
              </a:defRPr>
            </a:pPr>
            <a:r>
              <a:t>ONLINE SUBJECT EVALUATIONS</a:t>
            </a:r>
            <a:br/>
            <a:r>
              <a:t>ARE NOW OPEN</a:t>
            </a:r>
          </a:p>
        </p:txBody>
      </p:sp>
      <p:sp>
        <p:nvSpPr>
          <p:cNvPr id="66" name="http://web.mit.edu/subjectevaluation…"/>
          <p:cNvSpPr txBox="1"/>
          <p:nvPr>
            <p:ph type="body" idx="1"/>
          </p:nvPr>
        </p:nvSpPr>
        <p:spPr>
          <a:xfrm>
            <a:off x="457200" y="1981200"/>
            <a:ext cx="8382000" cy="4876800"/>
          </a:xfrm>
          <a:prstGeom prst="rect">
            <a:avLst/>
          </a:prstGeom>
        </p:spPr>
        <p:txBody>
          <a:bodyPr/>
          <a:lstStyle/>
          <a:p>
            <a:pPr algn="ctr">
              <a:buSzTx/>
              <a:buFont typeface="Wingdings"/>
              <a:buNone/>
              <a:defRPr sz="3000">
                <a:latin typeface="+mn-lt"/>
                <a:ea typeface="+mn-ea"/>
                <a:cs typeface="+mn-cs"/>
                <a:sym typeface="Arial"/>
              </a:defRPr>
            </a:pPr>
            <a:r>
              <a:t>http://web.mit.edu/subjectevaluation</a:t>
            </a:r>
          </a:p>
          <a:p>
            <a:pPr>
              <a:buSzTx/>
              <a:buFont typeface="Wingdings"/>
              <a:buNone/>
              <a:defRPr sz="3000">
                <a:latin typeface="+mn-lt"/>
                <a:ea typeface="+mn-ea"/>
                <a:cs typeface="+mn-cs"/>
                <a:sym typeface="Arial"/>
              </a:defRPr>
            </a:pPr>
          </a:p>
          <a:p>
            <a:pPr marL="362108" indent="-321468"/>
            <a:r>
              <a:rPr sz="3000">
                <a:latin typeface="+mn-lt"/>
                <a:ea typeface="+mn-ea"/>
                <a:cs typeface="+mn-cs"/>
                <a:sym typeface="Arial"/>
              </a:rPr>
              <a:t>You have until Monday, December 15 at 9 AM</a:t>
            </a:r>
            <a:endParaRPr sz="3000">
              <a:latin typeface="+mn-lt"/>
              <a:ea typeface="+mn-ea"/>
              <a:cs typeface="+mn-cs"/>
              <a:sym typeface="Arial"/>
            </a:endParaRPr>
          </a:p>
          <a:p>
            <a:pPr>
              <a:defRPr sz="3000">
                <a:latin typeface="+mn-lt"/>
                <a:ea typeface="+mn-ea"/>
                <a:cs typeface="+mn-cs"/>
                <a:sym typeface="Arial"/>
              </a:defRPr>
            </a:pPr>
            <a:r>
              <a:t>Please evaluate all subjects in your list</a:t>
            </a:r>
          </a:p>
          <a:p>
            <a:pPr>
              <a:defRPr sz="3000">
                <a:latin typeface="+mn-lt"/>
                <a:ea typeface="+mn-ea"/>
                <a:cs typeface="+mn-cs"/>
                <a:sym typeface="Arial"/>
              </a:defRPr>
            </a:pPr>
            <a:r>
              <a:t>Don’t forget your TAs</a:t>
            </a:r>
          </a:p>
          <a:p>
            <a:pPr>
              <a:defRPr sz="3000">
                <a:latin typeface="+mn-lt"/>
                <a:ea typeface="+mn-ea"/>
                <a:cs typeface="+mn-cs"/>
                <a:sym typeface="Arial"/>
              </a:defRPr>
            </a:pPr>
            <a:r>
              <a:t>Write comments</a:t>
            </a:r>
          </a:p>
        </p:txBody>
      </p:sp>
      <p:sp>
        <p:nvSpPr>
          <p:cNvPr id="67" name="Your feedback is read and valued!"/>
          <p:cNvSpPr txBox="1"/>
          <p:nvPr/>
        </p:nvSpPr>
        <p:spPr>
          <a:xfrm>
            <a:off x="0" y="5638800"/>
            <a:ext cx="9156700"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buClr>
                <a:srgbClr val="0C053A"/>
              </a:buClr>
              <a:buFont typeface="Arial"/>
              <a:defRPr b="1" sz="3200">
                <a:solidFill>
                  <a:srgbClr val="0C053A"/>
                </a:solidFill>
                <a:uFill>
                  <a:solidFill>
                    <a:srgbClr val="0C053A"/>
                  </a:solidFill>
                </a:uFill>
                <a:latin typeface="+mn-lt"/>
                <a:ea typeface="+mn-ea"/>
                <a:cs typeface="+mn-cs"/>
                <a:sym typeface="Arial"/>
              </a:defRPr>
            </a:lvl1pPr>
          </a:lstStyle>
          <a:p>
            <a:pPr/>
            <a:r>
              <a:t>Your feedback is read and valued!</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6" name="image.png" descr="image.png"/>
          <p:cNvPicPr>
            <a:picLocks noChangeAspect="0"/>
          </p:cNvPicPr>
          <p:nvPr/>
        </p:nvPicPr>
        <p:blipFill>
          <a:blip r:embed="rId2">
            <a:extLst/>
          </a:blip>
          <a:stretch>
            <a:fillRect/>
          </a:stretch>
        </p:blipFill>
        <p:spPr>
          <a:xfrm>
            <a:off x="3657600" y="1219200"/>
            <a:ext cx="7721600" cy="4953000"/>
          </a:xfrm>
          <a:prstGeom prst="rect">
            <a:avLst/>
          </a:prstGeom>
          <a:ln w="12700">
            <a:miter lim="400000"/>
          </a:ln>
        </p:spPr>
      </p:pic>
      <p:sp>
        <p:nvSpPr>
          <p:cNvPr id="117" name="Example paper organization:   removing camera shake from a single photograph"/>
          <p:cNvSpPr txBox="1"/>
          <p:nvPr>
            <p:ph type="title"/>
          </p:nvPr>
        </p:nvSpPr>
        <p:spPr>
          <a:xfrm>
            <a:off x="152400" y="0"/>
            <a:ext cx="8458200" cy="1752600"/>
          </a:xfrm>
          <a:prstGeom prst="rect">
            <a:avLst/>
          </a:prstGeom>
        </p:spPr>
        <p:txBody>
          <a:bodyPr/>
          <a:lstStyle/>
          <a:p>
            <a:pPr/>
            <a:r>
              <a:rPr sz="3200"/>
              <a:t>Example paper organization:  </a:t>
            </a:r>
            <a:br>
              <a:rPr sz="3200">
                <a:latin typeface="Heiti TC Light"/>
                <a:ea typeface="Heiti TC Light"/>
                <a:cs typeface="Heiti TC Light"/>
                <a:sym typeface="Heiti TC Light"/>
              </a:rPr>
            </a:br>
            <a:r>
              <a:rPr sz="3200"/>
              <a:t>removing camera shake from a single photograph</a:t>
            </a:r>
            <a:br>
              <a:rPr sz="3200">
                <a:latin typeface="Heiti TC Light"/>
                <a:ea typeface="Heiti TC Light"/>
                <a:cs typeface="Heiti TC Light"/>
                <a:sym typeface="Heiti TC Light"/>
              </a:rPr>
            </a:br>
            <a:r>
              <a:rPr sz="3200"/>
              <a:t> </a:t>
            </a:r>
          </a:p>
        </p:txBody>
      </p:sp>
      <p:sp>
        <p:nvSpPr>
          <p:cNvPr id="118" name="1 Introduction…"/>
          <p:cNvSpPr txBox="1"/>
          <p:nvPr>
            <p:ph type="body" idx="1"/>
          </p:nvPr>
        </p:nvSpPr>
        <p:spPr>
          <a:prstGeom prst="rect">
            <a:avLst/>
          </a:prstGeom>
        </p:spPr>
        <p:txBody>
          <a:bodyPr/>
          <a:lstStyle/>
          <a:p>
            <a:pPr>
              <a:lnSpc>
                <a:spcPct val="80000"/>
              </a:lnSpc>
              <a:buClr>
                <a:srgbClr val="000000"/>
              </a:buClr>
              <a:buSzTx/>
              <a:buFont typeface="Times New Roman"/>
              <a:buNone/>
              <a:defRPr sz="2000"/>
            </a:pPr>
            <a:r>
              <a:t>1 Introduction</a:t>
            </a:r>
          </a:p>
          <a:p>
            <a:pPr>
              <a:lnSpc>
                <a:spcPct val="80000"/>
              </a:lnSpc>
              <a:buClr>
                <a:srgbClr val="000000"/>
              </a:buClr>
              <a:buSzTx/>
              <a:buFont typeface="Times New Roman"/>
              <a:buNone/>
              <a:defRPr sz="2000"/>
            </a:pPr>
            <a:r>
              <a:t>2 Related work</a:t>
            </a:r>
          </a:p>
          <a:p>
            <a:pPr>
              <a:lnSpc>
                <a:spcPct val="80000"/>
              </a:lnSpc>
              <a:buClr>
                <a:srgbClr val="000000"/>
              </a:buClr>
              <a:buSzTx/>
              <a:buFont typeface="Times New Roman"/>
              <a:buNone/>
              <a:defRPr sz="2000"/>
            </a:pPr>
            <a:r>
              <a:t>3 Image model</a:t>
            </a:r>
          </a:p>
          <a:p>
            <a:pPr>
              <a:lnSpc>
                <a:spcPct val="80000"/>
              </a:lnSpc>
              <a:buClr>
                <a:srgbClr val="000000"/>
              </a:buClr>
              <a:buSzTx/>
              <a:buFont typeface="Times New Roman"/>
              <a:buNone/>
              <a:defRPr sz="2000"/>
            </a:pPr>
            <a:r>
              <a:t>4 Algorithm</a:t>
            </a:r>
          </a:p>
          <a:p>
            <a:pPr lvl="1">
              <a:lnSpc>
                <a:spcPct val="80000"/>
              </a:lnSpc>
              <a:buClr>
                <a:srgbClr val="000000"/>
              </a:buClr>
              <a:buSzTx/>
              <a:buFont typeface="Times New Roman"/>
              <a:buNone/>
              <a:defRPr sz="1800"/>
            </a:pPr>
            <a:r>
              <a:t>Estimating the blur kernel</a:t>
            </a:r>
          </a:p>
          <a:p>
            <a:pPr lvl="2">
              <a:lnSpc>
                <a:spcPct val="80000"/>
              </a:lnSpc>
              <a:buClr>
                <a:srgbClr val="000000"/>
              </a:buClr>
              <a:buSzTx/>
              <a:buFont typeface="Times New Roman"/>
              <a:buNone/>
              <a:defRPr sz="1600"/>
            </a:pPr>
            <a:r>
              <a:t>Multi-scale approach</a:t>
            </a:r>
          </a:p>
          <a:p>
            <a:pPr lvl="2">
              <a:lnSpc>
                <a:spcPct val="80000"/>
              </a:lnSpc>
              <a:buClr>
                <a:srgbClr val="000000"/>
              </a:buClr>
              <a:buSzTx/>
              <a:buFont typeface="Times New Roman"/>
              <a:buNone/>
              <a:defRPr sz="1600"/>
            </a:pPr>
            <a:r>
              <a:t>User supervision</a:t>
            </a:r>
          </a:p>
          <a:p>
            <a:pPr lvl="1">
              <a:lnSpc>
                <a:spcPct val="80000"/>
              </a:lnSpc>
              <a:buClr>
                <a:srgbClr val="000000"/>
              </a:buClr>
              <a:buSzTx/>
              <a:buFont typeface="Times New Roman"/>
              <a:buNone/>
              <a:defRPr sz="1800"/>
            </a:pPr>
            <a:r>
              <a:t>Image reconstruction</a:t>
            </a:r>
          </a:p>
          <a:p>
            <a:pPr>
              <a:lnSpc>
                <a:spcPct val="80000"/>
              </a:lnSpc>
              <a:buClr>
                <a:srgbClr val="000000"/>
              </a:buClr>
              <a:buSzTx/>
              <a:buFont typeface="Times New Roman"/>
              <a:buNone/>
              <a:defRPr sz="2000"/>
            </a:pPr>
            <a:r>
              <a:t>5 Experiments</a:t>
            </a:r>
          </a:p>
          <a:p>
            <a:pPr lvl="1">
              <a:lnSpc>
                <a:spcPct val="80000"/>
              </a:lnSpc>
              <a:buClr>
                <a:srgbClr val="000000"/>
              </a:buClr>
              <a:buSzTx/>
              <a:buFont typeface="Times New Roman"/>
              <a:buNone/>
              <a:defRPr sz="1800"/>
            </a:pPr>
            <a:r>
              <a:t>Small blurs</a:t>
            </a:r>
          </a:p>
          <a:p>
            <a:pPr lvl="1">
              <a:lnSpc>
                <a:spcPct val="80000"/>
              </a:lnSpc>
              <a:buClr>
                <a:srgbClr val="000000"/>
              </a:buClr>
              <a:buSzTx/>
              <a:buFont typeface="Times New Roman"/>
              <a:buNone/>
              <a:defRPr sz="1800"/>
            </a:pPr>
            <a:r>
              <a:t>Large blurs</a:t>
            </a:r>
          </a:p>
          <a:p>
            <a:pPr lvl="1">
              <a:lnSpc>
                <a:spcPct val="80000"/>
              </a:lnSpc>
              <a:buClr>
                <a:srgbClr val="000000"/>
              </a:buClr>
              <a:buSzTx/>
              <a:buFont typeface="Times New Roman"/>
              <a:buNone/>
              <a:defRPr sz="1800"/>
            </a:pPr>
            <a:r>
              <a:t>Images with significant saturation</a:t>
            </a:r>
          </a:p>
          <a:p>
            <a:pPr>
              <a:lnSpc>
                <a:spcPct val="80000"/>
              </a:lnSpc>
              <a:buClr>
                <a:srgbClr val="000000"/>
              </a:buClr>
              <a:buSzTx/>
              <a:buFont typeface="Times New Roman"/>
              <a:buNone/>
              <a:defRPr sz="2000"/>
            </a:pPr>
            <a:r>
              <a:t>6 Discussion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The introduction"/>
          <p:cNvSpPr txBox="1"/>
          <p:nvPr>
            <p:ph type="title"/>
          </p:nvPr>
        </p:nvSpPr>
        <p:spPr>
          <a:xfrm>
            <a:off x="152400" y="-330200"/>
            <a:ext cx="8458200" cy="1752600"/>
          </a:xfrm>
          <a:prstGeom prst="rect">
            <a:avLst/>
          </a:prstGeom>
        </p:spPr>
        <p:txBody>
          <a:bodyPr/>
          <a:lstStyle>
            <a:lvl1pPr>
              <a:defRPr sz="3200"/>
            </a:lvl1pPr>
          </a:lstStyle>
          <a:p>
            <a:pPr>
              <a:defRPr sz="4400"/>
            </a:pPr>
            <a:r>
              <a:rPr sz="3200"/>
              <a:t>The introduction</a:t>
            </a:r>
          </a:p>
        </p:txBody>
      </p:sp>
      <p:sp>
        <p:nvSpPr>
          <p:cNvPr id="121" name="1 Introduction…"/>
          <p:cNvSpPr txBox="1"/>
          <p:nvPr>
            <p:ph type="body" idx="1"/>
          </p:nvPr>
        </p:nvSpPr>
        <p:spPr>
          <a:prstGeom prst="rect">
            <a:avLst/>
          </a:prstGeom>
        </p:spPr>
        <p:txBody>
          <a:bodyPr/>
          <a:lstStyle/>
          <a:p>
            <a:pPr>
              <a:lnSpc>
                <a:spcPct val="80000"/>
              </a:lnSpc>
              <a:buClr>
                <a:srgbClr val="000000"/>
              </a:buClr>
              <a:buSzTx/>
              <a:buFont typeface="Times New Roman"/>
              <a:buNone/>
              <a:defRPr sz="2000"/>
            </a:pPr>
            <a:r>
              <a:t>1 Introduction</a:t>
            </a:r>
          </a:p>
          <a:p>
            <a:pPr>
              <a:lnSpc>
                <a:spcPct val="80000"/>
              </a:lnSpc>
              <a:buClr>
                <a:srgbClr val="000000"/>
              </a:buClr>
              <a:buSzTx/>
              <a:buFont typeface="Times New Roman"/>
              <a:buNone/>
              <a:defRPr sz="2000"/>
            </a:pPr>
            <a:r>
              <a:t>2 Related work</a:t>
            </a:r>
          </a:p>
          <a:p>
            <a:pPr>
              <a:lnSpc>
                <a:spcPct val="80000"/>
              </a:lnSpc>
              <a:buClr>
                <a:srgbClr val="000000"/>
              </a:buClr>
              <a:buSzTx/>
              <a:buFont typeface="Times New Roman"/>
              <a:buNone/>
              <a:defRPr sz="2000"/>
            </a:pPr>
            <a:r>
              <a:t>3 --Main idea--</a:t>
            </a:r>
          </a:p>
          <a:p>
            <a:pPr>
              <a:lnSpc>
                <a:spcPct val="80000"/>
              </a:lnSpc>
              <a:buClr>
                <a:srgbClr val="000000"/>
              </a:buClr>
              <a:buSzTx/>
              <a:buFont typeface="Times New Roman"/>
              <a:buNone/>
              <a:defRPr sz="2000"/>
            </a:pPr>
            <a:r>
              <a:t>4 Algorithm</a:t>
            </a:r>
          </a:p>
          <a:p>
            <a:pPr lvl="1">
              <a:lnSpc>
                <a:spcPct val="80000"/>
              </a:lnSpc>
              <a:buClr>
                <a:srgbClr val="000000"/>
              </a:buClr>
              <a:buSzTx/>
              <a:buFont typeface="Times New Roman"/>
              <a:buNone/>
              <a:defRPr sz="1800"/>
            </a:pPr>
            <a:r>
              <a:t>Estimating the blur kernel</a:t>
            </a:r>
          </a:p>
          <a:p>
            <a:pPr lvl="2">
              <a:lnSpc>
                <a:spcPct val="80000"/>
              </a:lnSpc>
              <a:buClr>
                <a:srgbClr val="000000"/>
              </a:buClr>
              <a:buSzTx/>
              <a:buFont typeface="Times New Roman"/>
              <a:buNone/>
              <a:defRPr sz="1600"/>
            </a:pPr>
            <a:r>
              <a:t>Multi-scale approach</a:t>
            </a:r>
          </a:p>
          <a:p>
            <a:pPr lvl="2">
              <a:lnSpc>
                <a:spcPct val="80000"/>
              </a:lnSpc>
              <a:buClr>
                <a:srgbClr val="000000"/>
              </a:buClr>
              <a:buSzTx/>
              <a:buFont typeface="Times New Roman"/>
              <a:buNone/>
              <a:defRPr sz="1600"/>
            </a:pPr>
            <a:r>
              <a:t>User supervision</a:t>
            </a:r>
          </a:p>
          <a:p>
            <a:pPr lvl="1">
              <a:lnSpc>
                <a:spcPct val="80000"/>
              </a:lnSpc>
              <a:buClr>
                <a:srgbClr val="000000"/>
              </a:buClr>
              <a:buSzTx/>
              <a:buFont typeface="Times New Roman"/>
              <a:buNone/>
              <a:defRPr sz="1800"/>
            </a:pPr>
            <a:r>
              <a:t>Image reconstruction</a:t>
            </a:r>
          </a:p>
          <a:p>
            <a:pPr>
              <a:lnSpc>
                <a:spcPct val="80000"/>
              </a:lnSpc>
              <a:buClr>
                <a:srgbClr val="000000"/>
              </a:buClr>
              <a:buSzTx/>
              <a:buFont typeface="Times New Roman"/>
              <a:buNone/>
              <a:defRPr sz="2000"/>
            </a:pPr>
            <a:r>
              <a:t>5 Experiments</a:t>
            </a:r>
          </a:p>
          <a:p>
            <a:pPr lvl="1">
              <a:lnSpc>
                <a:spcPct val="80000"/>
              </a:lnSpc>
              <a:buClr>
                <a:srgbClr val="000000"/>
              </a:buClr>
              <a:buSzTx/>
              <a:buFont typeface="Times New Roman"/>
              <a:buNone/>
              <a:defRPr sz="1800"/>
            </a:pPr>
            <a:r>
              <a:t>Small blurs</a:t>
            </a:r>
          </a:p>
          <a:p>
            <a:pPr lvl="1">
              <a:lnSpc>
                <a:spcPct val="80000"/>
              </a:lnSpc>
              <a:buClr>
                <a:srgbClr val="000000"/>
              </a:buClr>
              <a:buSzTx/>
              <a:buFont typeface="Times New Roman"/>
              <a:buNone/>
              <a:defRPr sz="1800"/>
            </a:pPr>
            <a:r>
              <a:t>Large blurs</a:t>
            </a:r>
          </a:p>
          <a:p>
            <a:pPr lvl="1">
              <a:lnSpc>
                <a:spcPct val="80000"/>
              </a:lnSpc>
              <a:buClr>
                <a:srgbClr val="000000"/>
              </a:buClr>
              <a:buSzTx/>
              <a:buFont typeface="Times New Roman"/>
              <a:buNone/>
              <a:defRPr sz="1800"/>
            </a:pPr>
            <a:r>
              <a:t>Images with significant saturation</a:t>
            </a:r>
          </a:p>
          <a:p>
            <a:pPr>
              <a:lnSpc>
                <a:spcPct val="80000"/>
              </a:lnSpc>
              <a:buClr>
                <a:srgbClr val="000000"/>
              </a:buClr>
              <a:buSzTx/>
              <a:buFont typeface="Times New Roman"/>
              <a:buNone/>
              <a:defRPr sz="2000"/>
            </a:pPr>
            <a:r>
              <a:t>6 Discussion</a:t>
            </a:r>
          </a:p>
        </p:txBody>
      </p:sp>
      <p:sp>
        <p:nvSpPr>
          <p:cNvPr id="122" name="Oval"/>
          <p:cNvSpPr/>
          <p:nvPr/>
        </p:nvSpPr>
        <p:spPr>
          <a:xfrm>
            <a:off x="736600" y="1803400"/>
            <a:ext cx="1562100" cy="787400"/>
          </a:xfrm>
          <a:prstGeom prst="ellipse">
            <a:avLst/>
          </a:prstGeom>
          <a:ln w="38100">
            <a:solidFill>
              <a:srgbClr val="0433FF"/>
            </a:solidFill>
          </a:ln>
        </p:spPr>
        <p:txBody>
          <a:bodyPr lIns="50800" tIns="50800" rIns="50800" bIns="50800" anchor="ctr"/>
          <a:lstStyle/>
          <a:p>
            <a:pPr marL="40639" marR="40639" defTabSz="914400">
              <a:defRPr sz="2400">
                <a:uFill>
                  <a:solidFill>
                    <a:srgbClr val="000000"/>
                  </a:solidFill>
                </a:uFill>
                <a:latin typeface="+mj-lt"/>
                <a:ea typeface="+mj-ea"/>
                <a:cs typeface="+mj-cs"/>
                <a:sym typeface="Times New Roman"/>
              </a:defRPr>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Jim Kajiya:  write a dynamite introduction"/>
          <p:cNvSpPr txBox="1"/>
          <p:nvPr>
            <p:ph type="title"/>
          </p:nvPr>
        </p:nvSpPr>
        <p:spPr>
          <a:xfrm>
            <a:off x="609600" y="-12700"/>
            <a:ext cx="8172748" cy="1600200"/>
          </a:xfrm>
          <a:prstGeom prst="rect">
            <a:avLst/>
          </a:prstGeom>
        </p:spPr>
        <p:txBody>
          <a:bodyPr/>
          <a:lstStyle>
            <a:lvl1pPr>
              <a:defRPr sz="3600"/>
            </a:lvl1pPr>
          </a:lstStyle>
          <a:p>
            <a:pPr/>
            <a:r>
              <a:t>Jim Kajiya:  write a dynamite introduction</a:t>
            </a:r>
          </a:p>
        </p:txBody>
      </p:sp>
      <p:sp>
        <p:nvSpPr>
          <p:cNvPr id="125" name="You must make your paper easy to read. You've got to make it easy for anyone to tell what your paper is about, what problem it solves, why the problem is interesting, what is really new in your paper (and what isn't), why it's so neat. And you must do it"/>
          <p:cNvSpPr txBox="1"/>
          <p:nvPr>
            <p:ph type="body" idx="1"/>
          </p:nvPr>
        </p:nvSpPr>
        <p:spPr>
          <a:prstGeom prst="rect">
            <a:avLst/>
          </a:prstGeom>
        </p:spPr>
        <p:txBody>
          <a:bodyPr/>
          <a:lstStyle>
            <a:lvl1pPr>
              <a:lnSpc>
                <a:spcPct val="90000"/>
              </a:lnSpc>
              <a:buClr>
                <a:srgbClr val="000000"/>
              </a:buClr>
              <a:buSzTx/>
              <a:buFont typeface="Times New Roman"/>
              <a:buNone/>
              <a:defRPr sz="2400"/>
            </a:lvl1pPr>
          </a:lstStyle>
          <a:p>
            <a:pPr/>
            <a:r>
              <a:t>You must make your paper easy to read. You've got to make it easy for anyone to tell what your paper is about, what problem it solves, why the problem is interesting, what is really new in your paper (and what isn't), why it's so neat. And you must do it up front. In other words, you must write a dynamite introduction.</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Underutilized technique:  explain the main idea with a simple, toy example."/>
          <p:cNvSpPr txBox="1"/>
          <p:nvPr>
            <p:ph type="title"/>
          </p:nvPr>
        </p:nvSpPr>
        <p:spPr>
          <a:xfrm>
            <a:off x="152400" y="-330200"/>
            <a:ext cx="8458200" cy="1752600"/>
          </a:xfrm>
          <a:prstGeom prst="rect">
            <a:avLst/>
          </a:prstGeom>
        </p:spPr>
        <p:txBody>
          <a:bodyPr/>
          <a:lstStyle>
            <a:lvl1pPr>
              <a:defRPr sz="3200"/>
            </a:lvl1pPr>
          </a:lstStyle>
          <a:p>
            <a:pPr>
              <a:defRPr sz="4400"/>
            </a:pPr>
            <a:r>
              <a:rPr sz="3200"/>
              <a:t>Underutilized technique:  explain the main idea with a simple, toy example.</a:t>
            </a:r>
          </a:p>
        </p:txBody>
      </p:sp>
      <p:sp>
        <p:nvSpPr>
          <p:cNvPr id="128" name="1 Introduction…"/>
          <p:cNvSpPr txBox="1"/>
          <p:nvPr>
            <p:ph type="body" idx="1"/>
          </p:nvPr>
        </p:nvSpPr>
        <p:spPr>
          <a:prstGeom prst="rect">
            <a:avLst/>
          </a:prstGeom>
        </p:spPr>
        <p:txBody>
          <a:bodyPr/>
          <a:lstStyle/>
          <a:p>
            <a:pPr>
              <a:lnSpc>
                <a:spcPct val="80000"/>
              </a:lnSpc>
              <a:buClr>
                <a:srgbClr val="000000"/>
              </a:buClr>
              <a:buSzTx/>
              <a:buFont typeface="Times New Roman"/>
              <a:buNone/>
              <a:defRPr sz="2000"/>
            </a:pPr>
            <a:r>
              <a:t>1 Introduction</a:t>
            </a:r>
          </a:p>
          <a:p>
            <a:pPr>
              <a:lnSpc>
                <a:spcPct val="80000"/>
              </a:lnSpc>
              <a:buClr>
                <a:srgbClr val="000000"/>
              </a:buClr>
              <a:buSzTx/>
              <a:buFont typeface="Times New Roman"/>
              <a:buNone/>
              <a:defRPr sz="2000"/>
            </a:pPr>
            <a:r>
              <a:t>2 Related work</a:t>
            </a:r>
          </a:p>
          <a:p>
            <a:pPr>
              <a:lnSpc>
                <a:spcPct val="80000"/>
              </a:lnSpc>
              <a:buClr>
                <a:srgbClr val="000000"/>
              </a:buClr>
              <a:buSzTx/>
              <a:buFont typeface="Times New Roman"/>
              <a:buNone/>
              <a:defRPr sz="2000"/>
            </a:pPr>
            <a:r>
              <a:t>3 Main idea</a:t>
            </a:r>
          </a:p>
          <a:p>
            <a:pPr>
              <a:lnSpc>
                <a:spcPct val="80000"/>
              </a:lnSpc>
              <a:buClr>
                <a:srgbClr val="000000"/>
              </a:buClr>
              <a:buSzTx/>
              <a:buFont typeface="Times New Roman"/>
              <a:buNone/>
              <a:defRPr sz="2000"/>
            </a:pPr>
            <a:r>
              <a:t>4 Algorithm</a:t>
            </a:r>
          </a:p>
          <a:p>
            <a:pPr lvl="1">
              <a:lnSpc>
                <a:spcPct val="80000"/>
              </a:lnSpc>
              <a:buClr>
                <a:srgbClr val="000000"/>
              </a:buClr>
              <a:buSzTx/>
              <a:buFont typeface="Times New Roman"/>
              <a:buNone/>
              <a:defRPr sz="1800"/>
            </a:pPr>
            <a:r>
              <a:t>Estimating the blur kernel</a:t>
            </a:r>
          </a:p>
          <a:p>
            <a:pPr lvl="2">
              <a:lnSpc>
                <a:spcPct val="80000"/>
              </a:lnSpc>
              <a:buClr>
                <a:srgbClr val="000000"/>
              </a:buClr>
              <a:buSzTx/>
              <a:buFont typeface="Times New Roman"/>
              <a:buNone/>
              <a:defRPr sz="1600"/>
            </a:pPr>
            <a:r>
              <a:t>Multi-scale approach</a:t>
            </a:r>
          </a:p>
          <a:p>
            <a:pPr lvl="2">
              <a:lnSpc>
                <a:spcPct val="80000"/>
              </a:lnSpc>
              <a:buClr>
                <a:srgbClr val="000000"/>
              </a:buClr>
              <a:buSzTx/>
              <a:buFont typeface="Times New Roman"/>
              <a:buNone/>
              <a:defRPr sz="1600"/>
            </a:pPr>
            <a:r>
              <a:t>User supervision</a:t>
            </a:r>
          </a:p>
          <a:p>
            <a:pPr lvl="1">
              <a:lnSpc>
                <a:spcPct val="80000"/>
              </a:lnSpc>
              <a:buClr>
                <a:srgbClr val="000000"/>
              </a:buClr>
              <a:buSzTx/>
              <a:buFont typeface="Times New Roman"/>
              <a:buNone/>
              <a:defRPr sz="1800"/>
            </a:pPr>
            <a:r>
              <a:t>Image reconstruction</a:t>
            </a:r>
          </a:p>
          <a:p>
            <a:pPr>
              <a:lnSpc>
                <a:spcPct val="80000"/>
              </a:lnSpc>
              <a:buClr>
                <a:srgbClr val="000000"/>
              </a:buClr>
              <a:buSzTx/>
              <a:buFont typeface="Times New Roman"/>
              <a:buNone/>
              <a:defRPr sz="2000"/>
            </a:pPr>
            <a:r>
              <a:t>5 Experiments</a:t>
            </a:r>
          </a:p>
          <a:p>
            <a:pPr lvl="1">
              <a:lnSpc>
                <a:spcPct val="80000"/>
              </a:lnSpc>
              <a:buClr>
                <a:srgbClr val="000000"/>
              </a:buClr>
              <a:buSzTx/>
              <a:buFont typeface="Times New Roman"/>
              <a:buNone/>
              <a:defRPr sz="1800"/>
            </a:pPr>
            <a:r>
              <a:t>Small blurs</a:t>
            </a:r>
          </a:p>
          <a:p>
            <a:pPr lvl="1">
              <a:lnSpc>
                <a:spcPct val="80000"/>
              </a:lnSpc>
              <a:buClr>
                <a:srgbClr val="000000"/>
              </a:buClr>
              <a:buSzTx/>
              <a:buFont typeface="Times New Roman"/>
              <a:buNone/>
              <a:defRPr sz="1800"/>
            </a:pPr>
            <a:r>
              <a:t>Large blurs</a:t>
            </a:r>
          </a:p>
          <a:p>
            <a:pPr lvl="1">
              <a:lnSpc>
                <a:spcPct val="80000"/>
              </a:lnSpc>
              <a:buClr>
                <a:srgbClr val="000000"/>
              </a:buClr>
              <a:buSzTx/>
              <a:buFont typeface="Times New Roman"/>
              <a:buNone/>
              <a:defRPr sz="1800"/>
            </a:pPr>
            <a:r>
              <a:t>Images with significant saturation</a:t>
            </a:r>
          </a:p>
          <a:p>
            <a:pPr>
              <a:lnSpc>
                <a:spcPct val="80000"/>
              </a:lnSpc>
              <a:buClr>
                <a:srgbClr val="000000"/>
              </a:buClr>
              <a:buSzTx/>
              <a:buFont typeface="Times New Roman"/>
              <a:buNone/>
              <a:defRPr sz="2000"/>
            </a:pPr>
            <a:r>
              <a:t>6 Discussion</a:t>
            </a:r>
          </a:p>
        </p:txBody>
      </p:sp>
      <p:sp>
        <p:nvSpPr>
          <p:cNvPr id="129" name="Line"/>
          <p:cNvSpPr/>
          <p:nvPr/>
        </p:nvSpPr>
        <p:spPr>
          <a:xfrm flipV="1">
            <a:off x="2565400" y="2870200"/>
            <a:ext cx="2032000" cy="7"/>
          </a:xfrm>
          <a:prstGeom prst="line">
            <a:avLst/>
          </a:prstGeom>
          <a:ln>
            <a:solidFill>
              <a:srgbClr val="0433FF"/>
            </a:solidFill>
            <a:headEnd type="stealth"/>
          </a:ln>
        </p:spPr>
        <p:txBody>
          <a:bodyPr lIns="0" tIns="0" rIns="0" bIns="0"/>
          <a:lstStyle/>
          <a:p>
            <a:pPr/>
          </a:p>
        </p:txBody>
      </p:sp>
      <p:sp>
        <p:nvSpPr>
          <p:cNvPr id="130" name="Often useful here."/>
          <p:cNvSpPr txBox="1"/>
          <p:nvPr/>
        </p:nvSpPr>
        <p:spPr>
          <a:xfrm>
            <a:off x="4813300" y="2692400"/>
            <a:ext cx="3898900" cy="3585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defRPr sz="1800">
                <a:solidFill>
                  <a:srgbClr val="0433FF"/>
                </a:solidFill>
                <a:uFill>
                  <a:solidFill>
                    <a:srgbClr val="0433FF"/>
                  </a:solidFill>
                </a:uFill>
                <a:latin typeface="+mj-lt"/>
                <a:ea typeface="+mj-ea"/>
                <a:cs typeface="+mj-cs"/>
                <a:sym typeface="Times New Roman"/>
              </a:defRPr>
            </a:lvl1pPr>
          </a:lstStyle>
          <a:p>
            <a:pPr/>
            <a:r>
              <a:t>Often useful here.</a:t>
            </a:r>
          </a:p>
        </p:txBody>
      </p:sp>
      <p:sp>
        <p:nvSpPr>
          <p:cNvPr id="131" name="Oval"/>
          <p:cNvSpPr/>
          <p:nvPr/>
        </p:nvSpPr>
        <p:spPr>
          <a:xfrm>
            <a:off x="762000" y="2463800"/>
            <a:ext cx="1562100" cy="787400"/>
          </a:xfrm>
          <a:prstGeom prst="ellipse">
            <a:avLst/>
          </a:prstGeom>
          <a:ln w="38100">
            <a:solidFill>
              <a:srgbClr val="0433FF"/>
            </a:solidFill>
          </a:ln>
        </p:spPr>
        <p:txBody>
          <a:bodyPr lIns="50800" tIns="50800" rIns="50800" bIns="50800" anchor="ctr"/>
          <a:lstStyle/>
          <a:p>
            <a:pPr marL="40639" marR="40639" defTabSz="914400">
              <a:defRPr sz="2400">
                <a:uFill>
                  <a:solidFill>
                    <a:srgbClr val="000000"/>
                  </a:solidFill>
                </a:uFill>
                <a:latin typeface="+mj-lt"/>
                <a:ea typeface="+mj-ea"/>
                <a:cs typeface="+mj-cs"/>
                <a:sym typeface="Times New Roman"/>
              </a:defRPr>
            </a:pP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image.png" descr="image.png"/>
          <p:cNvPicPr>
            <a:picLocks noChangeAspect="0"/>
          </p:cNvPicPr>
          <p:nvPr/>
        </p:nvPicPr>
        <p:blipFill>
          <a:blip r:embed="rId2">
            <a:extLst/>
          </a:blip>
          <a:stretch>
            <a:fillRect/>
          </a:stretch>
        </p:blipFill>
        <p:spPr>
          <a:xfrm>
            <a:off x="2743200" y="1268412"/>
            <a:ext cx="3541713" cy="5589588"/>
          </a:xfrm>
          <a:prstGeom prst="rect">
            <a:avLst/>
          </a:prstGeom>
          <a:ln w="12700">
            <a:miter lim="400000"/>
          </a:ln>
        </p:spPr>
      </p:pic>
      <p:sp>
        <p:nvSpPr>
          <p:cNvPr id="134" name="Show simple toy examples to let people get the main idea"/>
          <p:cNvSpPr txBox="1"/>
          <p:nvPr>
            <p:ph type="title"/>
          </p:nvPr>
        </p:nvSpPr>
        <p:spPr>
          <a:xfrm>
            <a:off x="685800" y="-76200"/>
            <a:ext cx="7772400" cy="1600200"/>
          </a:xfrm>
          <a:prstGeom prst="rect">
            <a:avLst/>
          </a:prstGeom>
        </p:spPr>
        <p:txBody>
          <a:bodyPr/>
          <a:lstStyle/>
          <a:p>
            <a:pPr>
              <a:defRPr sz="3600"/>
            </a:pPr>
            <a:r>
              <a:t>Show simple toy examples to let people get the main idea </a:t>
            </a:r>
            <a:br>
              <a:rPr>
                <a:latin typeface="Heiti TC Light"/>
                <a:ea typeface="Heiti TC Light"/>
                <a:cs typeface="Heiti TC Light"/>
                <a:sym typeface="Heiti TC Light"/>
              </a:rPr>
            </a:br>
          </a:p>
        </p:txBody>
      </p:sp>
      <p:sp>
        <p:nvSpPr>
          <p:cNvPr id="135" name="From…"/>
          <p:cNvSpPr txBox="1"/>
          <p:nvPr/>
        </p:nvSpPr>
        <p:spPr>
          <a:xfrm>
            <a:off x="593725" y="4079875"/>
            <a:ext cx="2235200" cy="1460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defTabSz="914400">
              <a:buClr>
                <a:srgbClr val="000000"/>
              </a:buClr>
              <a:buFont typeface="Times New Roman"/>
              <a:defRPr sz="2400">
                <a:uFill>
                  <a:solidFill>
                    <a:srgbClr val="000000"/>
                  </a:solidFill>
                </a:uFill>
                <a:latin typeface="+mj-lt"/>
                <a:ea typeface="+mj-ea"/>
                <a:cs typeface="+mj-cs"/>
                <a:sym typeface="Times New Roman"/>
              </a:defRPr>
            </a:pPr>
            <a:r>
              <a:t>From</a:t>
            </a:r>
          </a:p>
          <a:p>
            <a:pPr marL="40639" marR="40639" defTabSz="914400">
              <a:buClr>
                <a:srgbClr val="000000"/>
              </a:buClr>
              <a:buFont typeface="Times New Roman"/>
              <a:defRPr sz="2400">
                <a:uFill>
                  <a:solidFill>
                    <a:srgbClr val="000000"/>
                  </a:solidFill>
                </a:uFill>
                <a:latin typeface="+mj-lt"/>
                <a:ea typeface="+mj-ea"/>
                <a:cs typeface="+mj-cs"/>
                <a:sym typeface="Times New Roman"/>
              </a:defRPr>
            </a:pPr>
            <a:r>
              <a:t>“Shiftable multiscale transforms”</a:t>
            </a:r>
          </a:p>
        </p:txBody>
      </p:sp>
      <p:sp>
        <p:nvSpPr>
          <p:cNvPr id="136" name="Two different signals to be represented—both have the same shape, but one is by 1 pixel relative to the other."/>
          <p:cNvSpPr txBox="1"/>
          <p:nvPr/>
        </p:nvSpPr>
        <p:spPr>
          <a:xfrm>
            <a:off x="6787480" y="927100"/>
            <a:ext cx="2222071" cy="81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chemeClr val="accent1"/>
                </a:solidFill>
              </a:defRPr>
            </a:lvl1pPr>
          </a:lstStyle>
          <a:p>
            <a:pPr/>
            <a:r>
              <a:t>Two different signals to be represented—both have the same shape, but one is by 1 pixel relative to the other.</a:t>
            </a:r>
          </a:p>
        </p:txBody>
      </p:sp>
      <p:sp>
        <p:nvSpPr>
          <p:cNvPr id="137" name="Three different frequency bands of the resulting wavelet representations. Note the big change in the signal representation caused by shifting it by 1 pixel!"/>
          <p:cNvSpPr txBox="1"/>
          <p:nvPr/>
        </p:nvSpPr>
        <p:spPr>
          <a:xfrm>
            <a:off x="6635080" y="3450166"/>
            <a:ext cx="2222071"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chemeClr val="accent1"/>
                </a:solidFill>
              </a:defRPr>
            </a:lvl1pPr>
          </a:lstStyle>
          <a:p>
            <a:pPr/>
            <a:r>
              <a:t>Three different frequency bands of the resulting wavelet representations. Note the big change in the signal representation caused by shifting it by 1 pixel!</a:t>
            </a:r>
          </a:p>
        </p:txBody>
      </p:sp>
      <p:sp>
        <p:nvSpPr>
          <p:cNvPr id="138" name="Line"/>
          <p:cNvSpPr/>
          <p:nvPr/>
        </p:nvSpPr>
        <p:spPr>
          <a:xfrm flipH="1">
            <a:off x="3946300" y="1256184"/>
            <a:ext cx="2879691" cy="482492"/>
          </a:xfrm>
          <a:prstGeom prst="line">
            <a:avLst/>
          </a:prstGeom>
          <a:ln>
            <a:solidFill>
              <a:schemeClr val="accent1"/>
            </a:solidFill>
            <a:tailEnd type="triangle"/>
          </a:ln>
        </p:spPr>
        <p:txBody>
          <a:bodyPr lIns="0" tIns="0" rIns="0" bIns="0"/>
          <a:lstStyle/>
          <a:p>
            <a:pPr marL="40639" marR="40639" defTabSz="914400">
              <a:defRPr sz="2400">
                <a:uFill>
                  <a:solidFill>
                    <a:srgbClr val="000000"/>
                  </a:solidFill>
                </a:uFill>
                <a:latin typeface="+mj-lt"/>
                <a:ea typeface="+mj-ea"/>
                <a:cs typeface="+mj-cs"/>
                <a:sym typeface="Times New Roman"/>
              </a:defRPr>
            </a:pPr>
          </a:p>
        </p:txBody>
      </p:sp>
      <p:sp>
        <p:nvSpPr>
          <p:cNvPr id="139" name="Line"/>
          <p:cNvSpPr/>
          <p:nvPr/>
        </p:nvSpPr>
        <p:spPr>
          <a:xfrm flipH="1">
            <a:off x="5377590" y="1291313"/>
            <a:ext cx="1454978" cy="457640"/>
          </a:xfrm>
          <a:prstGeom prst="line">
            <a:avLst/>
          </a:prstGeom>
          <a:ln>
            <a:solidFill>
              <a:schemeClr val="accent1"/>
            </a:solidFill>
            <a:tailEnd type="triangle"/>
          </a:ln>
        </p:spPr>
        <p:txBody>
          <a:bodyPr lIns="0" tIns="0" rIns="0" bIns="0"/>
          <a:lstStyle/>
          <a:p>
            <a:pPr marL="40639" marR="40639" defTabSz="914400">
              <a:defRPr sz="2400">
                <a:uFill>
                  <a:solidFill>
                    <a:srgbClr val="000000"/>
                  </a:solidFill>
                </a:uFill>
                <a:latin typeface="+mj-lt"/>
                <a:ea typeface="+mj-ea"/>
                <a:cs typeface="+mj-cs"/>
                <a:sym typeface="Times New Roman"/>
              </a:defRPr>
            </a:pPr>
          </a:p>
        </p:txBody>
      </p:sp>
      <p:sp>
        <p:nvSpPr>
          <p:cNvPr id="140" name="Line"/>
          <p:cNvSpPr/>
          <p:nvPr/>
        </p:nvSpPr>
        <p:spPr>
          <a:xfrm flipH="1" flipV="1">
            <a:off x="6103391" y="3168677"/>
            <a:ext cx="561733" cy="864575"/>
          </a:xfrm>
          <a:prstGeom prst="line">
            <a:avLst/>
          </a:prstGeom>
          <a:ln>
            <a:solidFill>
              <a:schemeClr val="accent1"/>
            </a:solidFill>
            <a:tailEnd type="triangle"/>
          </a:ln>
        </p:spPr>
        <p:txBody>
          <a:bodyPr lIns="0" tIns="0" rIns="0" bIns="0"/>
          <a:lstStyle/>
          <a:p>
            <a:pPr marL="40639" marR="40639" defTabSz="914400">
              <a:defRPr sz="2400">
                <a:uFill>
                  <a:solidFill>
                    <a:srgbClr val="000000"/>
                  </a:solidFill>
                </a:uFill>
                <a:latin typeface="+mj-lt"/>
                <a:ea typeface="+mj-ea"/>
                <a:cs typeface="+mj-cs"/>
                <a:sym typeface="Times New Roman"/>
              </a:defRPr>
            </a:pPr>
          </a:p>
        </p:txBody>
      </p:sp>
      <p:sp>
        <p:nvSpPr>
          <p:cNvPr id="141" name="Line"/>
          <p:cNvSpPr/>
          <p:nvPr/>
        </p:nvSpPr>
        <p:spPr>
          <a:xfrm flipH="1">
            <a:off x="6123706" y="4068380"/>
            <a:ext cx="547995" cy="1"/>
          </a:xfrm>
          <a:prstGeom prst="line">
            <a:avLst/>
          </a:prstGeom>
          <a:ln>
            <a:solidFill>
              <a:schemeClr val="accent1"/>
            </a:solidFill>
            <a:tailEnd type="triangle"/>
          </a:ln>
        </p:spPr>
        <p:txBody>
          <a:bodyPr lIns="0" tIns="0" rIns="0" bIns="0"/>
          <a:lstStyle/>
          <a:p>
            <a:pPr marL="40639" marR="40639" defTabSz="914400">
              <a:defRPr sz="2400">
                <a:uFill>
                  <a:solidFill>
                    <a:srgbClr val="000000"/>
                  </a:solidFill>
                </a:uFill>
                <a:latin typeface="+mj-lt"/>
                <a:ea typeface="+mj-ea"/>
                <a:cs typeface="+mj-cs"/>
                <a:sym typeface="Times New Roman"/>
              </a:defRPr>
            </a:pPr>
          </a:p>
        </p:txBody>
      </p:sp>
      <p:sp>
        <p:nvSpPr>
          <p:cNvPr id="142" name="Line"/>
          <p:cNvSpPr/>
          <p:nvPr/>
        </p:nvSpPr>
        <p:spPr>
          <a:xfrm flipH="1">
            <a:off x="6087355" y="4121179"/>
            <a:ext cx="571890" cy="986238"/>
          </a:xfrm>
          <a:prstGeom prst="line">
            <a:avLst/>
          </a:prstGeom>
          <a:ln>
            <a:solidFill>
              <a:schemeClr val="accent1"/>
            </a:solidFill>
            <a:tailEnd type="triangle"/>
          </a:ln>
        </p:spPr>
        <p:txBody>
          <a:bodyPr lIns="0" tIns="0" rIns="0" bIns="0"/>
          <a:lstStyle/>
          <a:p>
            <a:pPr marL="40639" marR="40639" defTabSz="914400">
              <a:defRPr sz="2400">
                <a:uFill>
                  <a:solidFill>
                    <a:srgbClr val="000000"/>
                  </a:solidFill>
                </a:uFill>
                <a:latin typeface="+mj-lt"/>
                <a:ea typeface="+mj-ea"/>
                <a:cs typeface="+mj-cs"/>
                <a:sym typeface="Times New Roman"/>
              </a:defRPr>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Experimental results are critical now at CVPR"/>
          <p:cNvSpPr txBox="1"/>
          <p:nvPr>
            <p:ph type="title"/>
          </p:nvPr>
        </p:nvSpPr>
        <p:spPr>
          <a:xfrm>
            <a:off x="152400" y="-457200"/>
            <a:ext cx="8458200" cy="1752600"/>
          </a:xfrm>
          <a:prstGeom prst="rect">
            <a:avLst/>
          </a:prstGeom>
        </p:spPr>
        <p:txBody>
          <a:bodyPr/>
          <a:lstStyle>
            <a:lvl1pPr>
              <a:defRPr sz="3200"/>
            </a:lvl1pPr>
          </a:lstStyle>
          <a:p>
            <a:pPr>
              <a:defRPr sz="4400"/>
            </a:pPr>
            <a:r>
              <a:rPr sz="3200"/>
              <a:t>Experimental results are critical now at CVPR</a:t>
            </a:r>
          </a:p>
        </p:txBody>
      </p:sp>
      <p:sp>
        <p:nvSpPr>
          <p:cNvPr id="145" name="1 Introduction…"/>
          <p:cNvSpPr txBox="1"/>
          <p:nvPr>
            <p:ph type="body" idx="1"/>
          </p:nvPr>
        </p:nvSpPr>
        <p:spPr>
          <a:prstGeom prst="rect">
            <a:avLst/>
          </a:prstGeom>
        </p:spPr>
        <p:txBody>
          <a:bodyPr/>
          <a:lstStyle/>
          <a:p>
            <a:pPr>
              <a:lnSpc>
                <a:spcPct val="80000"/>
              </a:lnSpc>
              <a:buClr>
                <a:srgbClr val="000000"/>
              </a:buClr>
              <a:buSzTx/>
              <a:buFont typeface="Times New Roman"/>
              <a:buNone/>
              <a:defRPr sz="2000"/>
            </a:pPr>
            <a:r>
              <a:t>1 Introduction</a:t>
            </a:r>
          </a:p>
          <a:p>
            <a:pPr>
              <a:lnSpc>
                <a:spcPct val="80000"/>
              </a:lnSpc>
              <a:buClr>
                <a:srgbClr val="000000"/>
              </a:buClr>
              <a:buSzTx/>
              <a:buFont typeface="Times New Roman"/>
              <a:buNone/>
              <a:defRPr sz="2000"/>
            </a:pPr>
            <a:r>
              <a:t>2 Related work</a:t>
            </a:r>
          </a:p>
          <a:p>
            <a:pPr>
              <a:lnSpc>
                <a:spcPct val="80000"/>
              </a:lnSpc>
              <a:buClr>
                <a:srgbClr val="000000"/>
              </a:buClr>
              <a:buSzTx/>
              <a:buFont typeface="Times New Roman"/>
              <a:buNone/>
              <a:defRPr sz="2000"/>
            </a:pPr>
            <a:r>
              <a:t>3 Image model</a:t>
            </a:r>
          </a:p>
          <a:p>
            <a:pPr>
              <a:lnSpc>
                <a:spcPct val="80000"/>
              </a:lnSpc>
              <a:buClr>
                <a:srgbClr val="000000"/>
              </a:buClr>
              <a:buSzTx/>
              <a:buFont typeface="Times New Roman"/>
              <a:buNone/>
              <a:defRPr sz="2000"/>
            </a:pPr>
            <a:r>
              <a:t>4 Algorithm</a:t>
            </a:r>
          </a:p>
          <a:p>
            <a:pPr lvl="1">
              <a:lnSpc>
                <a:spcPct val="80000"/>
              </a:lnSpc>
              <a:buClr>
                <a:srgbClr val="000000"/>
              </a:buClr>
              <a:buSzTx/>
              <a:buFont typeface="Times New Roman"/>
              <a:buNone/>
              <a:defRPr sz="1800"/>
            </a:pPr>
            <a:r>
              <a:t>Estimating the blur kernel</a:t>
            </a:r>
          </a:p>
          <a:p>
            <a:pPr lvl="2">
              <a:lnSpc>
                <a:spcPct val="80000"/>
              </a:lnSpc>
              <a:buClr>
                <a:srgbClr val="000000"/>
              </a:buClr>
              <a:buSzTx/>
              <a:buFont typeface="Times New Roman"/>
              <a:buNone/>
              <a:defRPr sz="1600"/>
            </a:pPr>
            <a:r>
              <a:t>Multi-scale approach</a:t>
            </a:r>
          </a:p>
          <a:p>
            <a:pPr lvl="2">
              <a:lnSpc>
                <a:spcPct val="80000"/>
              </a:lnSpc>
              <a:buClr>
                <a:srgbClr val="000000"/>
              </a:buClr>
              <a:buSzTx/>
              <a:buFont typeface="Times New Roman"/>
              <a:buNone/>
              <a:defRPr sz="1600"/>
            </a:pPr>
            <a:r>
              <a:t>User supervision</a:t>
            </a:r>
          </a:p>
          <a:p>
            <a:pPr lvl="1">
              <a:lnSpc>
                <a:spcPct val="80000"/>
              </a:lnSpc>
              <a:buClr>
                <a:srgbClr val="000000"/>
              </a:buClr>
              <a:buSzTx/>
              <a:buFont typeface="Times New Roman"/>
              <a:buNone/>
              <a:defRPr sz="1800"/>
            </a:pPr>
            <a:r>
              <a:t>Image reconstruction</a:t>
            </a:r>
          </a:p>
          <a:p>
            <a:pPr>
              <a:lnSpc>
                <a:spcPct val="80000"/>
              </a:lnSpc>
              <a:buClr>
                <a:srgbClr val="000000"/>
              </a:buClr>
              <a:buSzTx/>
              <a:buFont typeface="Times New Roman"/>
              <a:buNone/>
              <a:defRPr sz="2000"/>
            </a:pPr>
            <a:r>
              <a:t>5 Experiments</a:t>
            </a:r>
          </a:p>
          <a:p>
            <a:pPr lvl="1">
              <a:lnSpc>
                <a:spcPct val="80000"/>
              </a:lnSpc>
              <a:buClr>
                <a:srgbClr val="000000"/>
              </a:buClr>
              <a:buSzTx/>
              <a:buFont typeface="Times New Roman"/>
              <a:buNone/>
              <a:defRPr sz="1800"/>
            </a:pPr>
            <a:r>
              <a:t>Small blurs</a:t>
            </a:r>
          </a:p>
          <a:p>
            <a:pPr lvl="1">
              <a:lnSpc>
                <a:spcPct val="80000"/>
              </a:lnSpc>
              <a:buClr>
                <a:srgbClr val="000000"/>
              </a:buClr>
              <a:buSzTx/>
              <a:buFont typeface="Times New Roman"/>
              <a:buNone/>
              <a:defRPr sz="1800"/>
            </a:pPr>
            <a:r>
              <a:t>Large blurs</a:t>
            </a:r>
          </a:p>
          <a:p>
            <a:pPr lvl="1">
              <a:lnSpc>
                <a:spcPct val="80000"/>
              </a:lnSpc>
              <a:buClr>
                <a:srgbClr val="000000"/>
              </a:buClr>
              <a:buSzTx/>
              <a:buFont typeface="Times New Roman"/>
              <a:buNone/>
              <a:defRPr sz="1800"/>
            </a:pPr>
            <a:r>
              <a:t>Images with significant saturation</a:t>
            </a:r>
          </a:p>
          <a:p>
            <a:pPr>
              <a:lnSpc>
                <a:spcPct val="80000"/>
              </a:lnSpc>
              <a:buClr>
                <a:srgbClr val="000000"/>
              </a:buClr>
              <a:buSzTx/>
              <a:buFont typeface="Times New Roman"/>
              <a:buNone/>
              <a:defRPr sz="2000"/>
            </a:pPr>
            <a:r>
              <a:t>6 Discussion</a:t>
            </a:r>
          </a:p>
        </p:txBody>
      </p:sp>
      <p:sp>
        <p:nvSpPr>
          <p:cNvPr id="146" name="Oval"/>
          <p:cNvSpPr/>
          <p:nvPr/>
        </p:nvSpPr>
        <p:spPr>
          <a:xfrm>
            <a:off x="825500" y="4216400"/>
            <a:ext cx="1562100" cy="787400"/>
          </a:xfrm>
          <a:prstGeom prst="ellipse">
            <a:avLst/>
          </a:prstGeom>
          <a:ln w="38100">
            <a:solidFill>
              <a:srgbClr val="0433FF"/>
            </a:solidFill>
          </a:ln>
        </p:spPr>
        <p:txBody>
          <a:bodyPr lIns="50800" tIns="50800" rIns="50800" bIns="50800" anchor="ctr"/>
          <a:lstStyle/>
          <a:p>
            <a:pPr marL="40639" marR="40639" defTabSz="914400">
              <a:defRPr sz="2400">
                <a:uFill>
                  <a:solidFill>
                    <a:srgbClr val="000000"/>
                  </a:solidFill>
                </a:uFill>
                <a:latin typeface="+mj-lt"/>
                <a:ea typeface="+mj-ea"/>
                <a:cs typeface="+mj-cs"/>
                <a:sym typeface="Times New Roman"/>
              </a:defRPr>
            </a:pPr>
          </a:p>
        </p:txBody>
      </p:sp>
      <p:sp>
        <p:nvSpPr>
          <p:cNvPr id="147" name="Gone are the days of, “We think this is a great idea and we expect it will be very useful in computer vision.  See how it works on this meaningless, contrived problem?”"/>
          <p:cNvSpPr txBox="1"/>
          <p:nvPr/>
        </p:nvSpPr>
        <p:spPr>
          <a:xfrm>
            <a:off x="4572000" y="4318000"/>
            <a:ext cx="4559300" cy="180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defTabSz="914400">
              <a:defRPr sz="2400">
                <a:uFill>
                  <a:solidFill>
                    <a:srgbClr val="000000"/>
                  </a:solidFill>
                </a:uFill>
                <a:latin typeface="+mj-lt"/>
                <a:ea typeface="+mj-ea"/>
                <a:cs typeface="+mj-cs"/>
                <a:sym typeface="Times New Roman"/>
              </a:defRPr>
            </a:pPr>
            <a:r>
              <a:t>Gone are the days of, </a:t>
            </a:r>
            <a:r>
              <a:rPr>
                <a:solidFill>
                  <a:srgbClr val="008F00"/>
                </a:solidFill>
                <a:uFill>
                  <a:solidFill>
                    <a:srgbClr val="008F00"/>
                  </a:solidFill>
                </a:uFill>
              </a:rPr>
              <a:t>“We think this is a great idea and we expect it will be very useful in computer vision.  See how it works on this meaningless, contrived problem?”</a:t>
            </a:r>
          </a:p>
        </p:txBody>
      </p:sp>
      <p:sp>
        <p:nvSpPr>
          <p:cNvPr id="148" name="Line"/>
          <p:cNvSpPr/>
          <p:nvPr/>
        </p:nvSpPr>
        <p:spPr>
          <a:xfrm flipV="1">
            <a:off x="2476500" y="4559293"/>
            <a:ext cx="2032000" cy="7"/>
          </a:xfrm>
          <a:prstGeom prst="line">
            <a:avLst/>
          </a:prstGeom>
          <a:ln>
            <a:solidFill>
              <a:srgbClr val="0433FF"/>
            </a:solidFill>
            <a:headEnd type="stealth"/>
          </a:ln>
        </p:spPr>
        <p:txBody>
          <a:bodyPr lIns="0" tIns="0" rIns="0" bIns="0"/>
          <a:lstStyle/>
          <a:p>
            <a:pPr/>
          </a:p>
        </p:txBody>
      </p:sp>
      <p:pic>
        <p:nvPicPr>
          <p:cNvPr id="149" name="Image" descr="Image"/>
          <p:cNvPicPr>
            <a:picLocks noChangeAspect="1"/>
          </p:cNvPicPr>
          <p:nvPr/>
        </p:nvPicPr>
        <p:blipFill>
          <a:blip r:embed="rId2">
            <a:extLst/>
          </a:blip>
          <a:stretch>
            <a:fillRect/>
          </a:stretch>
        </p:blipFill>
        <p:spPr>
          <a:xfrm>
            <a:off x="3836178" y="1602631"/>
            <a:ext cx="5193522" cy="2102141"/>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9"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How to end a paper"/>
          <p:cNvSpPr txBox="1"/>
          <p:nvPr>
            <p:ph type="title"/>
          </p:nvPr>
        </p:nvSpPr>
        <p:spPr>
          <a:xfrm>
            <a:off x="152400" y="-457200"/>
            <a:ext cx="8458200" cy="1752600"/>
          </a:xfrm>
          <a:prstGeom prst="rect">
            <a:avLst/>
          </a:prstGeom>
        </p:spPr>
        <p:txBody>
          <a:bodyPr/>
          <a:lstStyle>
            <a:lvl1pPr>
              <a:defRPr sz="3200"/>
            </a:lvl1pPr>
          </a:lstStyle>
          <a:p>
            <a:pPr>
              <a:defRPr sz="4400"/>
            </a:pPr>
            <a:r>
              <a:rPr sz="3200"/>
              <a:t>How to end a paper</a:t>
            </a:r>
          </a:p>
        </p:txBody>
      </p:sp>
      <p:sp>
        <p:nvSpPr>
          <p:cNvPr id="152" name="1 Introduction…"/>
          <p:cNvSpPr txBox="1"/>
          <p:nvPr>
            <p:ph type="body" idx="1"/>
          </p:nvPr>
        </p:nvSpPr>
        <p:spPr>
          <a:prstGeom prst="rect">
            <a:avLst/>
          </a:prstGeom>
        </p:spPr>
        <p:txBody>
          <a:bodyPr/>
          <a:lstStyle/>
          <a:p>
            <a:pPr>
              <a:lnSpc>
                <a:spcPct val="80000"/>
              </a:lnSpc>
              <a:buClr>
                <a:srgbClr val="000000"/>
              </a:buClr>
              <a:buSzTx/>
              <a:buFont typeface="Times New Roman"/>
              <a:buNone/>
              <a:defRPr sz="2000"/>
            </a:pPr>
            <a:r>
              <a:t>1 Introduction</a:t>
            </a:r>
          </a:p>
          <a:p>
            <a:pPr>
              <a:lnSpc>
                <a:spcPct val="80000"/>
              </a:lnSpc>
              <a:buClr>
                <a:srgbClr val="000000"/>
              </a:buClr>
              <a:buSzTx/>
              <a:buFont typeface="Times New Roman"/>
              <a:buNone/>
              <a:defRPr sz="2000"/>
            </a:pPr>
            <a:r>
              <a:t>2 Related work</a:t>
            </a:r>
          </a:p>
          <a:p>
            <a:pPr>
              <a:lnSpc>
                <a:spcPct val="80000"/>
              </a:lnSpc>
              <a:buClr>
                <a:srgbClr val="000000"/>
              </a:buClr>
              <a:buSzTx/>
              <a:buFont typeface="Times New Roman"/>
              <a:buNone/>
              <a:defRPr sz="2000"/>
            </a:pPr>
            <a:r>
              <a:t>3 Image model</a:t>
            </a:r>
          </a:p>
          <a:p>
            <a:pPr>
              <a:lnSpc>
                <a:spcPct val="80000"/>
              </a:lnSpc>
              <a:buClr>
                <a:srgbClr val="000000"/>
              </a:buClr>
              <a:buSzTx/>
              <a:buFont typeface="Times New Roman"/>
              <a:buNone/>
              <a:defRPr sz="2000"/>
            </a:pPr>
            <a:r>
              <a:t>4 Algorithm</a:t>
            </a:r>
          </a:p>
          <a:p>
            <a:pPr lvl="1">
              <a:lnSpc>
                <a:spcPct val="80000"/>
              </a:lnSpc>
              <a:buClr>
                <a:srgbClr val="000000"/>
              </a:buClr>
              <a:buSzTx/>
              <a:buFont typeface="Times New Roman"/>
              <a:buNone/>
              <a:defRPr sz="1800"/>
            </a:pPr>
            <a:r>
              <a:t>Estimating the blur kernel</a:t>
            </a:r>
          </a:p>
          <a:p>
            <a:pPr lvl="2">
              <a:lnSpc>
                <a:spcPct val="80000"/>
              </a:lnSpc>
              <a:buClr>
                <a:srgbClr val="000000"/>
              </a:buClr>
              <a:buSzTx/>
              <a:buFont typeface="Times New Roman"/>
              <a:buNone/>
              <a:defRPr sz="1600"/>
            </a:pPr>
            <a:r>
              <a:t>Multi-scale approach</a:t>
            </a:r>
          </a:p>
          <a:p>
            <a:pPr lvl="2">
              <a:lnSpc>
                <a:spcPct val="80000"/>
              </a:lnSpc>
              <a:buClr>
                <a:srgbClr val="000000"/>
              </a:buClr>
              <a:buSzTx/>
              <a:buFont typeface="Times New Roman"/>
              <a:buNone/>
              <a:defRPr sz="1600"/>
            </a:pPr>
            <a:r>
              <a:t>User supervision</a:t>
            </a:r>
          </a:p>
          <a:p>
            <a:pPr lvl="1">
              <a:lnSpc>
                <a:spcPct val="80000"/>
              </a:lnSpc>
              <a:buClr>
                <a:srgbClr val="000000"/>
              </a:buClr>
              <a:buSzTx/>
              <a:buFont typeface="Times New Roman"/>
              <a:buNone/>
              <a:defRPr sz="1800"/>
            </a:pPr>
            <a:r>
              <a:t>Image reconstruction</a:t>
            </a:r>
          </a:p>
          <a:p>
            <a:pPr>
              <a:lnSpc>
                <a:spcPct val="80000"/>
              </a:lnSpc>
              <a:buClr>
                <a:srgbClr val="000000"/>
              </a:buClr>
              <a:buSzTx/>
              <a:buFont typeface="Times New Roman"/>
              <a:buNone/>
              <a:defRPr sz="2000"/>
            </a:pPr>
            <a:r>
              <a:t>5 Experiments</a:t>
            </a:r>
          </a:p>
          <a:p>
            <a:pPr lvl="1">
              <a:lnSpc>
                <a:spcPct val="80000"/>
              </a:lnSpc>
              <a:buClr>
                <a:srgbClr val="000000"/>
              </a:buClr>
              <a:buSzTx/>
              <a:buFont typeface="Times New Roman"/>
              <a:buNone/>
              <a:defRPr sz="1800"/>
            </a:pPr>
            <a:r>
              <a:t>Small blurs</a:t>
            </a:r>
          </a:p>
          <a:p>
            <a:pPr lvl="1">
              <a:lnSpc>
                <a:spcPct val="80000"/>
              </a:lnSpc>
              <a:buClr>
                <a:srgbClr val="000000"/>
              </a:buClr>
              <a:buSzTx/>
              <a:buFont typeface="Times New Roman"/>
              <a:buNone/>
              <a:defRPr sz="1800"/>
            </a:pPr>
            <a:r>
              <a:t>Large blurs</a:t>
            </a:r>
          </a:p>
          <a:p>
            <a:pPr lvl="1">
              <a:lnSpc>
                <a:spcPct val="80000"/>
              </a:lnSpc>
              <a:buClr>
                <a:srgbClr val="000000"/>
              </a:buClr>
              <a:buSzTx/>
              <a:buFont typeface="Times New Roman"/>
              <a:buNone/>
              <a:defRPr sz="1800"/>
            </a:pPr>
            <a:r>
              <a:t>Images with significant saturation</a:t>
            </a:r>
          </a:p>
          <a:p>
            <a:pPr>
              <a:lnSpc>
                <a:spcPct val="80000"/>
              </a:lnSpc>
              <a:buClr>
                <a:srgbClr val="000000"/>
              </a:buClr>
              <a:buSzTx/>
              <a:buFont typeface="Times New Roman"/>
              <a:buNone/>
              <a:defRPr sz="2000"/>
            </a:pPr>
            <a:r>
              <a:t>6 Discussion</a:t>
            </a:r>
          </a:p>
        </p:txBody>
      </p:sp>
      <p:sp>
        <p:nvSpPr>
          <p:cNvPr id="153" name="Conclusions, or what this opens up, or how this can change how we approach computer vision problems."/>
          <p:cNvSpPr txBox="1"/>
          <p:nvPr/>
        </p:nvSpPr>
        <p:spPr>
          <a:xfrm>
            <a:off x="774700" y="5994400"/>
            <a:ext cx="8267700" cy="774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defRPr sz="2400">
                <a:solidFill>
                  <a:srgbClr val="0433FF"/>
                </a:solidFill>
                <a:uFill>
                  <a:solidFill>
                    <a:srgbClr val="0433FF"/>
                  </a:solidFill>
                </a:uFill>
                <a:latin typeface="+mj-lt"/>
                <a:ea typeface="+mj-ea"/>
                <a:cs typeface="+mj-cs"/>
                <a:sym typeface="Times New Roman"/>
              </a:defRPr>
            </a:lvl1pPr>
          </a:lstStyle>
          <a:p>
            <a:pPr/>
            <a:r>
              <a:t>Conclusions, or what this opens up, or how this can change how we approach computer vision problems.</a:t>
            </a:r>
          </a:p>
        </p:txBody>
      </p:sp>
      <p:sp>
        <p:nvSpPr>
          <p:cNvPr id="154" name="Oval"/>
          <p:cNvSpPr/>
          <p:nvPr/>
        </p:nvSpPr>
        <p:spPr>
          <a:xfrm>
            <a:off x="787400" y="5854700"/>
            <a:ext cx="1562100" cy="787400"/>
          </a:xfrm>
          <a:prstGeom prst="ellipse">
            <a:avLst/>
          </a:prstGeom>
          <a:ln w="38100">
            <a:solidFill>
              <a:srgbClr val="0433FF"/>
            </a:solidFill>
          </a:ln>
        </p:spPr>
        <p:txBody>
          <a:bodyPr lIns="50800" tIns="50800" rIns="50800" bIns="50800" anchor="ctr"/>
          <a:lstStyle/>
          <a:p>
            <a:pPr marL="40639" marR="40639" defTabSz="914400">
              <a:defRPr sz="2400">
                <a:uFill>
                  <a:solidFill>
                    <a:srgbClr val="000000"/>
                  </a:solidFill>
                </a:uFill>
                <a:latin typeface="+mj-lt"/>
                <a:ea typeface="+mj-ea"/>
                <a:cs typeface="+mj-cs"/>
                <a:sym typeface="Times New Roman"/>
              </a:defRPr>
            </a:p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How not to end a paper"/>
          <p:cNvSpPr txBox="1"/>
          <p:nvPr>
            <p:ph type="title"/>
          </p:nvPr>
        </p:nvSpPr>
        <p:spPr>
          <a:xfrm>
            <a:off x="152400" y="-457200"/>
            <a:ext cx="8458200" cy="1752600"/>
          </a:xfrm>
          <a:prstGeom prst="rect">
            <a:avLst/>
          </a:prstGeom>
        </p:spPr>
        <p:txBody>
          <a:bodyPr/>
          <a:lstStyle/>
          <a:p>
            <a:pPr/>
            <a:r>
              <a:rPr sz="3200"/>
              <a:t>How </a:t>
            </a:r>
            <a:r>
              <a:rPr sz="3200">
                <a:solidFill>
                  <a:schemeClr val="accent5"/>
                </a:solidFill>
              </a:rPr>
              <a:t>not</a:t>
            </a:r>
            <a:r>
              <a:rPr sz="3200"/>
              <a:t> to end a paper</a:t>
            </a:r>
          </a:p>
        </p:txBody>
      </p:sp>
      <p:sp>
        <p:nvSpPr>
          <p:cNvPr id="157" name="1 Introduction…"/>
          <p:cNvSpPr txBox="1"/>
          <p:nvPr>
            <p:ph type="body" idx="1"/>
          </p:nvPr>
        </p:nvSpPr>
        <p:spPr>
          <a:xfrm>
            <a:off x="177800" y="1879600"/>
            <a:ext cx="7772400" cy="4876800"/>
          </a:xfrm>
          <a:prstGeom prst="rect">
            <a:avLst/>
          </a:prstGeom>
        </p:spPr>
        <p:txBody>
          <a:bodyPr/>
          <a:lstStyle/>
          <a:p>
            <a:pPr>
              <a:lnSpc>
                <a:spcPct val="80000"/>
              </a:lnSpc>
              <a:buClr>
                <a:srgbClr val="000000"/>
              </a:buClr>
              <a:buSzTx/>
              <a:buFont typeface="Times New Roman"/>
              <a:buNone/>
              <a:defRPr sz="2000"/>
            </a:pPr>
            <a:r>
              <a:t>1 Introduction</a:t>
            </a:r>
          </a:p>
          <a:p>
            <a:pPr>
              <a:lnSpc>
                <a:spcPct val="80000"/>
              </a:lnSpc>
              <a:buClr>
                <a:srgbClr val="000000"/>
              </a:buClr>
              <a:buSzTx/>
              <a:buFont typeface="Times New Roman"/>
              <a:buNone/>
              <a:defRPr sz="2000"/>
            </a:pPr>
            <a:r>
              <a:t>2 Related work</a:t>
            </a:r>
          </a:p>
          <a:p>
            <a:pPr>
              <a:lnSpc>
                <a:spcPct val="80000"/>
              </a:lnSpc>
              <a:buClr>
                <a:srgbClr val="000000"/>
              </a:buClr>
              <a:buSzTx/>
              <a:buFont typeface="Times New Roman"/>
              <a:buNone/>
              <a:defRPr sz="2000"/>
            </a:pPr>
            <a:r>
              <a:t>3 Image model</a:t>
            </a:r>
          </a:p>
          <a:p>
            <a:pPr>
              <a:lnSpc>
                <a:spcPct val="80000"/>
              </a:lnSpc>
              <a:buClr>
                <a:srgbClr val="000000"/>
              </a:buClr>
              <a:buSzTx/>
              <a:buFont typeface="Times New Roman"/>
              <a:buNone/>
              <a:defRPr sz="2000"/>
            </a:pPr>
            <a:r>
              <a:t>4 Algorithm</a:t>
            </a:r>
          </a:p>
          <a:p>
            <a:pPr lvl="1">
              <a:lnSpc>
                <a:spcPct val="80000"/>
              </a:lnSpc>
              <a:buClr>
                <a:srgbClr val="000000"/>
              </a:buClr>
              <a:buSzTx/>
              <a:buFont typeface="Times New Roman"/>
              <a:buNone/>
              <a:defRPr sz="1800"/>
            </a:pPr>
            <a:r>
              <a:t>Estimating the blur kernel</a:t>
            </a:r>
          </a:p>
          <a:p>
            <a:pPr lvl="2">
              <a:lnSpc>
                <a:spcPct val="80000"/>
              </a:lnSpc>
              <a:buClr>
                <a:srgbClr val="000000"/>
              </a:buClr>
              <a:buSzTx/>
              <a:buFont typeface="Times New Roman"/>
              <a:buNone/>
              <a:defRPr sz="1600"/>
            </a:pPr>
            <a:r>
              <a:t>Multi-scale approach</a:t>
            </a:r>
          </a:p>
          <a:p>
            <a:pPr lvl="2">
              <a:lnSpc>
                <a:spcPct val="80000"/>
              </a:lnSpc>
              <a:buClr>
                <a:srgbClr val="000000"/>
              </a:buClr>
              <a:buSzTx/>
              <a:buFont typeface="Times New Roman"/>
              <a:buNone/>
              <a:defRPr sz="1600"/>
            </a:pPr>
            <a:r>
              <a:t>User supervision</a:t>
            </a:r>
          </a:p>
          <a:p>
            <a:pPr lvl="1">
              <a:lnSpc>
                <a:spcPct val="80000"/>
              </a:lnSpc>
              <a:buClr>
                <a:srgbClr val="000000"/>
              </a:buClr>
              <a:buSzTx/>
              <a:buFont typeface="Times New Roman"/>
              <a:buNone/>
              <a:defRPr sz="1800"/>
            </a:pPr>
            <a:r>
              <a:t>Image reconstruction</a:t>
            </a:r>
          </a:p>
          <a:p>
            <a:pPr>
              <a:lnSpc>
                <a:spcPct val="80000"/>
              </a:lnSpc>
              <a:buClr>
                <a:srgbClr val="000000"/>
              </a:buClr>
              <a:buSzTx/>
              <a:buFont typeface="Times New Roman"/>
              <a:buNone/>
              <a:defRPr sz="2000"/>
            </a:pPr>
            <a:r>
              <a:t>5 Experiments</a:t>
            </a:r>
          </a:p>
          <a:p>
            <a:pPr lvl="1">
              <a:lnSpc>
                <a:spcPct val="80000"/>
              </a:lnSpc>
              <a:buClr>
                <a:srgbClr val="000000"/>
              </a:buClr>
              <a:buSzTx/>
              <a:buFont typeface="Times New Roman"/>
              <a:buNone/>
              <a:defRPr sz="1800"/>
            </a:pPr>
            <a:r>
              <a:t>Small blurs</a:t>
            </a:r>
          </a:p>
          <a:p>
            <a:pPr lvl="1">
              <a:lnSpc>
                <a:spcPct val="80000"/>
              </a:lnSpc>
              <a:buClr>
                <a:srgbClr val="000000"/>
              </a:buClr>
              <a:buSzTx/>
              <a:buFont typeface="Times New Roman"/>
              <a:buNone/>
              <a:defRPr sz="1800"/>
            </a:pPr>
            <a:r>
              <a:t>Large blurs</a:t>
            </a:r>
          </a:p>
          <a:p>
            <a:pPr lvl="1">
              <a:lnSpc>
                <a:spcPct val="80000"/>
              </a:lnSpc>
              <a:buClr>
                <a:srgbClr val="000000"/>
              </a:buClr>
              <a:buSzTx/>
              <a:buFont typeface="Times New Roman"/>
              <a:buNone/>
              <a:defRPr sz="1800"/>
            </a:pPr>
            <a:r>
              <a:t>Images with saturation</a:t>
            </a:r>
          </a:p>
          <a:p>
            <a:pPr>
              <a:lnSpc>
                <a:spcPct val="80000"/>
              </a:lnSpc>
              <a:buClr>
                <a:srgbClr val="000000"/>
              </a:buClr>
              <a:buSzTx/>
              <a:buFont typeface="Times New Roman"/>
              <a:buNone/>
              <a:defRPr sz="2000"/>
            </a:pPr>
            <a:r>
              <a:t>6 Discussion</a:t>
            </a:r>
          </a:p>
        </p:txBody>
      </p:sp>
      <p:sp>
        <p:nvSpPr>
          <p:cNvPr id="158" name="7 Future work?"/>
          <p:cNvSpPr txBox="1"/>
          <p:nvPr/>
        </p:nvSpPr>
        <p:spPr>
          <a:xfrm>
            <a:off x="152400" y="5892800"/>
            <a:ext cx="8267700" cy="431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defRPr sz="2400">
                <a:solidFill>
                  <a:schemeClr val="accent5"/>
                </a:solidFill>
                <a:uFill>
                  <a:solidFill>
                    <a:srgbClr val="0433FF"/>
                  </a:solidFill>
                </a:uFill>
                <a:latin typeface="+mj-lt"/>
                <a:ea typeface="+mj-ea"/>
                <a:cs typeface="+mj-cs"/>
                <a:sym typeface="Times New Roman"/>
              </a:defRPr>
            </a:lvl1pPr>
          </a:lstStyle>
          <a:p>
            <a:pPr/>
            <a:r>
              <a:t>7 Future work?</a:t>
            </a:r>
          </a:p>
        </p:txBody>
      </p:sp>
      <p:sp>
        <p:nvSpPr>
          <p:cNvPr id="159" name="I can’t stand “future work” sections.  It’s hard to think of a weaker way to end a paper.…"/>
          <p:cNvSpPr txBox="1"/>
          <p:nvPr/>
        </p:nvSpPr>
        <p:spPr>
          <a:xfrm>
            <a:off x="3619500" y="990600"/>
            <a:ext cx="5435600" cy="5740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383540" marR="40639" indent="-342900" defTabSz="914400">
              <a:spcBef>
                <a:spcPts val="700"/>
              </a:spcBef>
              <a:buClr>
                <a:srgbClr val="000000"/>
              </a:buClr>
              <a:buFont typeface="Times New Roman"/>
              <a:defRPr sz="2800">
                <a:uFill>
                  <a:solidFill>
                    <a:srgbClr val="000000"/>
                  </a:solidFill>
                </a:uFill>
                <a:latin typeface="+mj-lt"/>
                <a:ea typeface="+mj-ea"/>
                <a:cs typeface="+mj-cs"/>
                <a:sym typeface="Times New Roman"/>
              </a:defRPr>
            </a:pPr>
            <a:r>
              <a:t>I can’t stand “future work” sections.  It’s hard to think of a weaker way to end a paper.  </a:t>
            </a:r>
          </a:p>
          <a:p>
            <a:pPr marL="383540" marR="40639" indent="-342900" defTabSz="914400">
              <a:spcBef>
                <a:spcPts val="700"/>
              </a:spcBef>
              <a:buClr>
                <a:srgbClr val="000000"/>
              </a:buClr>
              <a:buFont typeface="Times New Roman"/>
              <a:defRPr sz="2000">
                <a:solidFill>
                  <a:srgbClr val="009051"/>
                </a:solidFill>
                <a:uFill>
                  <a:solidFill>
                    <a:srgbClr val="009051"/>
                  </a:solidFill>
                </a:uFill>
                <a:latin typeface="+mj-lt"/>
                <a:ea typeface="+mj-ea"/>
                <a:cs typeface="+mj-cs"/>
                <a:sym typeface="Times New Roman"/>
              </a:defRPr>
            </a:pPr>
            <a:r>
              <a:t>“Here’s a list all the ideas we wanted to do but couldn’t get to work in time for the conference submission deadline.  We didn’t do any of the following things:  (1)…</a:t>
            </a:r>
          </a:p>
          <a:p>
            <a:pPr marL="383540" marR="40639" indent="-342900" defTabSz="914400">
              <a:spcBef>
                <a:spcPts val="700"/>
              </a:spcBef>
              <a:buClr>
                <a:srgbClr val="000000"/>
              </a:buClr>
              <a:buFont typeface="Times New Roman"/>
              <a:defRPr sz="2000">
                <a:solidFill>
                  <a:srgbClr val="009051"/>
                </a:solidFill>
                <a:uFill>
                  <a:solidFill>
                    <a:srgbClr val="009051"/>
                  </a:solidFill>
                </a:uFill>
                <a:latin typeface="+mj-lt"/>
                <a:ea typeface="+mj-ea"/>
                <a:cs typeface="+mj-cs"/>
                <a:sym typeface="Times New Roman"/>
              </a:defRPr>
            </a:pPr>
            <a:r>
              <a:t>                                   (2)…”</a:t>
            </a:r>
          </a:p>
          <a:p>
            <a:pPr marL="383540" marR="40639" indent="-342900" defTabSz="914400">
              <a:spcBef>
                <a:spcPts val="700"/>
              </a:spcBef>
              <a:buClr>
                <a:srgbClr val="000000"/>
              </a:buClr>
              <a:buFont typeface="Times New Roman"/>
              <a:defRPr sz="1800">
                <a:uFill>
                  <a:solidFill>
                    <a:srgbClr val="000000"/>
                  </a:solidFill>
                </a:uFill>
                <a:latin typeface="+mj-lt"/>
                <a:ea typeface="+mj-ea"/>
                <a:cs typeface="+mj-cs"/>
                <a:sym typeface="Times New Roman"/>
              </a:defRPr>
            </a:pPr>
            <a:r>
              <a:t>(You get no “partial credit” from reviewers and readers for neat things you wanted to do, but didn’t.)</a:t>
            </a:r>
          </a:p>
          <a:p>
            <a:pPr marL="383540" marR="40639" indent="-342900" defTabSz="914400">
              <a:spcBef>
                <a:spcPts val="700"/>
              </a:spcBef>
              <a:buClr>
                <a:srgbClr val="000000"/>
              </a:buClr>
              <a:buFont typeface="Times New Roman"/>
              <a:defRPr sz="1800">
                <a:uFill>
                  <a:solidFill>
                    <a:srgbClr val="000000"/>
                  </a:solidFill>
                </a:uFill>
                <a:latin typeface="+mj-lt"/>
                <a:ea typeface="+mj-ea"/>
                <a:cs typeface="+mj-cs"/>
                <a:sym typeface="Times New Roman"/>
              </a:defRPr>
            </a:pPr>
          </a:p>
          <a:p>
            <a:pPr marL="383540" marR="40639" indent="-342900" defTabSz="914400">
              <a:spcBef>
                <a:spcPts val="700"/>
              </a:spcBef>
              <a:buClr>
                <a:srgbClr val="000000"/>
              </a:buClr>
              <a:buFont typeface="Times New Roman"/>
              <a:defRPr sz="2000">
                <a:solidFill>
                  <a:srgbClr val="009051"/>
                </a:solidFill>
                <a:uFill>
                  <a:solidFill>
                    <a:srgbClr val="009051"/>
                  </a:solidFill>
                </a:uFill>
                <a:latin typeface="+mj-lt"/>
                <a:ea typeface="+mj-ea"/>
                <a:cs typeface="+mj-cs"/>
                <a:sym typeface="Times New Roman"/>
              </a:defRPr>
            </a:pPr>
            <a:r>
              <a:t>“Here’s a list of good ideas that you should now go and do before we get a chance.”</a:t>
            </a:r>
          </a:p>
          <a:p>
            <a:pPr marL="383540" marR="40639" indent="-342900" defTabSz="914400">
              <a:spcBef>
                <a:spcPts val="700"/>
              </a:spcBef>
              <a:buClr>
                <a:srgbClr val="000000"/>
              </a:buClr>
              <a:buFont typeface="Times New Roman"/>
              <a:defRPr sz="2000">
                <a:uFill>
                  <a:solidFill>
                    <a:srgbClr val="000000"/>
                  </a:solidFill>
                </a:uFill>
                <a:latin typeface="+mj-lt"/>
                <a:ea typeface="+mj-ea"/>
                <a:cs typeface="+mj-cs"/>
                <a:sym typeface="Times New Roman"/>
              </a:defRPr>
            </a:pPr>
          </a:p>
          <a:p>
            <a:pPr marL="383540" marR="40639" indent="-342900" defTabSz="914400">
              <a:spcBef>
                <a:spcPts val="700"/>
              </a:spcBef>
              <a:buClr>
                <a:srgbClr val="000000"/>
              </a:buClr>
              <a:buFont typeface="Times New Roman"/>
              <a:defRPr sz="1800">
                <a:uFill>
                  <a:solidFill>
                    <a:srgbClr val="000000"/>
                  </a:solidFill>
                </a:uFill>
                <a:latin typeface="+mj-lt"/>
                <a:ea typeface="+mj-ea"/>
                <a:cs typeface="+mj-cs"/>
                <a:sym typeface="Times New Roman"/>
              </a:defRPr>
            </a:pPr>
            <a:r>
              <a:rPr>
                <a:solidFill>
                  <a:schemeClr val="accent1"/>
                </a:solidFill>
              </a:rPr>
              <a:t>Better: </a:t>
            </a:r>
            <a:r>
              <a:t>to end with a conclusion or a summary, or you can say in general terms where the work may lead.</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General writing tips"/>
          <p:cNvSpPr txBox="1"/>
          <p:nvPr>
            <p:ph type="title"/>
          </p:nvPr>
        </p:nvSpPr>
        <p:spPr>
          <a:prstGeom prst="rect">
            <a:avLst/>
          </a:prstGeom>
        </p:spPr>
        <p:txBody>
          <a:bodyPr/>
          <a:lstStyle/>
          <a:p>
            <a:pPr/>
            <a:r>
              <a:t>General writing tips</a:t>
            </a:r>
          </a:p>
        </p:txBody>
      </p:sp>
      <p:sp>
        <p:nvSpPr>
          <p:cNvPr id="16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Knuth:  keep the reader upper-most in your mind."/>
          <p:cNvSpPr txBox="1"/>
          <p:nvPr>
            <p:ph type="title"/>
          </p:nvPr>
        </p:nvSpPr>
        <p:spPr>
          <a:prstGeom prst="rect">
            <a:avLst/>
          </a:prstGeom>
        </p:spPr>
        <p:txBody>
          <a:bodyPr/>
          <a:lstStyle>
            <a:lvl1pPr>
              <a:defRPr sz="4000"/>
            </a:lvl1pPr>
          </a:lstStyle>
          <a:p>
            <a:pPr/>
            <a:r>
              <a:t>Knuth:  keep the reader upper-most in your mind.</a:t>
            </a:r>
          </a:p>
        </p:txBody>
      </p:sp>
      <p:pic>
        <p:nvPicPr>
          <p:cNvPr id="165" name="image.png" descr="image.png"/>
          <p:cNvPicPr>
            <a:picLocks noChangeAspect="0"/>
          </p:cNvPicPr>
          <p:nvPr/>
        </p:nvPicPr>
        <p:blipFill>
          <a:blip r:embed="rId2">
            <a:extLst/>
          </a:blip>
          <a:stretch>
            <a:fillRect/>
          </a:stretch>
        </p:blipFill>
        <p:spPr>
          <a:xfrm>
            <a:off x="-213618" y="1795561"/>
            <a:ext cx="9144001" cy="4033739"/>
          </a:xfrm>
          <a:prstGeom prst="rect">
            <a:avLst/>
          </a:prstGeom>
          <a:ln w="12700">
            <a:miter lim="400000"/>
          </a:ln>
        </p:spPr>
      </p:pic>
      <p:sp>
        <p:nvSpPr>
          <p:cNvPr id="166" name="Rectangle"/>
          <p:cNvSpPr/>
          <p:nvPr/>
        </p:nvSpPr>
        <p:spPr>
          <a:xfrm>
            <a:off x="-114300" y="3924300"/>
            <a:ext cx="8945365" cy="2099519"/>
          </a:xfrm>
          <a:prstGeom prst="rect">
            <a:avLst/>
          </a:prstGeom>
          <a:solidFill>
            <a:srgbClr val="FFFFFF"/>
          </a:solidFill>
          <a:ln>
            <a:miter lim="400000"/>
          </a:ln>
        </p:spPr>
        <p:txBody>
          <a:bodyPr lIns="50800" tIns="50800" rIns="50800" bIns="50800" anchor="ctr"/>
          <a:lstStyle/>
          <a:p>
            <a:pPr marL="40639" marR="40639" defTabSz="914400">
              <a:defRPr sz="2400">
                <a:uFill>
                  <a:solidFill>
                    <a:srgbClr val="000000"/>
                  </a:solidFill>
                </a:uFill>
                <a:latin typeface="+mj-lt"/>
                <a:ea typeface="+mj-ea"/>
                <a:cs typeface="+mj-cs"/>
                <a:sym typeface="Times New Roman"/>
              </a:defRPr>
            </a:pPr>
          </a:p>
        </p:txBody>
      </p:sp>
      <p:sp>
        <p:nvSpPr>
          <p:cNvPr id="167" name="Rectangle"/>
          <p:cNvSpPr/>
          <p:nvPr/>
        </p:nvSpPr>
        <p:spPr>
          <a:xfrm>
            <a:off x="-114300" y="1904702"/>
            <a:ext cx="8945365" cy="931417"/>
          </a:xfrm>
          <a:prstGeom prst="rect">
            <a:avLst/>
          </a:prstGeom>
          <a:solidFill>
            <a:srgbClr val="FFFFFF"/>
          </a:solidFill>
          <a:ln>
            <a:miter lim="400000"/>
          </a:ln>
        </p:spPr>
        <p:txBody>
          <a:bodyPr lIns="50800" tIns="50800" rIns="50800" bIns="50800" anchor="ctr"/>
          <a:lstStyle/>
          <a:p>
            <a:pPr marL="40639" marR="40639" defTabSz="914400">
              <a:defRPr sz="2400">
                <a:uFill>
                  <a:solidFill>
                    <a:srgbClr val="000000"/>
                  </a:solidFill>
                </a:uFill>
                <a:latin typeface="+mj-lt"/>
                <a:ea typeface="+mj-ea"/>
                <a:cs typeface="+mj-cs"/>
                <a:sym typeface="Times New Roman"/>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69" name="Course Announcements"/>
          <p:cNvSpPr txBox="1"/>
          <p:nvPr>
            <p:ph type="title"/>
          </p:nvPr>
        </p:nvSpPr>
        <p:spPr>
          <a:prstGeom prst="rect">
            <a:avLst/>
          </a:prstGeom>
        </p:spPr>
        <p:txBody>
          <a:bodyPr/>
          <a:lstStyle/>
          <a:p>
            <a:pPr/>
            <a:r>
              <a:t>Course Announcements</a:t>
            </a:r>
          </a:p>
        </p:txBody>
      </p:sp>
      <p:sp>
        <p:nvSpPr>
          <p:cNvPr id="70" name="Final project presentations…"/>
          <p:cNvSpPr txBox="1"/>
          <p:nvPr>
            <p:ph type="body" idx="1"/>
          </p:nvPr>
        </p:nvSpPr>
        <p:spPr>
          <a:xfrm>
            <a:off x="177800" y="1790700"/>
            <a:ext cx="7772400" cy="4876800"/>
          </a:xfrm>
          <a:prstGeom prst="rect">
            <a:avLst/>
          </a:prstGeom>
        </p:spPr>
        <p:txBody>
          <a:bodyPr/>
          <a:lstStyle/>
          <a:p>
            <a:pPr/>
            <a:r>
              <a:t>Final project presentations</a:t>
            </a:r>
          </a:p>
          <a:p>
            <a:pPr lvl="1"/>
            <a:r>
              <a:t>support your fellow students and stay after your presentation to listen to their presentations.</a:t>
            </a:r>
          </a:p>
          <a:p>
            <a:pPr lvl="1"/>
            <a:r>
              <a:t>Submit your slides to us on Stellar no later than two hours before the beginning of all the talks.  We’ll copy your slides onto a common computer, so we don’t need to spend your presentation time swapping laptops.</a:t>
            </a:r>
          </a:p>
          <a:p>
            <a:pPr lvl="1"/>
            <a:r>
              <a:t>2 minutes per person,</a:t>
            </a:r>
            <a:r>
              <a:rPr i="1"/>
              <a:t> including set-up. </a:t>
            </a:r>
            <a:r>
              <a:t>Each member of the group should speak.</a:t>
            </a:r>
          </a:p>
        </p:txBody>
      </p:sp>
      <p:sp>
        <p:nvSpPr>
          <p:cNvPr id="7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Treat the reader as you would a guest  in your house"/>
          <p:cNvSpPr txBox="1"/>
          <p:nvPr>
            <p:ph type="title"/>
          </p:nvPr>
        </p:nvSpPr>
        <p:spPr>
          <a:xfrm>
            <a:off x="685800" y="-76200"/>
            <a:ext cx="7772400" cy="1295400"/>
          </a:xfrm>
          <a:prstGeom prst="rect">
            <a:avLst/>
          </a:prstGeom>
        </p:spPr>
        <p:txBody>
          <a:bodyPr/>
          <a:lstStyle/>
          <a:p>
            <a:pPr/>
            <a:r>
              <a:rPr sz="4000"/>
              <a:t>Treat the </a:t>
            </a:r>
            <a:r>
              <a:rPr sz="3600"/>
              <a:t>reader</a:t>
            </a:r>
            <a:r>
              <a:rPr sz="4000"/>
              <a:t> as you would a guest  in your house</a:t>
            </a:r>
          </a:p>
        </p:txBody>
      </p:sp>
      <p:pic>
        <p:nvPicPr>
          <p:cNvPr id="170" name="image.png" descr="image.png"/>
          <p:cNvPicPr>
            <a:picLocks noChangeAspect="0"/>
          </p:cNvPicPr>
          <p:nvPr/>
        </p:nvPicPr>
        <p:blipFill>
          <a:blip r:embed="rId2">
            <a:extLst/>
          </a:blip>
          <a:stretch>
            <a:fillRect/>
          </a:stretch>
        </p:blipFill>
        <p:spPr>
          <a:xfrm>
            <a:off x="1828800" y="2184400"/>
            <a:ext cx="5473700" cy="4102100"/>
          </a:xfrm>
          <a:prstGeom prst="rect">
            <a:avLst/>
          </a:prstGeom>
          <a:ln w="12700">
            <a:miter lim="400000"/>
          </a:ln>
        </p:spPr>
      </p:pic>
      <p:sp>
        <p:nvSpPr>
          <p:cNvPr id="171" name="Anticipate their needs:   would you like something to drink?  Something to eat?  Perhaps now, after eating, you’d like to rest?"/>
          <p:cNvSpPr txBox="1"/>
          <p:nvPr/>
        </p:nvSpPr>
        <p:spPr>
          <a:xfrm>
            <a:off x="533400" y="1333500"/>
            <a:ext cx="8153400" cy="774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buClr>
                <a:srgbClr val="000000"/>
              </a:buClr>
              <a:buFont typeface="Times New Roman"/>
              <a:defRPr sz="2400">
                <a:uFill>
                  <a:solidFill>
                    <a:srgbClr val="000000"/>
                  </a:solidFill>
                </a:uFill>
                <a:latin typeface="+mj-lt"/>
                <a:ea typeface="+mj-ea"/>
                <a:cs typeface="+mj-cs"/>
                <a:sym typeface="Times New Roman"/>
              </a:defRPr>
            </a:lvl1pPr>
          </a:lstStyle>
          <a:p>
            <a:pPr/>
            <a:r>
              <a:t>Anticipate their needs:   would you like something to drink?  Something to eat?  Perhaps now, after eating, you’d like to rest?</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Double-click to edit"/>
          <p:cNvSpPr txBox="1"/>
          <p:nvPr>
            <p:ph type="title"/>
          </p:nvPr>
        </p:nvSpPr>
        <p:spPr>
          <a:prstGeom prst="rect">
            <a:avLst/>
          </a:prstGeom>
        </p:spPr>
        <p:txBody>
          <a:bodyPr/>
          <a:lstStyle/>
          <a:p>
            <a:pPr/>
          </a:p>
        </p:txBody>
      </p:sp>
      <p:pic>
        <p:nvPicPr>
          <p:cNvPr id="174" name="droppedImage.png" descr="droppedImage.png"/>
          <p:cNvPicPr>
            <a:picLocks noChangeAspect="1"/>
          </p:cNvPicPr>
          <p:nvPr/>
        </p:nvPicPr>
        <p:blipFill>
          <a:blip r:embed="rId2">
            <a:extLst/>
          </a:blip>
          <a:stretch>
            <a:fillRect/>
          </a:stretch>
        </p:blipFill>
        <p:spPr>
          <a:xfrm>
            <a:off x="762000" y="800100"/>
            <a:ext cx="7785100" cy="5638800"/>
          </a:xfrm>
          <a:prstGeom prst="rect">
            <a:avLst/>
          </a:prstGeom>
        </p:spPr>
      </p:pic>
      <p:sp>
        <p:nvSpPr>
          <p:cNvPr id="175" name="Writing style, from the elements of style, Stunk and White"/>
          <p:cNvSpPr txBox="1"/>
          <p:nvPr/>
        </p:nvSpPr>
        <p:spPr>
          <a:xfrm>
            <a:off x="484641" y="-24467"/>
            <a:ext cx="8449157" cy="4807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0639" marR="40639" algn="ctr" defTabSz="914400">
              <a:defRPr sz="2700">
                <a:uFill>
                  <a:solidFill>
                    <a:srgbClr val="000000"/>
                  </a:solidFill>
                </a:uFill>
                <a:latin typeface="+mj-lt"/>
                <a:ea typeface="+mj-ea"/>
                <a:cs typeface="+mj-cs"/>
                <a:sym typeface="Times New Roman"/>
              </a:defRPr>
            </a:pPr>
            <a:r>
              <a:t>Writing style, from the elements of style,</a:t>
            </a:r>
            <a:r>
              <a:rPr>
                <a:latin typeface="Heiti TC Light"/>
                <a:ea typeface="Heiti TC Light"/>
                <a:cs typeface="Heiti TC Light"/>
                <a:sym typeface="Heiti TC Light"/>
              </a:rPr>
              <a:t> </a:t>
            </a:r>
            <a:r>
              <a:t>Stunk and White</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Re-writing exercise"/>
          <p:cNvSpPr txBox="1"/>
          <p:nvPr>
            <p:ph type="title"/>
          </p:nvPr>
        </p:nvSpPr>
        <p:spPr>
          <a:xfrm>
            <a:off x="685800" y="-546100"/>
            <a:ext cx="7772400" cy="1600200"/>
          </a:xfrm>
          <a:prstGeom prst="rect">
            <a:avLst/>
          </a:prstGeom>
        </p:spPr>
        <p:txBody>
          <a:bodyPr/>
          <a:lstStyle/>
          <a:p>
            <a:pPr/>
            <a:r>
              <a:t>Re-writing exercise</a:t>
            </a:r>
          </a:p>
        </p:txBody>
      </p:sp>
      <p:sp>
        <p:nvSpPr>
          <p:cNvPr id="17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9" name="The underlying assumption of this work is that the estimate of a given…"/>
          <p:cNvSpPr txBox="1"/>
          <p:nvPr/>
        </p:nvSpPr>
        <p:spPr>
          <a:xfrm>
            <a:off x="279400" y="571500"/>
            <a:ext cx="5231270" cy="47676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L="40639" marR="40639" defTabSz="914400">
              <a:defRPr sz="1400">
                <a:solidFill>
                  <a:schemeClr val="accent5"/>
                </a:solidFill>
                <a:uFill>
                  <a:solidFill>
                    <a:srgbClr val="000000"/>
                  </a:solidFill>
                </a:uFill>
                <a:latin typeface="+mj-lt"/>
                <a:ea typeface="+mj-ea"/>
                <a:cs typeface="+mj-cs"/>
                <a:sym typeface="Times New Roman"/>
              </a:defRPr>
            </a:pPr>
            <a:r>
              <a:t>The underlying assumption of this work is that the estimate of a given</a:t>
            </a:r>
          </a:p>
          <a:p>
            <a:pPr marL="40639" marR="40639" defTabSz="914400">
              <a:defRPr sz="1400">
                <a:solidFill>
                  <a:schemeClr val="accent5"/>
                </a:solidFill>
                <a:uFill>
                  <a:solidFill>
                    <a:srgbClr val="000000"/>
                  </a:solidFill>
                </a:uFill>
                <a:latin typeface="+mj-lt"/>
                <a:ea typeface="+mj-ea"/>
                <a:cs typeface="+mj-cs"/>
                <a:sym typeface="Times New Roman"/>
              </a:defRPr>
            </a:pPr>
            <a:r>
              <a:t>node will only depend on nodes within a patch:  this is a locality</a:t>
            </a:r>
          </a:p>
          <a:p>
            <a:pPr marL="40639" marR="40639" defTabSz="914400">
              <a:defRPr sz="1400">
                <a:solidFill>
                  <a:schemeClr val="accent5"/>
                </a:solidFill>
                <a:uFill>
                  <a:solidFill>
                    <a:srgbClr val="000000"/>
                  </a:solidFill>
                </a:uFill>
                <a:latin typeface="+mj-lt"/>
                <a:ea typeface="+mj-ea"/>
                <a:cs typeface="+mj-cs"/>
                <a:sym typeface="Times New Roman"/>
              </a:defRPr>
            </a:pPr>
            <a:r>
              <a:t>assumption imposed at the patch-level.  This assumption can be</a:t>
            </a:r>
          </a:p>
          <a:p>
            <a:pPr marL="40639" marR="40639" defTabSz="914400">
              <a:defRPr sz="1400">
                <a:solidFill>
                  <a:schemeClr val="accent5"/>
                </a:solidFill>
                <a:uFill>
                  <a:solidFill>
                    <a:srgbClr val="000000"/>
                  </a:solidFill>
                </a:uFill>
                <a:latin typeface="+mj-lt"/>
                <a:ea typeface="+mj-ea"/>
                <a:cs typeface="+mj-cs"/>
                <a:sym typeface="Times New Roman"/>
              </a:defRPr>
            </a:pPr>
            <a:r>
              <a:t>justified in case of skin images since a pixel in one corner of the</a:t>
            </a:r>
          </a:p>
          <a:p>
            <a:pPr marL="40639" marR="40639" defTabSz="914400">
              <a:defRPr sz="1400">
                <a:solidFill>
                  <a:schemeClr val="accent5"/>
                </a:solidFill>
                <a:uFill>
                  <a:solidFill>
                    <a:srgbClr val="000000"/>
                  </a:solidFill>
                </a:uFill>
                <a:latin typeface="+mj-lt"/>
                <a:ea typeface="+mj-ea"/>
                <a:cs typeface="+mj-cs"/>
                <a:sym typeface="Times New Roman"/>
              </a:defRPr>
            </a:pPr>
            <a:r>
              <a:t>image is likely to have small effect on a different pixel far away</a:t>
            </a:r>
          </a:p>
          <a:p>
            <a:pPr marL="40639" marR="40639" defTabSz="914400">
              <a:defRPr sz="1400">
                <a:solidFill>
                  <a:schemeClr val="accent5"/>
                </a:solidFill>
                <a:uFill>
                  <a:solidFill>
                    <a:srgbClr val="000000"/>
                  </a:solidFill>
                </a:uFill>
                <a:latin typeface="+mj-lt"/>
                <a:ea typeface="+mj-ea"/>
                <a:cs typeface="+mj-cs"/>
                <a:sym typeface="Times New Roman"/>
              </a:defRPr>
            </a:pPr>
            <a:r>
              <a:t>from itself.  Therefore, we can crop the image into smaller windows,</a:t>
            </a:r>
          </a:p>
          <a:p>
            <a:pPr marL="40639" marR="40639" defTabSz="914400">
              <a:defRPr sz="1400">
                <a:solidFill>
                  <a:schemeClr val="accent5"/>
                </a:solidFill>
                <a:uFill>
                  <a:solidFill>
                    <a:srgbClr val="000000"/>
                  </a:solidFill>
                </a:uFill>
                <a:latin typeface="+mj-lt"/>
                <a:ea typeface="+mj-ea"/>
                <a:cs typeface="+mj-cs"/>
                <a:sym typeface="Times New Roman"/>
              </a:defRPr>
            </a:pPr>
            <a:r>
              <a:t>as shown in Figure 5, and compute the inverse J matrix of the cropped</a:t>
            </a:r>
          </a:p>
          <a:p>
            <a:pPr marL="40639" marR="40639" defTabSz="914400">
              <a:defRPr sz="1400">
                <a:solidFill>
                  <a:schemeClr val="accent5"/>
                </a:solidFill>
                <a:uFill>
                  <a:solidFill>
                    <a:srgbClr val="000000"/>
                  </a:solidFill>
                </a:uFill>
                <a:latin typeface="+mj-lt"/>
                <a:ea typeface="+mj-ea"/>
                <a:cs typeface="+mj-cs"/>
                <a:sym typeface="Times New Roman"/>
              </a:defRPr>
            </a:pPr>
            <a:r>
              <a:t>window.  Since the cropped window is much smaller than the input</a:t>
            </a:r>
          </a:p>
          <a:p>
            <a:pPr marL="40639" marR="40639" defTabSz="914400">
              <a:defRPr sz="1400">
                <a:solidFill>
                  <a:schemeClr val="accent5"/>
                </a:solidFill>
                <a:uFill>
                  <a:solidFill>
                    <a:srgbClr val="000000"/>
                  </a:solidFill>
                </a:uFill>
                <a:latin typeface="+mj-lt"/>
                <a:ea typeface="+mj-ea"/>
                <a:cs typeface="+mj-cs"/>
                <a:sym typeface="Times New Roman"/>
              </a:defRPr>
            </a:pPr>
            <a:r>
              <a:t>image, the inversion of J matrix is computationally cheaper.  Since we</a:t>
            </a:r>
          </a:p>
          <a:p>
            <a:pPr marL="40639" marR="40639" defTabSz="914400">
              <a:defRPr sz="1400">
                <a:solidFill>
                  <a:schemeClr val="accent5"/>
                </a:solidFill>
                <a:uFill>
                  <a:solidFill>
                    <a:srgbClr val="000000"/>
                  </a:solidFill>
                </a:uFill>
                <a:latin typeface="+mj-lt"/>
                <a:ea typeface="+mj-ea"/>
                <a:cs typeface="+mj-cs"/>
                <a:sym typeface="Times New Roman"/>
              </a:defRPr>
            </a:pPr>
            <a:r>
              <a:t>are inferring on blocks of image patches (i.e. ignoring pixels outside</a:t>
            </a:r>
          </a:p>
          <a:p>
            <a:pPr marL="40639" marR="40639" defTabSz="914400">
              <a:defRPr sz="1400">
                <a:solidFill>
                  <a:schemeClr val="accent5"/>
                </a:solidFill>
                <a:uFill>
                  <a:solidFill>
                    <a:srgbClr val="000000"/>
                  </a:solidFill>
                </a:uFill>
                <a:latin typeface="+mj-lt"/>
                <a:ea typeface="+mj-ea"/>
                <a:cs typeface="+mj-cs"/>
                <a:sym typeface="Times New Roman"/>
              </a:defRPr>
            </a:pPr>
            <a:r>
              <a:t>of the cropped window), the interpolated image will have blocky</a:t>
            </a:r>
          </a:p>
          <a:p>
            <a:pPr marL="40639" marR="40639" defTabSz="914400">
              <a:defRPr sz="1400">
                <a:solidFill>
                  <a:schemeClr val="accent5"/>
                </a:solidFill>
                <a:uFill>
                  <a:solidFill>
                    <a:srgbClr val="000000"/>
                  </a:solidFill>
                </a:uFill>
                <a:latin typeface="+mj-lt"/>
                <a:ea typeface="+mj-ea"/>
                <a:cs typeface="+mj-cs"/>
                <a:sym typeface="Times New Roman"/>
              </a:defRPr>
            </a:pPr>
            <a:r>
              <a:t>artifacts.  Therefore, only part of xMAP is used to interpolate the</a:t>
            </a:r>
          </a:p>
          <a:p>
            <a:pPr marL="40639" marR="40639" defTabSz="914400">
              <a:defRPr sz="1400">
                <a:solidFill>
                  <a:schemeClr val="accent5"/>
                </a:solidFill>
                <a:uFill>
                  <a:solidFill>
                    <a:srgbClr val="000000"/>
                  </a:solidFill>
                </a:uFill>
                <a:latin typeface="+mj-lt"/>
                <a:ea typeface="+mj-ea"/>
                <a:cs typeface="+mj-cs"/>
                <a:sym typeface="Times New Roman"/>
              </a:defRPr>
            </a:pPr>
            <a:r>
              <a:t>image, as shown in Figure 5.</a:t>
            </a:r>
          </a:p>
          <a:p>
            <a:pPr marL="40639" marR="40639" defTabSz="914400">
              <a:defRPr sz="1400">
                <a:uFill>
                  <a:solidFill>
                    <a:srgbClr val="000000"/>
                  </a:solidFill>
                </a:uFill>
                <a:latin typeface="+mj-lt"/>
                <a:ea typeface="+mj-ea"/>
                <a:cs typeface="+mj-cs"/>
                <a:sym typeface="Times New Roman"/>
              </a:defRPr>
            </a:pPr>
          </a:p>
          <a:p>
            <a:pPr marL="40639" marR="40639" defTabSz="914400">
              <a:defRPr sz="1400">
                <a:uFill>
                  <a:solidFill>
                    <a:srgbClr val="000000"/>
                  </a:solidFill>
                </a:uFill>
                <a:latin typeface="+mj-lt"/>
                <a:ea typeface="+mj-ea"/>
                <a:cs typeface="+mj-cs"/>
                <a:sym typeface="Times New Roman"/>
              </a:defRPr>
            </a:pPr>
          </a:p>
          <a:p>
            <a:pPr marL="40639" marR="40639" defTabSz="914400">
              <a:defRPr sz="1400">
                <a:solidFill>
                  <a:schemeClr val="accent1"/>
                </a:solidFill>
                <a:uFill>
                  <a:solidFill>
                    <a:srgbClr val="000000"/>
                  </a:solidFill>
                </a:uFill>
                <a:latin typeface="+mj-lt"/>
                <a:ea typeface="+mj-ea"/>
                <a:cs typeface="+mj-cs"/>
                <a:sym typeface="Times New Roman"/>
              </a:defRPr>
            </a:pPr>
            <a:r>
              <a:t>We assume local influence--that nodes only depend on other nodes</a:t>
            </a:r>
          </a:p>
          <a:p>
            <a:pPr marL="40639" marR="40639" defTabSz="914400">
              <a:defRPr sz="1400">
                <a:solidFill>
                  <a:schemeClr val="accent1"/>
                </a:solidFill>
                <a:uFill>
                  <a:solidFill>
                    <a:srgbClr val="000000"/>
                  </a:solidFill>
                </a:uFill>
                <a:latin typeface="+mj-lt"/>
                <a:ea typeface="+mj-ea"/>
                <a:cs typeface="+mj-cs"/>
                <a:sym typeface="Times New Roman"/>
              </a:defRPr>
            </a:pPr>
            <a:r>
              <a:t>within a patch.  This condition often holds for skin images, which</a:t>
            </a:r>
          </a:p>
          <a:p>
            <a:pPr marL="40639" marR="40639" defTabSz="914400">
              <a:defRPr sz="1400">
                <a:solidFill>
                  <a:schemeClr val="accent1"/>
                </a:solidFill>
                <a:uFill>
                  <a:solidFill>
                    <a:srgbClr val="000000"/>
                  </a:solidFill>
                </a:uFill>
                <a:latin typeface="+mj-lt"/>
                <a:ea typeface="+mj-ea"/>
                <a:cs typeface="+mj-cs"/>
                <a:sym typeface="Times New Roman"/>
              </a:defRPr>
            </a:pPr>
            <a:r>
              <a:t>have few long edges or structures.  We crop the image into small</a:t>
            </a:r>
          </a:p>
          <a:p>
            <a:pPr marL="40639" marR="40639" defTabSz="914400">
              <a:defRPr sz="1400">
                <a:solidFill>
                  <a:schemeClr val="accent1"/>
                </a:solidFill>
                <a:uFill>
                  <a:solidFill>
                    <a:srgbClr val="000000"/>
                  </a:solidFill>
                </a:uFill>
                <a:latin typeface="+mj-lt"/>
                <a:ea typeface="+mj-ea"/>
                <a:cs typeface="+mj-cs"/>
                <a:sym typeface="Times New Roman"/>
              </a:defRPr>
            </a:pPr>
            <a:r>
              <a:t>windows, as shown in Fig. 5, and compute the inverse J matrix of each</a:t>
            </a:r>
          </a:p>
          <a:p>
            <a:pPr marL="40639" marR="40639" defTabSz="914400">
              <a:defRPr sz="1400">
                <a:solidFill>
                  <a:schemeClr val="accent1"/>
                </a:solidFill>
                <a:uFill>
                  <a:solidFill>
                    <a:srgbClr val="000000"/>
                  </a:solidFill>
                </a:uFill>
                <a:latin typeface="+mj-lt"/>
                <a:ea typeface="+mj-ea"/>
                <a:cs typeface="+mj-cs"/>
                <a:sym typeface="Times New Roman"/>
              </a:defRPr>
            </a:pPr>
            <a:r>
              <a:t>small window.  This is much faster than computing the inverse J matrix</a:t>
            </a:r>
          </a:p>
          <a:p>
            <a:pPr marL="40639" marR="40639" defTabSz="914400">
              <a:defRPr sz="1400">
                <a:solidFill>
                  <a:schemeClr val="accent1"/>
                </a:solidFill>
                <a:uFill>
                  <a:solidFill>
                    <a:srgbClr val="000000"/>
                  </a:solidFill>
                </a:uFill>
                <a:latin typeface="+mj-lt"/>
                <a:ea typeface="+mj-ea"/>
                <a:cs typeface="+mj-cs"/>
                <a:sym typeface="Times New Roman"/>
              </a:defRPr>
            </a:pPr>
            <a:r>
              <a:t>for the input image.  To avoid artifacts from the block processing,</a:t>
            </a:r>
          </a:p>
          <a:p>
            <a:pPr marL="40639" marR="40639" defTabSz="914400">
              <a:defRPr sz="1400">
                <a:solidFill>
                  <a:schemeClr val="accent1"/>
                </a:solidFill>
                <a:uFill>
                  <a:solidFill>
                    <a:srgbClr val="000000"/>
                  </a:solidFill>
                </a:uFill>
                <a:latin typeface="+mj-lt"/>
                <a:ea typeface="+mj-ea"/>
                <a:cs typeface="+mj-cs"/>
                <a:sym typeface="Times New Roman"/>
              </a:defRPr>
            </a:pPr>
            <a:r>
              <a:t>only the center region of xMAP is used in the final image, as shown in</a:t>
            </a:r>
          </a:p>
          <a:p>
            <a:pPr marL="40639" marR="40639" defTabSz="914400">
              <a:defRPr sz="1400">
                <a:solidFill>
                  <a:schemeClr val="accent1"/>
                </a:solidFill>
                <a:uFill>
                  <a:solidFill>
                    <a:srgbClr val="000000"/>
                  </a:solidFill>
                </a:uFill>
                <a:latin typeface="+mj-lt"/>
                <a:ea typeface="+mj-ea"/>
                <a:cs typeface="+mj-cs"/>
                <a:sym typeface="Times New Roman"/>
              </a:defRPr>
            </a:pPr>
            <a:r>
              <a:t>Fig. 5.</a:t>
            </a:r>
          </a:p>
        </p:txBody>
      </p:sp>
      <p:sp>
        <p:nvSpPr>
          <p:cNvPr id="180" name="Before"/>
          <p:cNvSpPr txBox="1"/>
          <p:nvPr/>
        </p:nvSpPr>
        <p:spPr>
          <a:xfrm>
            <a:off x="5994400" y="1752600"/>
            <a:ext cx="984211" cy="431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defTabSz="914400">
              <a:defRPr sz="2400">
                <a:solidFill>
                  <a:schemeClr val="accent5"/>
                </a:solidFill>
                <a:uFill>
                  <a:solidFill>
                    <a:srgbClr val="0061FF"/>
                  </a:solidFill>
                </a:uFill>
                <a:latin typeface="+mj-lt"/>
                <a:ea typeface="+mj-ea"/>
                <a:cs typeface="+mj-cs"/>
                <a:sym typeface="Times New Roman"/>
              </a:defRPr>
            </a:lvl1pPr>
          </a:lstStyle>
          <a:p>
            <a:pPr/>
            <a:r>
              <a:t>Before</a:t>
            </a:r>
          </a:p>
        </p:txBody>
      </p:sp>
      <p:sp>
        <p:nvSpPr>
          <p:cNvPr id="181" name="After"/>
          <p:cNvSpPr txBox="1"/>
          <p:nvPr/>
        </p:nvSpPr>
        <p:spPr>
          <a:xfrm>
            <a:off x="6083300" y="4216400"/>
            <a:ext cx="798027" cy="431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defTabSz="914400">
              <a:defRPr sz="2400">
                <a:solidFill>
                  <a:schemeClr val="accent1"/>
                </a:solidFill>
                <a:uFill>
                  <a:solidFill>
                    <a:srgbClr val="0061FF"/>
                  </a:solidFill>
                </a:uFill>
                <a:latin typeface="+mj-lt"/>
                <a:ea typeface="+mj-ea"/>
                <a:cs typeface="+mj-cs"/>
                <a:sym typeface="Times New Roman"/>
              </a:defRPr>
            </a:lvl1pPr>
          </a:lstStyle>
          <a:p>
            <a:pPr/>
            <a:r>
              <a:t>After</a:t>
            </a:r>
          </a:p>
        </p:txBody>
      </p:sp>
      <p:sp>
        <p:nvSpPr>
          <p:cNvPr id="182" name="This editing benefits you twice:  (1) you have 50% more space to tell your story, and (2) the text is easier for the reader to understand."/>
          <p:cNvSpPr txBox="1"/>
          <p:nvPr/>
        </p:nvSpPr>
        <p:spPr>
          <a:xfrm>
            <a:off x="657373" y="5651499"/>
            <a:ext cx="5757070"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This editing benefits you twice:  (1) you have 50% more space to tell your story, and (2) the text is easier for the reader to understand.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2"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Image" descr="Image"/>
          <p:cNvPicPr>
            <a:picLocks noChangeAspect="1"/>
          </p:cNvPicPr>
          <p:nvPr/>
        </p:nvPicPr>
        <p:blipFill>
          <a:blip r:embed="rId2">
            <a:extLst/>
          </a:blip>
          <a:stretch>
            <a:fillRect/>
          </a:stretch>
        </p:blipFill>
        <p:spPr>
          <a:xfrm>
            <a:off x="3581546" y="-204686"/>
            <a:ext cx="3955597" cy="5143501"/>
          </a:xfrm>
          <a:prstGeom prst="rect">
            <a:avLst/>
          </a:prstGeom>
          <a:ln w="3175"/>
        </p:spPr>
      </p:pic>
      <p:sp>
        <p:nvSpPr>
          <p:cNvPr id="185" name="Rectangle"/>
          <p:cNvSpPr/>
          <p:nvPr/>
        </p:nvSpPr>
        <p:spPr>
          <a:xfrm>
            <a:off x="3098824" y="1349362"/>
            <a:ext cx="330176" cy="3738043"/>
          </a:xfrm>
          <a:prstGeom prst="rect">
            <a:avLst/>
          </a:prstGeom>
          <a:solidFill>
            <a:srgbClr val="FFFFFF"/>
          </a:solidFill>
          <a:ln w="12700">
            <a:miter lim="400000"/>
          </a:ln>
        </p:spPr>
        <p:txBody>
          <a:bodyPr lIns="38100" tIns="38100" rIns="38100" bIns="38100" anchor="ctr"/>
          <a:lstStyle/>
          <a:p>
            <a:pPr marL="40639" marR="40639" defTabSz="914400">
              <a:defRPr sz="2400">
                <a:uFill>
                  <a:solidFill>
                    <a:srgbClr val="000000"/>
                  </a:solidFill>
                </a:uFill>
                <a:latin typeface="+mj-lt"/>
                <a:ea typeface="+mj-ea"/>
                <a:cs typeface="+mj-cs"/>
                <a:sym typeface="Times New Roman"/>
              </a:defRPr>
            </a:pPr>
          </a:p>
        </p:txBody>
      </p:sp>
      <p:sp>
        <p:nvSpPr>
          <p:cNvPr id="186" name="Rectangle"/>
          <p:cNvSpPr/>
          <p:nvPr/>
        </p:nvSpPr>
        <p:spPr>
          <a:xfrm>
            <a:off x="5464173" y="711768"/>
            <a:ext cx="2180891" cy="4356825"/>
          </a:xfrm>
          <a:prstGeom prst="rect">
            <a:avLst/>
          </a:prstGeom>
          <a:solidFill>
            <a:srgbClr val="FFFFFF"/>
          </a:solidFill>
          <a:ln w="12700">
            <a:miter lim="400000"/>
          </a:ln>
        </p:spPr>
        <p:txBody>
          <a:bodyPr lIns="38100" tIns="38100" rIns="38100" bIns="38100" anchor="ctr"/>
          <a:lstStyle/>
          <a:p>
            <a:pPr marL="40639" marR="40639" defTabSz="914400">
              <a:defRPr sz="2400">
                <a:uFill>
                  <a:solidFill>
                    <a:srgbClr val="000000"/>
                  </a:solidFill>
                </a:uFill>
                <a:latin typeface="+mj-lt"/>
                <a:ea typeface="+mj-ea"/>
                <a:cs typeface="+mj-cs"/>
                <a:sym typeface="Times New Roman"/>
              </a:defRPr>
            </a:pPr>
          </a:p>
        </p:txBody>
      </p:sp>
      <p:sp>
        <p:nvSpPr>
          <p:cNvPr id="187" name="Read title"/>
          <p:cNvSpPr txBox="1"/>
          <p:nvPr/>
        </p:nvSpPr>
        <p:spPr>
          <a:xfrm rot="18900000">
            <a:off x="3226791" y="4923736"/>
            <a:ext cx="947342" cy="3175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1600"/>
            </a:lvl1pPr>
          </a:lstStyle>
          <a:p>
            <a:pPr/>
            <a:r>
              <a:t>Read title</a:t>
            </a:r>
          </a:p>
        </p:txBody>
      </p:sp>
      <p:sp>
        <p:nvSpPr>
          <p:cNvPr id="188" name="Look over figures"/>
          <p:cNvSpPr txBox="1"/>
          <p:nvPr/>
        </p:nvSpPr>
        <p:spPr>
          <a:xfrm rot="18900000">
            <a:off x="3093302" y="5104343"/>
            <a:ext cx="1704083" cy="5588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r">
              <a:defRPr sz="1600"/>
            </a:lvl1pPr>
          </a:lstStyle>
          <a:p>
            <a:pPr/>
            <a:r>
              <a:t>Look over figures </a:t>
            </a:r>
          </a:p>
        </p:txBody>
      </p:sp>
      <p:sp>
        <p:nvSpPr>
          <p:cNvPr id="189" name="Read every word"/>
          <p:cNvSpPr txBox="1"/>
          <p:nvPr/>
        </p:nvSpPr>
        <p:spPr>
          <a:xfrm rot="18900000">
            <a:off x="4026490" y="5161538"/>
            <a:ext cx="1624907" cy="3175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1600"/>
            </a:lvl1pPr>
          </a:lstStyle>
          <a:p>
            <a:pPr/>
            <a:r>
              <a:t>Read every word</a:t>
            </a:r>
          </a:p>
        </p:txBody>
      </p:sp>
      <p:sp>
        <p:nvSpPr>
          <p:cNvPr id="190" name="Conjectured relative readership"/>
          <p:cNvSpPr txBox="1"/>
          <p:nvPr/>
        </p:nvSpPr>
        <p:spPr>
          <a:xfrm rot="16200000">
            <a:off x="1071872" y="2612300"/>
            <a:ext cx="3618608" cy="3810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ctr">
              <a:defRPr sz="2000"/>
            </a:lvl1pPr>
          </a:lstStyle>
          <a:p>
            <a:pPr/>
            <a:r>
              <a:t>Conjectured relative readership</a:t>
            </a:r>
          </a:p>
        </p:txBody>
      </p:sp>
      <p:sp>
        <p:nvSpPr>
          <p:cNvPr id="191" name="Read abstract"/>
          <p:cNvSpPr txBox="1"/>
          <p:nvPr/>
        </p:nvSpPr>
        <p:spPr>
          <a:xfrm rot="18900000">
            <a:off x="3773303" y="5030903"/>
            <a:ext cx="1353940" cy="3175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1600"/>
            </a:lvl1pPr>
          </a:lstStyle>
          <a:p>
            <a:pPr/>
            <a:r>
              <a:t>Read abstract</a:t>
            </a:r>
          </a:p>
        </p:txBody>
      </p:sp>
      <p:sp>
        <p:nvSpPr>
          <p:cNvPr id="192" name="Slide Number"/>
          <p:cNvSpPr txBox="1"/>
          <p:nvPr>
            <p:ph type="sldNum" sz="quarter" idx="2"/>
          </p:nvPr>
        </p:nvSpPr>
        <p:spPr>
          <a:xfrm>
            <a:off x="6638924" y="6089650"/>
            <a:ext cx="266701" cy="27184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97" name="Group"/>
          <p:cNvGrpSpPr/>
          <p:nvPr/>
        </p:nvGrpSpPr>
        <p:grpSpPr>
          <a:xfrm>
            <a:off x="3797300" y="963044"/>
            <a:ext cx="1686977" cy="3740215"/>
            <a:chOff x="0" y="0"/>
            <a:chExt cx="1686976" cy="3740213"/>
          </a:xfrm>
        </p:grpSpPr>
        <p:sp>
          <p:nvSpPr>
            <p:cNvPr id="193" name="Rectangle"/>
            <p:cNvSpPr/>
            <p:nvPr/>
          </p:nvSpPr>
          <p:spPr>
            <a:xfrm>
              <a:off x="0" y="0"/>
              <a:ext cx="408348" cy="3730898"/>
            </a:xfrm>
            <a:prstGeom prst="rect">
              <a:avLst/>
            </a:prstGeom>
            <a:solidFill>
              <a:srgbClr val="00D2A9"/>
            </a:solidFill>
            <a:ln w="3175" cap="flat">
              <a:solidFill>
                <a:srgbClr val="000000"/>
              </a:solidFill>
              <a:prstDash val="solid"/>
              <a:round/>
            </a:ln>
            <a:effectLst/>
          </p:spPr>
          <p:txBody>
            <a:bodyPr wrap="square" lIns="38100" tIns="38100" rIns="38100" bIns="38100" numCol="1" anchor="ctr">
              <a:noAutofit/>
            </a:bodyPr>
            <a:lstStyle/>
            <a:p>
              <a:pPr marL="40639" marR="40639" defTabSz="914400">
                <a:defRPr sz="2400">
                  <a:uFill>
                    <a:solidFill>
                      <a:srgbClr val="000000"/>
                    </a:solidFill>
                  </a:uFill>
                  <a:latin typeface="+mj-lt"/>
                  <a:ea typeface="+mj-ea"/>
                  <a:cs typeface="+mj-cs"/>
                  <a:sym typeface="Times New Roman"/>
                </a:defRPr>
              </a:pPr>
            </a:p>
          </p:txBody>
        </p:sp>
        <p:sp>
          <p:nvSpPr>
            <p:cNvPr id="194" name="Rectangle"/>
            <p:cNvSpPr/>
            <p:nvPr/>
          </p:nvSpPr>
          <p:spPr>
            <a:xfrm>
              <a:off x="847725" y="3242632"/>
              <a:ext cx="408348" cy="493887"/>
            </a:xfrm>
            <a:prstGeom prst="rect">
              <a:avLst/>
            </a:prstGeom>
            <a:solidFill>
              <a:srgbClr val="00D2A9"/>
            </a:solidFill>
            <a:ln w="3175" cap="flat">
              <a:solidFill>
                <a:srgbClr val="000000"/>
              </a:solidFill>
              <a:prstDash val="solid"/>
              <a:round/>
            </a:ln>
            <a:effectLst/>
          </p:spPr>
          <p:txBody>
            <a:bodyPr wrap="square" lIns="38100" tIns="38100" rIns="38100" bIns="38100" numCol="1" anchor="ctr">
              <a:noAutofit/>
            </a:bodyPr>
            <a:lstStyle/>
            <a:p>
              <a:pPr marL="40639" marR="40639" defTabSz="914400">
                <a:defRPr sz="2400">
                  <a:uFill>
                    <a:solidFill>
                      <a:srgbClr val="000000"/>
                    </a:solidFill>
                  </a:uFill>
                  <a:latin typeface="+mj-lt"/>
                  <a:ea typeface="+mj-ea"/>
                  <a:cs typeface="+mj-cs"/>
                  <a:sym typeface="Times New Roman"/>
                </a:defRPr>
              </a:pPr>
            </a:p>
          </p:txBody>
        </p:sp>
        <p:sp>
          <p:nvSpPr>
            <p:cNvPr id="195" name="Rectangle"/>
            <p:cNvSpPr/>
            <p:nvPr/>
          </p:nvSpPr>
          <p:spPr>
            <a:xfrm>
              <a:off x="1278629" y="3634285"/>
              <a:ext cx="408348" cy="105929"/>
            </a:xfrm>
            <a:prstGeom prst="rect">
              <a:avLst/>
            </a:prstGeom>
            <a:solidFill>
              <a:srgbClr val="00D2A9"/>
            </a:solidFill>
            <a:ln w="3175" cap="flat">
              <a:solidFill>
                <a:srgbClr val="000000"/>
              </a:solidFill>
              <a:prstDash val="solid"/>
              <a:round/>
            </a:ln>
            <a:effectLst/>
          </p:spPr>
          <p:txBody>
            <a:bodyPr wrap="square" lIns="38100" tIns="38100" rIns="38100" bIns="38100" numCol="1" anchor="ctr">
              <a:noAutofit/>
            </a:bodyPr>
            <a:lstStyle/>
            <a:p>
              <a:pPr marL="40639" marR="40639" defTabSz="914400">
                <a:defRPr sz="2400">
                  <a:uFill>
                    <a:solidFill>
                      <a:srgbClr val="000000"/>
                    </a:solidFill>
                  </a:uFill>
                  <a:latin typeface="+mj-lt"/>
                  <a:ea typeface="+mj-ea"/>
                  <a:cs typeface="+mj-cs"/>
                  <a:sym typeface="Times New Roman"/>
                </a:defRPr>
              </a:pPr>
            </a:p>
          </p:txBody>
        </p:sp>
        <p:sp>
          <p:nvSpPr>
            <p:cNvPr id="196" name="Rectangle"/>
            <p:cNvSpPr/>
            <p:nvPr/>
          </p:nvSpPr>
          <p:spPr>
            <a:xfrm>
              <a:off x="423263" y="3248806"/>
              <a:ext cx="408348" cy="482093"/>
            </a:xfrm>
            <a:prstGeom prst="rect">
              <a:avLst/>
            </a:prstGeom>
            <a:solidFill>
              <a:srgbClr val="00D2A9"/>
            </a:solidFill>
            <a:ln w="3175" cap="flat">
              <a:solidFill>
                <a:srgbClr val="000000"/>
              </a:solidFill>
              <a:prstDash val="solid"/>
              <a:round/>
            </a:ln>
            <a:effectLst/>
          </p:spPr>
          <p:txBody>
            <a:bodyPr wrap="square" lIns="38100" tIns="38100" rIns="38100" bIns="38100" numCol="1" anchor="ctr">
              <a:noAutofit/>
            </a:bodyPr>
            <a:lstStyle/>
            <a:p>
              <a:pPr marL="40639" marR="40639" defTabSz="914400">
                <a:defRPr sz="2400">
                  <a:uFill>
                    <a:solidFill>
                      <a:srgbClr val="000000"/>
                    </a:solidFill>
                  </a:uFill>
                  <a:latin typeface="+mj-lt"/>
                  <a:ea typeface="+mj-ea"/>
                  <a:cs typeface="+mj-cs"/>
                  <a:sym typeface="Times New Roman"/>
                </a:defRPr>
              </a:pPr>
            </a:p>
          </p:txBody>
        </p:sp>
      </p:grpSp>
      <p:sp>
        <p:nvSpPr>
          <p:cNvPr id="198" name="The “read every word” readers are your most important ones.  But you should make the paper “work” for all the other readers, too."/>
          <p:cNvSpPr txBox="1"/>
          <p:nvPr/>
        </p:nvSpPr>
        <p:spPr>
          <a:xfrm>
            <a:off x="5800723" y="1844799"/>
            <a:ext cx="2040144" cy="383515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marL="40639" marR="40639" defTabSz="914400">
              <a:defRPr sz="2400">
                <a:solidFill>
                  <a:srgbClr val="0433FF"/>
                </a:solidFill>
                <a:uFill>
                  <a:solidFill>
                    <a:srgbClr val="000000"/>
                  </a:solidFill>
                </a:uFill>
                <a:latin typeface="+mj-lt"/>
                <a:ea typeface="+mj-ea"/>
                <a:cs typeface="+mj-cs"/>
                <a:sym typeface="Times New Roman"/>
              </a:defRPr>
            </a:lvl1pPr>
          </a:lstStyle>
          <a:p>
            <a:pPr/>
            <a:r>
              <a:t>The “read every word” readers are your most important ones.  But you should make the paper “work” for all the other readers, too.</a:t>
            </a:r>
          </a:p>
        </p:txBody>
      </p:sp>
      <p:sp>
        <p:nvSpPr>
          <p:cNvPr id="199" name="Rectangle"/>
          <p:cNvSpPr/>
          <p:nvPr/>
        </p:nvSpPr>
        <p:spPr>
          <a:xfrm>
            <a:off x="3227584" y="-465909"/>
            <a:ext cx="4709580" cy="1258868"/>
          </a:xfrm>
          <a:prstGeom prst="rect">
            <a:avLst/>
          </a:prstGeom>
          <a:solidFill>
            <a:srgbClr val="FFFFFF"/>
          </a:solidFill>
          <a:ln w="12700">
            <a:miter lim="400000"/>
          </a:ln>
        </p:spPr>
        <p:txBody>
          <a:bodyPr lIns="38100" tIns="38100" rIns="38100" bIns="38100" anchor="ctr"/>
          <a:lstStyle/>
          <a:p>
            <a:pPr marL="40639" marR="40639" defTabSz="914400">
              <a:defRPr sz="2400">
                <a:uFill>
                  <a:solidFill>
                    <a:srgbClr val="000000"/>
                  </a:solidFill>
                </a:uFill>
                <a:latin typeface="+mj-lt"/>
                <a:ea typeface="+mj-ea"/>
                <a:cs typeface="+mj-cs"/>
                <a:sym typeface="Times New Roman"/>
              </a:defRPr>
            </a:pPr>
          </a:p>
        </p:txBody>
      </p:sp>
      <p:sp>
        <p:nvSpPr>
          <p:cNvPr id="200" name="The readership of your paper"/>
          <p:cNvSpPr txBox="1"/>
          <p:nvPr>
            <p:ph type="title"/>
          </p:nvPr>
        </p:nvSpPr>
        <p:spPr>
          <a:xfrm>
            <a:off x="-47625" y="-216434"/>
            <a:ext cx="8240068" cy="1200151"/>
          </a:xfrm>
          <a:prstGeom prst="rect">
            <a:avLst/>
          </a:prstGeom>
        </p:spPr>
        <p:txBody>
          <a:bodyPr/>
          <a:lstStyle/>
          <a:p>
            <a:pPr/>
            <a:r>
              <a:t>The readership of your paper</a:t>
            </a:r>
          </a:p>
        </p:txBody>
      </p:sp>
      <p:sp>
        <p:nvSpPr>
          <p:cNvPr id="201" name="1.0"/>
          <p:cNvSpPr txBox="1"/>
          <p:nvPr/>
        </p:nvSpPr>
        <p:spPr>
          <a:xfrm>
            <a:off x="3194000" y="787399"/>
            <a:ext cx="414431" cy="35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700"/>
            </a:lvl1pPr>
          </a:lstStyle>
          <a:p>
            <a:pPr/>
            <a:r>
              <a:t>1.0</a:t>
            </a:r>
          </a:p>
        </p:txBody>
      </p:sp>
      <p:sp>
        <p:nvSpPr>
          <p:cNvPr id="202" name="0.5"/>
          <p:cNvSpPr txBox="1"/>
          <p:nvPr/>
        </p:nvSpPr>
        <p:spPr>
          <a:xfrm>
            <a:off x="3181300" y="2654299"/>
            <a:ext cx="414431" cy="35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700"/>
            </a:lvl1pPr>
          </a:lstStyle>
          <a:p>
            <a:pPr/>
            <a:r>
              <a:t>0.5</a:t>
            </a:r>
          </a:p>
        </p:txBody>
      </p:sp>
      <p:sp>
        <p:nvSpPr>
          <p:cNvPr id="203" name="0.0"/>
          <p:cNvSpPr txBox="1"/>
          <p:nvPr/>
        </p:nvSpPr>
        <p:spPr>
          <a:xfrm>
            <a:off x="3194000" y="4508499"/>
            <a:ext cx="414431" cy="35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700"/>
            </a:lvl1pPr>
          </a:lstStyle>
          <a:p>
            <a:pPr/>
            <a:r>
              <a:t>0.0</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7" grpId="1"/>
      <p:bldP build="whole" bldLvl="1" animBg="1" rev="0" advAuto="0" spid="198" grpId="2"/>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Title?"/>
          <p:cNvSpPr txBox="1"/>
          <p:nvPr>
            <p:ph type="title"/>
          </p:nvPr>
        </p:nvSpPr>
        <p:spPr>
          <a:xfrm>
            <a:off x="685800" y="0"/>
            <a:ext cx="7772400" cy="762000"/>
          </a:xfrm>
          <a:prstGeom prst="rect">
            <a:avLst/>
          </a:prstGeom>
        </p:spPr>
        <p:txBody>
          <a:bodyPr/>
          <a:lstStyle/>
          <a:p>
            <a:pPr/>
            <a:r>
              <a:t>Title?</a:t>
            </a:r>
          </a:p>
        </p:txBody>
      </p:sp>
      <p:sp>
        <p:nvSpPr>
          <p:cNvPr id="206" name="Double-click to edit"/>
          <p:cNvSpPr txBox="1"/>
          <p:nvPr>
            <p:ph type="body" idx="1"/>
          </p:nvPr>
        </p:nvSpPr>
        <p:spPr>
          <a:prstGeom prst="rect">
            <a:avLst/>
          </a:prstGeom>
        </p:spPr>
        <p:txBody>
          <a:bodyPr/>
          <a:lstStyle/>
          <a:p>
            <a:pPr>
              <a:buClr>
                <a:srgbClr val="000000"/>
              </a:buClr>
              <a:buFont typeface="Times New Roman"/>
            </a:pPr>
          </a:p>
        </p:txBody>
      </p:sp>
      <p:pic>
        <p:nvPicPr>
          <p:cNvPr id="207" name="image.png" descr="image.png"/>
          <p:cNvPicPr>
            <a:picLocks noChangeAspect="0"/>
          </p:cNvPicPr>
          <p:nvPr/>
        </p:nvPicPr>
        <p:blipFill>
          <a:blip r:embed="rId2">
            <a:extLst/>
          </a:blip>
          <a:stretch>
            <a:fillRect/>
          </a:stretch>
        </p:blipFill>
        <p:spPr>
          <a:xfrm>
            <a:off x="2433637" y="762000"/>
            <a:ext cx="4500563" cy="6096000"/>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Our title"/>
          <p:cNvSpPr txBox="1"/>
          <p:nvPr>
            <p:ph type="title"/>
          </p:nvPr>
        </p:nvSpPr>
        <p:spPr>
          <a:prstGeom prst="rect">
            <a:avLst/>
          </a:prstGeom>
        </p:spPr>
        <p:txBody>
          <a:bodyPr/>
          <a:lstStyle/>
          <a:p>
            <a:pPr/>
            <a:r>
              <a:t>Our title</a:t>
            </a:r>
          </a:p>
        </p:txBody>
      </p:sp>
      <p:sp>
        <p:nvSpPr>
          <p:cNvPr id="210" name="Was:…"/>
          <p:cNvSpPr txBox="1"/>
          <p:nvPr>
            <p:ph type="body" sz="half" idx="1"/>
          </p:nvPr>
        </p:nvSpPr>
        <p:spPr>
          <a:xfrm>
            <a:off x="685800" y="1981200"/>
            <a:ext cx="7772400" cy="2267645"/>
          </a:xfrm>
          <a:prstGeom prst="rect">
            <a:avLst/>
          </a:prstGeom>
        </p:spPr>
        <p:txBody>
          <a:bodyPr/>
          <a:lstStyle/>
          <a:p>
            <a:pPr>
              <a:buClr>
                <a:srgbClr val="000000"/>
              </a:buClr>
              <a:buFont typeface="Times New Roman"/>
            </a:pPr>
            <a:r>
              <a:t>Was:  </a:t>
            </a:r>
          </a:p>
          <a:p>
            <a:pPr lvl="1">
              <a:buClr>
                <a:srgbClr val="000000"/>
              </a:buClr>
              <a:buFont typeface="Times New Roman"/>
              <a:defRPr>
                <a:solidFill>
                  <a:schemeClr val="accent1"/>
                </a:solidFill>
              </a:defRPr>
            </a:pPr>
            <a:r>
              <a:t>Shiftable Multiscale Transforms.</a:t>
            </a:r>
          </a:p>
          <a:p>
            <a:pPr>
              <a:buClr>
                <a:srgbClr val="000000"/>
              </a:buClr>
              <a:buFont typeface="Times New Roman"/>
            </a:pPr>
            <a:r>
              <a:t>Should have been:</a:t>
            </a:r>
          </a:p>
          <a:p>
            <a:pPr lvl="1">
              <a:buClr>
                <a:srgbClr val="000000"/>
              </a:buClr>
              <a:buFont typeface="Times New Roman"/>
              <a:defRPr>
                <a:solidFill>
                  <a:schemeClr val="accent1"/>
                </a:solidFill>
              </a:defRPr>
            </a:pPr>
            <a:r>
              <a:t>What’s Wrong with Wavelets?</a:t>
            </a:r>
          </a:p>
        </p:txBody>
      </p:sp>
      <p:sp>
        <p:nvSpPr>
          <p:cNvPr id="211" name="Some classic papers with memorable titles:…"/>
          <p:cNvSpPr txBox="1"/>
          <p:nvPr/>
        </p:nvSpPr>
        <p:spPr>
          <a:xfrm>
            <a:off x="660400" y="4318000"/>
            <a:ext cx="7772400" cy="22676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383540" marR="40639" indent="-342900" defTabSz="914400">
              <a:spcBef>
                <a:spcPts val="700"/>
              </a:spcBef>
              <a:buClr>
                <a:srgbClr val="000000"/>
              </a:buClr>
              <a:buSzPct val="100000"/>
              <a:buFont typeface="Times New Roman"/>
              <a:buChar char="•"/>
              <a:defRPr sz="3200">
                <a:uFill>
                  <a:solidFill>
                    <a:srgbClr val="000000"/>
                  </a:solidFill>
                </a:uFill>
                <a:latin typeface="+mj-lt"/>
                <a:ea typeface="+mj-ea"/>
                <a:cs typeface="+mj-cs"/>
                <a:sym typeface="Times New Roman"/>
              </a:defRPr>
            </a:pPr>
            <a:r>
              <a:t>Some classic papers with memorable titles:</a:t>
            </a:r>
          </a:p>
          <a:p>
            <a:pPr lvl="1" marL="824411" marR="40639" indent="-326571" defTabSz="914400">
              <a:spcBef>
                <a:spcPts val="700"/>
              </a:spcBef>
              <a:buSzPct val="100000"/>
              <a:buChar char="–"/>
              <a:defRPr sz="3200">
                <a:solidFill>
                  <a:schemeClr val="accent1"/>
                </a:solidFill>
                <a:uFill>
                  <a:solidFill>
                    <a:srgbClr val="000000"/>
                  </a:solidFill>
                </a:uFill>
                <a:latin typeface="+mj-lt"/>
                <a:ea typeface="+mj-ea"/>
                <a:cs typeface="+mj-cs"/>
                <a:sym typeface="Times New Roman"/>
              </a:defRPr>
            </a:pPr>
            <a:r>
              <a:t>What makes Paris look like Paris?</a:t>
            </a:r>
          </a:p>
          <a:p>
            <a:pPr lvl="1" marL="824411" marR="40639" indent="-326571" defTabSz="914400">
              <a:spcBef>
                <a:spcPts val="700"/>
              </a:spcBef>
              <a:buSzPct val="100000"/>
              <a:buChar char="–"/>
              <a:defRPr sz="3200">
                <a:solidFill>
                  <a:schemeClr val="accent1"/>
                </a:solidFill>
                <a:uFill>
                  <a:solidFill>
                    <a:srgbClr val="000000"/>
                  </a:solidFill>
                </a:uFill>
                <a:latin typeface="+mj-lt"/>
                <a:ea typeface="+mj-ea"/>
                <a:cs typeface="+mj-cs"/>
                <a:sym typeface="Times New Roman"/>
              </a:defRPr>
            </a:pPr>
            <a:r>
              <a:t>What the frog’s eye tells the frog’s brain.</a:t>
            </a:r>
          </a:p>
          <a:p>
            <a:pPr lvl="1" marL="824411" marR="40639" indent="-326571" defTabSz="914400">
              <a:spcBef>
                <a:spcPts val="700"/>
              </a:spcBef>
              <a:buSzPct val="100000"/>
              <a:buChar char="–"/>
              <a:defRPr sz="3200">
                <a:solidFill>
                  <a:schemeClr val="accent1"/>
                </a:solidFill>
                <a:uFill>
                  <a:solidFill>
                    <a:srgbClr val="000000"/>
                  </a:solidFill>
                </a:uFill>
                <a:latin typeface="+mj-lt"/>
                <a:ea typeface="+mj-ea"/>
                <a:cs typeface="+mj-cs"/>
                <a:sym typeface="Times New Roman"/>
              </a:defRPr>
            </a:pPr>
            <a:r>
              <a:t>An unbiased look at dataset bias.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1"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It should be easy to read the paper in a big hurry and still learn the main points.  Probably most of your readers will be skimming the paper."/>
          <p:cNvSpPr txBox="1"/>
          <p:nvPr>
            <p:ph type="title"/>
          </p:nvPr>
        </p:nvSpPr>
        <p:spPr>
          <a:xfrm>
            <a:off x="266700" y="647700"/>
            <a:ext cx="3657600" cy="2667000"/>
          </a:xfrm>
          <a:prstGeom prst="rect">
            <a:avLst/>
          </a:prstGeom>
        </p:spPr>
        <p:txBody>
          <a:bodyPr/>
          <a:lstStyle/>
          <a:p>
            <a:pPr algn="l">
              <a:defRPr sz="2100"/>
            </a:pPr>
            <a:r>
              <a:t>It should be easy to read the paper in a big hurry and still learn the main points.  </a:t>
            </a:r>
            <a:r>
              <a:rPr>
                <a:solidFill>
                  <a:schemeClr val="accent5"/>
                </a:solidFill>
              </a:rPr>
              <a:t>Probably most of your readers will be skimming the paper.</a:t>
            </a:r>
          </a:p>
        </p:txBody>
      </p:sp>
      <p:sp>
        <p:nvSpPr>
          <p:cNvPr id="214" name="The figures and captions can help tell the story.…"/>
          <p:cNvSpPr txBox="1"/>
          <p:nvPr>
            <p:ph type="body" sz="half" idx="1"/>
          </p:nvPr>
        </p:nvSpPr>
        <p:spPr>
          <a:xfrm>
            <a:off x="228600" y="3429000"/>
            <a:ext cx="3733800" cy="4191000"/>
          </a:xfrm>
          <a:prstGeom prst="rect">
            <a:avLst/>
          </a:prstGeom>
        </p:spPr>
        <p:txBody>
          <a:bodyPr/>
          <a:lstStyle/>
          <a:p>
            <a:pPr algn="r">
              <a:buClr>
                <a:srgbClr val="000000"/>
              </a:buClr>
              <a:buSzTx/>
              <a:buFont typeface="Times New Roman"/>
              <a:buNone/>
              <a:defRPr sz="2400"/>
            </a:pPr>
            <a:r>
              <a:rPr>
                <a:solidFill>
                  <a:schemeClr val="accent1"/>
                </a:solidFill>
              </a:rPr>
              <a:t>The figures and captions can help tell the story.</a:t>
            </a:r>
            <a:r>
              <a:t>  </a:t>
            </a:r>
          </a:p>
          <a:p>
            <a:pPr algn="r">
              <a:buClr>
                <a:srgbClr val="000000"/>
              </a:buClr>
              <a:buSzTx/>
              <a:buFont typeface="Times New Roman"/>
              <a:buNone/>
              <a:defRPr sz="2400"/>
            </a:pPr>
          </a:p>
          <a:p>
            <a:pPr algn="r">
              <a:buClr>
                <a:srgbClr val="000000"/>
              </a:buClr>
              <a:buSzTx/>
              <a:buFont typeface="Times New Roman"/>
              <a:buNone/>
              <a:defRPr sz="2400"/>
            </a:pPr>
            <a:r>
              <a:t>So the figure captions should be self-contained and </a:t>
            </a:r>
            <a:r>
              <a:rPr>
                <a:solidFill>
                  <a:schemeClr val="accent1"/>
                </a:solidFill>
                <a:uFill>
                  <a:solidFill>
                    <a:srgbClr val="0042AA"/>
                  </a:solidFill>
                </a:uFill>
              </a:rPr>
              <a:t>the caption should tell the reader what to notice about the figure</a:t>
            </a:r>
            <a:r>
              <a:rPr>
                <a:solidFill>
                  <a:schemeClr val="accent1"/>
                </a:solidFill>
              </a:rPr>
              <a:t>.</a:t>
            </a:r>
          </a:p>
        </p:txBody>
      </p:sp>
      <p:grpSp>
        <p:nvGrpSpPr>
          <p:cNvPr id="218" name="Group"/>
          <p:cNvGrpSpPr/>
          <p:nvPr/>
        </p:nvGrpSpPr>
        <p:grpSpPr>
          <a:xfrm>
            <a:off x="4064000" y="0"/>
            <a:ext cx="5486400" cy="6896100"/>
            <a:chOff x="0" y="0"/>
            <a:chExt cx="5486400" cy="6896100"/>
          </a:xfrm>
        </p:grpSpPr>
        <p:pic>
          <p:nvPicPr>
            <p:cNvPr id="215" name="image.png" descr="image.png"/>
            <p:cNvPicPr>
              <a:picLocks noChangeAspect="0"/>
            </p:cNvPicPr>
            <p:nvPr/>
          </p:nvPicPr>
          <p:blipFill>
            <a:blip r:embed="rId2">
              <a:extLst/>
            </a:blip>
            <a:stretch>
              <a:fillRect/>
            </a:stretch>
          </p:blipFill>
          <p:spPr>
            <a:xfrm>
              <a:off x="101600" y="114300"/>
              <a:ext cx="5384800" cy="6756400"/>
            </a:xfrm>
            <a:prstGeom prst="rect">
              <a:avLst/>
            </a:prstGeom>
            <a:ln w="12700" cap="flat">
              <a:noFill/>
              <a:miter lim="400000"/>
            </a:ln>
            <a:effectLst/>
          </p:spPr>
        </p:pic>
        <p:sp>
          <p:nvSpPr>
            <p:cNvPr id="216" name="Rectangle"/>
            <p:cNvSpPr/>
            <p:nvPr/>
          </p:nvSpPr>
          <p:spPr>
            <a:xfrm>
              <a:off x="0" y="6667500"/>
              <a:ext cx="5372100" cy="228600"/>
            </a:xfrm>
            <a:prstGeom prst="rect">
              <a:avLst/>
            </a:prstGeom>
            <a:solidFill>
              <a:srgbClr val="FFFFFF"/>
            </a:solidFill>
            <a:ln w="9525" cap="flat">
              <a:noFill/>
              <a:round/>
            </a:ln>
            <a:effectLst/>
          </p:spPr>
          <p:txBody>
            <a:bodyPr wrap="square" lIns="50800" tIns="50800" rIns="50800" bIns="50800" numCol="1" anchor="ctr">
              <a:noAutofit/>
            </a:bodyPr>
            <a:lstStyle/>
            <a:p>
              <a:pPr marL="40639" marR="40639" defTabSz="914400">
                <a:defRPr sz="2400">
                  <a:uFill>
                    <a:solidFill>
                      <a:srgbClr val="000000"/>
                    </a:solidFill>
                  </a:uFill>
                  <a:latin typeface="+mj-lt"/>
                  <a:ea typeface="+mj-ea"/>
                  <a:cs typeface="+mj-cs"/>
                  <a:sym typeface="Times New Roman"/>
                </a:defRPr>
              </a:pPr>
            </a:p>
          </p:txBody>
        </p:sp>
        <p:sp>
          <p:nvSpPr>
            <p:cNvPr id="217" name="Rectangle"/>
            <p:cNvSpPr/>
            <p:nvPr/>
          </p:nvSpPr>
          <p:spPr>
            <a:xfrm>
              <a:off x="25400" y="0"/>
              <a:ext cx="5308600" cy="495300"/>
            </a:xfrm>
            <a:prstGeom prst="rect">
              <a:avLst/>
            </a:prstGeom>
            <a:solidFill>
              <a:srgbClr val="FFFFFF"/>
            </a:solidFill>
            <a:ln w="9525" cap="flat">
              <a:noFill/>
              <a:round/>
            </a:ln>
            <a:effectLst/>
          </p:spPr>
          <p:txBody>
            <a:bodyPr wrap="square" lIns="50800" tIns="50800" rIns="50800" bIns="50800" numCol="1" anchor="ctr">
              <a:noAutofit/>
            </a:bodyPr>
            <a:lstStyle/>
            <a:p>
              <a:pPr marL="40639" marR="40639" defTabSz="914400">
                <a:defRPr sz="2400">
                  <a:uFill>
                    <a:solidFill>
                      <a:srgbClr val="000000"/>
                    </a:solidFill>
                  </a:uFill>
                  <a:latin typeface="+mj-lt"/>
                  <a:ea typeface="+mj-ea"/>
                  <a:cs typeface="+mj-cs"/>
                  <a:sym typeface="Times New Roman"/>
                </a:defRPr>
              </a:pPr>
            </a:p>
          </p:txBody>
        </p:sp>
      </p:grpSp>
      <p:sp>
        <p:nvSpPr>
          <p:cNvPr id="219" name="Figures and captions"/>
          <p:cNvSpPr txBox="1"/>
          <p:nvPr/>
        </p:nvSpPr>
        <p:spPr>
          <a:xfrm>
            <a:off x="419100" y="-1092200"/>
            <a:ext cx="4330700" cy="266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marL="40639" marR="40639" defTabSz="914400">
              <a:buClr>
                <a:srgbClr val="000000"/>
              </a:buClr>
              <a:buFont typeface="Times New Roman"/>
              <a:defRPr sz="3600">
                <a:uFill>
                  <a:solidFill>
                    <a:srgbClr val="000000"/>
                  </a:solidFill>
                </a:uFill>
                <a:latin typeface="+mj-lt"/>
                <a:ea typeface="+mj-ea"/>
                <a:cs typeface="+mj-cs"/>
                <a:sym typeface="Times New Roman"/>
              </a:defRPr>
            </a:lvl1pPr>
          </a:lstStyle>
          <a:p>
            <a:pPr/>
            <a:r>
              <a:t>Figures and captions</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Knuth on equations"/>
          <p:cNvSpPr txBox="1"/>
          <p:nvPr>
            <p:ph type="title"/>
          </p:nvPr>
        </p:nvSpPr>
        <p:spPr>
          <a:prstGeom prst="rect">
            <a:avLst/>
          </a:prstGeom>
        </p:spPr>
        <p:txBody>
          <a:bodyPr/>
          <a:lstStyle/>
          <a:p>
            <a:pPr/>
            <a:r>
              <a:t>Knuth on equations</a:t>
            </a:r>
          </a:p>
        </p:txBody>
      </p:sp>
      <p:sp>
        <p:nvSpPr>
          <p:cNvPr id="222" name="Double-click to edit"/>
          <p:cNvSpPr txBox="1"/>
          <p:nvPr>
            <p:ph type="body" idx="1"/>
          </p:nvPr>
        </p:nvSpPr>
        <p:spPr>
          <a:prstGeom prst="rect">
            <a:avLst/>
          </a:prstGeom>
        </p:spPr>
        <p:txBody>
          <a:bodyPr/>
          <a:lstStyle/>
          <a:p>
            <a:pPr>
              <a:buClr>
                <a:srgbClr val="000000"/>
              </a:buClr>
              <a:buFont typeface="Times New Roman"/>
            </a:pPr>
          </a:p>
        </p:txBody>
      </p:sp>
      <p:pic>
        <p:nvPicPr>
          <p:cNvPr id="223" name="image.png" descr="image.png"/>
          <p:cNvPicPr>
            <a:picLocks noChangeAspect="0"/>
          </p:cNvPicPr>
          <p:nvPr/>
        </p:nvPicPr>
        <p:blipFill>
          <a:blip r:embed="rId2">
            <a:extLst/>
          </a:blip>
          <a:stretch>
            <a:fillRect/>
          </a:stretch>
        </p:blipFill>
        <p:spPr>
          <a:xfrm>
            <a:off x="319087" y="3003550"/>
            <a:ext cx="8507413" cy="850900"/>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Mermin on equations"/>
          <p:cNvSpPr txBox="1"/>
          <p:nvPr>
            <p:ph type="title"/>
          </p:nvPr>
        </p:nvSpPr>
        <p:spPr>
          <a:xfrm>
            <a:off x="685800" y="0"/>
            <a:ext cx="7772400" cy="1295400"/>
          </a:xfrm>
          <a:prstGeom prst="rect">
            <a:avLst/>
          </a:prstGeom>
        </p:spPr>
        <p:txBody>
          <a:bodyPr/>
          <a:lstStyle/>
          <a:p>
            <a:pPr/>
            <a:r>
              <a:t>Mermin on equations</a:t>
            </a:r>
          </a:p>
        </p:txBody>
      </p:sp>
      <p:sp>
        <p:nvSpPr>
          <p:cNvPr id="226" name="Double-click to edit"/>
          <p:cNvSpPr txBox="1"/>
          <p:nvPr>
            <p:ph type="body" idx="1"/>
          </p:nvPr>
        </p:nvSpPr>
        <p:spPr>
          <a:prstGeom prst="rect">
            <a:avLst/>
          </a:prstGeom>
        </p:spPr>
        <p:txBody>
          <a:bodyPr/>
          <a:lstStyle/>
          <a:p>
            <a:pPr>
              <a:buClr>
                <a:srgbClr val="000000"/>
              </a:buClr>
              <a:buFont typeface="Times New Roman"/>
            </a:pPr>
          </a:p>
        </p:txBody>
      </p:sp>
      <p:pic>
        <p:nvPicPr>
          <p:cNvPr id="227" name="image.png" descr="image.png"/>
          <p:cNvPicPr>
            <a:picLocks noChangeAspect="0"/>
          </p:cNvPicPr>
          <p:nvPr/>
        </p:nvPicPr>
        <p:blipFill>
          <a:blip r:embed="rId2">
            <a:extLst/>
          </a:blip>
          <a:stretch>
            <a:fillRect/>
          </a:stretch>
        </p:blipFill>
        <p:spPr>
          <a:xfrm>
            <a:off x="2330450" y="1219200"/>
            <a:ext cx="4070350" cy="5257800"/>
          </a:xfrm>
          <a:prstGeom prst="rect">
            <a:avLst/>
          </a:prstGeom>
          <a:ln w="12700">
            <a:miter lim="400000"/>
          </a:ln>
        </p:spPr>
      </p:pic>
      <p:sp>
        <p:nvSpPr>
          <p:cNvPr id="228" name="Line"/>
          <p:cNvSpPr/>
          <p:nvPr/>
        </p:nvSpPr>
        <p:spPr>
          <a:xfrm>
            <a:off x="1600200" y="4114800"/>
            <a:ext cx="762000" cy="1588"/>
          </a:xfrm>
          <a:prstGeom prst="line">
            <a:avLst/>
          </a:prstGeom>
          <a:ln w="57150">
            <a:solidFill>
              <a:srgbClr val="000000"/>
            </a:solidFill>
            <a:tailEnd type="triangle"/>
          </a:ln>
          <a:effectLst>
            <a:outerShdw sx="100000" sy="100000" kx="0" ky="0" algn="b" rotWithShape="0" blurRad="38100" dist="25400" dir="5400000">
              <a:srgbClr val="929292">
                <a:alpha val="37998"/>
              </a:srgbClr>
            </a:outerShdw>
          </a:effectLst>
        </p:spPr>
        <p:txBody>
          <a:bodyPr lIns="50800" tIns="50800" rIns="50800" bIns="50800" anchor="ctr"/>
          <a:lstStyle/>
          <a:p>
            <a:pPr marL="40639" marR="40639" defTabSz="914400">
              <a:defRPr sz="2400">
                <a:uFill>
                  <a:solidFill>
                    <a:srgbClr val="000000"/>
                  </a:solidFill>
                </a:uFill>
                <a:latin typeface="+mj-lt"/>
                <a:ea typeface="+mj-ea"/>
                <a:cs typeface="+mj-cs"/>
                <a:sym typeface="Times New Roman"/>
              </a:defRPr>
            </a:pP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Efros’s comments within our texture synthesis paper about competing methods."/>
          <p:cNvSpPr txBox="1"/>
          <p:nvPr>
            <p:ph type="title"/>
          </p:nvPr>
        </p:nvSpPr>
        <p:spPr>
          <a:xfrm>
            <a:off x="-88900" y="787400"/>
            <a:ext cx="8407400" cy="1600200"/>
          </a:xfrm>
          <a:prstGeom prst="rect">
            <a:avLst/>
          </a:prstGeom>
        </p:spPr>
        <p:txBody>
          <a:bodyPr/>
          <a:lstStyle>
            <a:lvl1pPr>
              <a:defRPr sz="3600"/>
            </a:lvl1pPr>
          </a:lstStyle>
          <a:p>
            <a:pPr/>
            <a:r>
              <a:t>Efros’s comments within our texture synthesis paper about competing methods.</a:t>
            </a:r>
          </a:p>
        </p:txBody>
      </p:sp>
      <p:sp>
        <p:nvSpPr>
          <p:cNvPr id="231" name="Double-click to edit"/>
          <p:cNvSpPr txBox="1"/>
          <p:nvPr>
            <p:ph type="body" idx="1"/>
          </p:nvPr>
        </p:nvSpPr>
        <p:spPr>
          <a:prstGeom prst="rect">
            <a:avLst/>
          </a:prstGeom>
        </p:spPr>
        <p:txBody>
          <a:bodyPr/>
          <a:lstStyle/>
          <a:p>
            <a:pPr>
              <a:buClr>
                <a:srgbClr val="000000"/>
              </a:buClr>
              <a:buFont typeface="Times New Roman"/>
            </a:pPr>
          </a:p>
        </p:txBody>
      </p:sp>
      <p:pic>
        <p:nvPicPr>
          <p:cNvPr id="232" name="image.png" descr="image.png"/>
          <p:cNvPicPr>
            <a:picLocks noChangeAspect="0"/>
          </p:cNvPicPr>
          <p:nvPr/>
        </p:nvPicPr>
        <p:blipFill>
          <a:blip r:embed="rId2">
            <a:extLst/>
          </a:blip>
          <a:stretch>
            <a:fillRect/>
          </a:stretch>
        </p:blipFill>
        <p:spPr>
          <a:xfrm>
            <a:off x="406400" y="2730500"/>
            <a:ext cx="8077200" cy="4286250"/>
          </a:xfrm>
          <a:prstGeom prst="rect">
            <a:avLst/>
          </a:prstGeom>
          <a:ln w="12700">
            <a:miter lim="400000"/>
          </a:ln>
        </p:spPr>
      </p:pic>
      <p:sp>
        <p:nvSpPr>
          <p:cNvPr id="233" name="Written from a position of security, not competition"/>
          <p:cNvSpPr txBox="1"/>
          <p:nvPr/>
        </p:nvSpPr>
        <p:spPr>
          <a:xfrm>
            <a:off x="127000" y="5537200"/>
            <a:ext cx="6437720" cy="431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defTabSz="914400">
              <a:defRPr sz="2400">
                <a:solidFill>
                  <a:srgbClr val="0433FF"/>
                </a:solidFill>
                <a:uFill>
                  <a:solidFill>
                    <a:srgbClr val="0433FF"/>
                  </a:solidFill>
                </a:uFill>
                <a:latin typeface="+mj-lt"/>
                <a:ea typeface="+mj-ea"/>
                <a:cs typeface="+mj-cs"/>
                <a:sym typeface="Times New Roman"/>
              </a:defRPr>
            </a:lvl1pPr>
          </a:lstStyle>
          <a:p>
            <a:pPr/>
            <a:r>
              <a:t>Written from a position of security, not competition</a:t>
            </a:r>
          </a:p>
        </p:txBody>
      </p:sp>
      <p:sp>
        <p:nvSpPr>
          <p:cNvPr id="234" name="Tone:  be kind and gracious"/>
          <p:cNvSpPr txBox="1"/>
          <p:nvPr/>
        </p:nvSpPr>
        <p:spPr>
          <a:xfrm>
            <a:off x="558800" y="-355600"/>
            <a:ext cx="77724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marL="40639" marR="40639" algn="ctr" defTabSz="914400">
              <a:defRPr sz="4400">
                <a:uFill>
                  <a:solidFill>
                    <a:srgbClr val="000000"/>
                  </a:solidFill>
                </a:uFill>
                <a:latin typeface="+mj-lt"/>
                <a:ea typeface="+mj-ea"/>
                <a:cs typeface="+mj-cs"/>
                <a:sym typeface="Times New Roman"/>
              </a:defRPr>
            </a:lvl1pPr>
          </a:lstStyle>
          <a:p>
            <a:pPr/>
            <a:r>
              <a:t>Tone:  be kind and gracious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73" name="Course Announcements"/>
          <p:cNvSpPr txBox="1"/>
          <p:nvPr>
            <p:ph type="title"/>
          </p:nvPr>
        </p:nvSpPr>
        <p:spPr>
          <a:prstGeom prst="rect">
            <a:avLst/>
          </a:prstGeom>
        </p:spPr>
        <p:txBody>
          <a:bodyPr/>
          <a:lstStyle/>
          <a:p>
            <a:pPr/>
            <a:r>
              <a:t>Course Announcements</a:t>
            </a:r>
          </a:p>
        </p:txBody>
      </p:sp>
      <p:sp>
        <p:nvSpPr>
          <p:cNvPr id="74" name="Retiring Lena…"/>
          <p:cNvSpPr txBox="1"/>
          <p:nvPr>
            <p:ph type="body" idx="1"/>
          </p:nvPr>
        </p:nvSpPr>
        <p:spPr>
          <a:xfrm>
            <a:off x="177800" y="1790700"/>
            <a:ext cx="7772400" cy="4876800"/>
          </a:xfrm>
          <a:prstGeom prst="rect">
            <a:avLst/>
          </a:prstGeom>
        </p:spPr>
        <p:txBody>
          <a:bodyPr/>
          <a:lstStyle/>
          <a:p>
            <a:pPr/>
            <a:r>
              <a:t>Retiring Lena</a:t>
            </a:r>
          </a:p>
          <a:p>
            <a:pPr/>
          </a:p>
          <a:p>
            <a:pPr/>
          </a:p>
          <a:p>
            <a:pPr/>
          </a:p>
          <a:p>
            <a:pPr/>
          </a:p>
          <a:p>
            <a:pPr/>
          </a:p>
          <a:p>
            <a:pPr/>
            <a:r>
              <a:t>Still pervasive in image processing literature.</a:t>
            </a:r>
          </a:p>
        </p:txBody>
      </p:sp>
      <p:sp>
        <p:nvSpPr>
          <p:cNvPr id="7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6" name="lena.jpg" descr="lena.jpg"/>
          <p:cNvPicPr>
            <a:picLocks noChangeAspect="1"/>
          </p:cNvPicPr>
          <p:nvPr/>
        </p:nvPicPr>
        <p:blipFill>
          <a:blip r:embed="rId2">
            <a:extLst/>
          </a:blip>
          <a:stretch>
            <a:fillRect/>
          </a:stretch>
        </p:blipFill>
        <p:spPr>
          <a:xfrm>
            <a:off x="3086100" y="2032000"/>
            <a:ext cx="2628900" cy="2628900"/>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6" grpId="1"/>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Develop a reputation for being clear and reliable (and for doing creative, good work…)"/>
          <p:cNvSpPr txBox="1"/>
          <p:nvPr>
            <p:ph type="title"/>
          </p:nvPr>
        </p:nvSpPr>
        <p:spPr>
          <a:xfrm>
            <a:off x="152400" y="381000"/>
            <a:ext cx="8458200" cy="1600200"/>
          </a:xfrm>
          <a:prstGeom prst="rect">
            <a:avLst/>
          </a:prstGeom>
        </p:spPr>
        <p:txBody>
          <a:bodyPr/>
          <a:lstStyle/>
          <a:p>
            <a:pPr/>
            <a:r>
              <a:rPr sz="3200"/>
              <a:t>Develop a reputation for being clear and reliable </a:t>
            </a:r>
            <a:r>
              <a:rPr sz="1800"/>
              <a:t>(and for doing creative, good work…)</a:t>
            </a:r>
          </a:p>
        </p:txBody>
      </p:sp>
      <p:sp>
        <p:nvSpPr>
          <p:cNvPr id="237" name="There are perceived pressures to over-sell, hide drawbacks, and disparage others’ work.  Don’t succumb.  (That’s in both your long and short-term interests).…"/>
          <p:cNvSpPr txBox="1"/>
          <p:nvPr>
            <p:ph type="body" idx="1"/>
          </p:nvPr>
        </p:nvSpPr>
        <p:spPr>
          <a:prstGeom prst="rect">
            <a:avLst/>
          </a:prstGeom>
        </p:spPr>
        <p:txBody>
          <a:bodyPr/>
          <a:lstStyle/>
          <a:p>
            <a:pPr marL="340677" indent="-300037">
              <a:buClr>
                <a:srgbClr val="000000"/>
              </a:buClr>
              <a:buFont typeface="Times New Roman"/>
            </a:pPr>
            <a:r>
              <a:rPr sz="2800"/>
              <a:t>There are perceived pressures to over-sell, hide drawbacks, and disparage others’ work.  Don’t succumb.  (That’s in both your long and short-term interests).</a:t>
            </a:r>
          </a:p>
          <a:p>
            <a:pPr>
              <a:buClr>
                <a:srgbClr val="000000"/>
              </a:buClr>
              <a:buFont typeface="Times New Roman"/>
              <a:defRPr sz="2800"/>
            </a:pPr>
            <a:r>
              <a:t>“because the author was Fleet, I knew I could trust the results.”  [a conference chair discussing some of the reasons behind a best paper prize selection].</a:t>
            </a:r>
          </a:p>
        </p:txBody>
      </p:sp>
      <p:sp>
        <p:nvSpPr>
          <p:cNvPr id="238" name="Rectangle"/>
          <p:cNvSpPr/>
          <p:nvPr/>
        </p:nvSpPr>
        <p:spPr>
          <a:xfrm>
            <a:off x="4610645" y="3827660"/>
            <a:ext cx="774155" cy="299840"/>
          </a:xfrm>
          <a:prstGeom prst="rect">
            <a:avLst/>
          </a:prstGeom>
          <a:solidFill>
            <a:srgbClr val="53585F"/>
          </a:solidFill>
          <a:ln>
            <a:solidFill>
              <a:srgbClr val="000000"/>
            </a:solidFill>
          </a:ln>
        </p:spPr>
        <p:txBody>
          <a:bodyPr lIns="50800" tIns="50800" rIns="50800" bIns="50800" anchor="ctr"/>
          <a:lstStyle/>
          <a:p>
            <a:pPr marL="40639" marR="40639" defTabSz="914400">
              <a:defRPr sz="2400">
                <a:solidFill>
                  <a:srgbClr val="53585F"/>
                </a:solidFill>
                <a:uFill>
                  <a:solidFill>
                    <a:srgbClr val="000000"/>
                  </a:solidFill>
                </a:uFill>
                <a:latin typeface="+mj-lt"/>
                <a:ea typeface="+mj-ea"/>
                <a:cs typeface="+mj-cs"/>
                <a:sym typeface="Times New Roman"/>
              </a:defRPr>
            </a:pP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Be honest, scrupulously honest"/>
          <p:cNvSpPr txBox="1"/>
          <p:nvPr>
            <p:ph type="title"/>
          </p:nvPr>
        </p:nvSpPr>
        <p:spPr>
          <a:xfrm>
            <a:off x="533400" y="0"/>
            <a:ext cx="7772400" cy="1143000"/>
          </a:xfrm>
          <a:prstGeom prst="rect">
            <a:avLst/>
          </a:prstGeom>
        </p:spPr>
        <p:txBody>
          <a:bodyPr/>
          <a:lstStyle>
            <a:lvl1pPr>
              <a:defRPr sz="3600"/>
            </a:lvl1pPr>
          </a:lstStyle>
          <a:p>
            <a:pPr/>
            <a:r>
              <a:t>Be honest, scrupulously honest</a:t>
            </a:r>
          </a:p>
        </p:txBody>
      </p:sp>
      <p:sp>
        <p:nvSpPr>
          <p:cNvPr id="241" name="Convey the right impression of performance."/>
          <p:cNvSpPr txBox="1"/>
          <p:nvPr/>
        </p:nvSpPr>
        <p:spPr>
          <a:xfrm>
            <a:off x="673100" y="1736911"/>
            <a:ext cx="7785100" cy="11489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buClr>
                <a:srgbClr val="000000"/>
              </a:buClr>
              <a:buFont typeface="Times New Roman"/>
              <a:defRPr sz="3600">
                <a:uFill>
                  <a:solidFill>
                    <a:srgbClr val="000000"/>
                  </a:solidFill>
                </a:uFill>
                <a:latin typeface="+mj-lt"/>
                <a:ea typeface="+mj-ea"/>
                <a:cs typeface="+mj-cs"/>
                <a:sym typeface="Times New Roman"/>
              </a:defRPr>
            </a:lvl1pPr>
          </a:lstStyle>
          <a:p>
            <a:pPr/>
            <a:r>
              <a:t>Convey the right impression of performance.  </a:t>
            </a:r>
          </a:p>
        </p:txBody>
      </p:sp>
      <p:sp>
        <p:nvSpPr>
          <p:cNvPr id="242" name="MAP estimation of deblurring.  We didn’t know why it didn’t work, but we reported that it didn’t work.  Now we think we know why.  Others have gone through contortions to show why they worked."/>
          <p:cNvSpPr txBox="1"/>
          <p:nvPr/>
        </p:nvSpPr>
        <p:spPr>
          <a:xfrm>
            <a:off x="914400" y="5334000"/>
            <a:ext cx="7226300" cy="8919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buClr>
                <a:srgbClr val="000000"/>
              </a:buClr>
              <a:buFont typeface="Times New Roman"/>
              <a:defRPr sz="1800">
                <a:uFill>
                  <a:solidFill>
                    <a:srgbClr val="000000"/>
                  </a:solidFill>
                </a:uFill>
                <a:latin typeface="+mj-lt"/>
                <a:ea typeface="+mj-ea"/>
                <a:cs typeface="+mj-cs"/>
                <a:sym typeface="Times New Roman"/>
              </a:defRPr>
            </a:lvl1pPr>
          </a:lstStyle>
          <a:p>
            <a:pPr/>
            <a:r>
              <a:t>MAP estimation of deblurring.  We didn’t know why it didn’t work, but we reported that it didn’t work.  Now we think we know why.  Others have gone through contortions to show why they worked.</a:t>
            </a:r>
          </a:p>
        </p:txBody>
      </p:sp>
      <p:pic>
        <p:nvPicPr>
          <p:cNvPr id="243" name="image.png" descr="image.png"/>
          <p:cNvPicPr>
            <a:picLocks noChangeAspect="0"/>
          </p:cNvPicPr>
          <p:nvPr/>
        </p:nvPicPr>
        <p:blipFill>
          <a:blip r:embed="rId2">
            <a:extLst/>
          </a:blip>
          <a:stretch>
            <a:fillRect/>
          </a:stretch>
        </p:blipFill>
        <p:spPr>
          <a:xfrm>
            <a:off x="5096339" y="2654439"/>
            <a:ext cx="4826595" cy="2408628"/>
          </a:xfrm>
          <a:prstGeom prst="rect">
            <a:avLst/>
          </a:prstGeom>
          <a:ln w="12700">
            <a:miter lim="400000"/>
          </a:ln>
        </p:spPr>
      </p:pic>
      <p:sp>
        <p:nvSpPr>
          <p:cNvPr id="244" name="Another example:  Comparison of graph cuts with belief propagation for stereo, using identical MRF parameters"/>
          <p:cNvSpPr txBox="1"/>
          <p:nvPr/>
        </p:nvSpPr>
        <p:spPr>
          <a:xfrm>
            <a:off x="484274" y="6403292"/>
            <a:ext cx="8226550" cy="4522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chemeClr val="accent1"/>
                </a:solidFill>
                <a:latin typeface="+mn-lt"/>
                <a:ea typeface="+mn-ea"/>
                <a:cs typeface="+mn-cs"/>
                <a:sym typeface="Arial"/>
              </a:defRPr>
            </a:lvl1pPr>
          </a:lstStyle>
          <a:p>
            <a:pPr/>
            <a:r>
              <a:t>Another example:  Comparison of graph cuts with belief propagation for stereo, using identical MRF parameters</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Author list"/>
          <p:cNvSpPr txBox="1"/>
          <p:nvPr>
            <p:ph type="title"/>
          </p:nvPr>
        </p:nvSpPr>
        <p:spPr>
          <a:prstGeom prst="rect">
            <a:avLst/>
          </a:prstGeom>
        </p:spPr>
        <p:txBody>
          <a:bodyPr/>
          <a:lstStyle/>
          <a:p>
            <a:pPr/>
            <a:r>
              <a:t>Author list</a:t>
            </a:r>
          </a:p>
        </p:txBody>
      </p:sp>
      <p:sp>
        <p:nvSpPr>
          <p:cNvPr id="247" name="My rule of thumb:  All that matters is how good the paper is.  If more authors make the paper better, add more authors.  If someone feels they should be an author, and you trust them and you’re on the fence, add them…"/>
          <p:cNvSpPr txBox="1"/>
          <p:nvPr>
            <p:ph type="body" idx="1"/>
          </p:nvPr>
        </p:nvSpPr>
        <p:spPr>
          <a:prstGeom prst="rect">
            <a:avLst/>
          </a:prstGeom>
        </p:spPr>
        <p:txBody>
          <a:bodyPr/>
          <a:lstStyle/>
          <a:p>
            <a:pPr marL="297815" indent="-257175">
              <a:lnSpc>
                <a:spcPct val="90000"/>
              </a:lnSpc>
              <a:buClr>
                <a:srgbClr val="000000"/>
              </a:buClr>
              <a:buFont typeface="Times New Roman"/>
            </a:pPr>
            <a:r>
              <a:rPr sz="2400"/>
              <a:t>My rule of thumb:  All that matters is how good the paper is.  If more authors make the paper better, add more authors.  If someone feels they should be an author, and you trust them and you’re on the fence, add them</a:t>
            </a:r>
          </a:p>
          <a:p>
            <a:pPr marL="297815" indent="-257175">
              <a:lnSpc>
                <a:spcPct val="90000"/>
              </a:lnSpc>
              <a:buClr>
                <a:srgbClr val="000000"/>
              </a:buClr>
              <a:buFont typeface="Times New Roman"/>
              <a:defRPr>
                <a:solidFill>
                  <a:schemeClr val="accent1"/>
                </a:solidFill>
              </a:defRPr>
            </a:pPr>
            <a:r>
              <a:rPr sz="2400"/>
              <a:t>It’s much better to be one of many authors on a great paper than to be one of just a few authors on a mediocre paper.</a:t>
            </a:r>
          </a:p>
          <a:p>
            <a:pPr>
              <a:lnSpc>
                <a:spcPct val="90000"/>
              </a:lnSpc>
              <a:buClr>
                <a:srgbClr val="000000"/>
              </a:buClr>
              <a:buFont typeface="Times New Roman"/>
              <a:defRPr sz="2400"/>
            </a:pPr>
            <a:r>
              <a:t>The benefit of a paper to you is a very non-linear function of its quality:</a:t>
            </a:r>
          </a:p>
          <a:p>
            <a:pPr lvl="1">
              <a:lnSpc>
                <a:spcPct val="90000"/>
              </a:lnSpc>
              <a:buClr>
                <a:srgbClr val="000000"/>
              </a:buClr>
              <a:buFont typeface="Times New Roman"/>
              <a:defRPr sz="2000"/>
            </a:pPr>
            <a:r>
              <a:t>A mediocre paper is worth nothing.</a:t>
            </a:r>
          </a:p>
          <a:p>
            <a:pPr lvl="1">
              <a:lnSpc>
                <a:spcPct val="90000"/>
              </a:lnSpc>
              <a:buClr>
                <a:srgbClr val="000000"/>
              </a:buClr>
              <a:buFont typeface="Times New Roman"/>
              <a:defRPr sz="2000"/>
            </a:pPr>
            <a:r>
              <a:t>Only really good papers are worth anything.</a:t>
            </a:r>
            <a:br/>
            <a:b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The Cockroach…"/>
          <p:cNvSpPr txBox="1"/>
          <p:nvPr>
            <p:ph type="body" idx="1"/>
          </p:nvPr>
        </p:nvSpPr>
        <p:spPr>
          <a:xfrm>
            <a:off x="342900" y="2641600"/>
            <a:ext cx="7772400" cy="4876800"/>
          </a:xfrm>
          <a:prstGeom prst="rect">
            <a:avLst/>
          </a:prstGeom>
        </p:spPr>
        <p:txBody>
          <a:bodyPr/>
          <a:lstStyle/>
          <a:p>
            <a:pPr/>
            <a:r>
              <a:t>The Cockroach</a:t>
            </a:r>
          </a:p>
          <a:p>
            <a:pPr/>
            <a:r>
              <a:t>The Puppy with 6 toes</a:t>
            </a:r>
          </a:p>
        </p:txBody>
      </p:sp>
      <p:sp>
        <p:nvSpPr>
          <p:cNvPr id="250" name="A delightful paper, but with some easy-to-point-to flaw.  This flaw may not be important (like 6 toes on a puppy), but makes it easy to reject the paper, even though it’s so fresh and wonderful. Maybe 2/3 of these get rejected (sadly), and 1/3 get in as "/>
          <p:cNvSpPr txBox="1"/>
          <p:nvPr/>
        </p:nvSpPr>
        <p:spPr>
          <a:xfrm>
            <a:off x="5194300" y="3378200"/>
            <a:ext cx="3632200" cy="32922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defRPr sz="1800">
                <a:uFill>
                  <a:solidFill>
                    <a:srgbClr val="000000"/>
                  </a:solidFill>
                </a:uFill>
                <a:latin typeface="+mj-lt"/>
                <a:ea typeface="+mj-ea"/>
                <a:cs typeface="+mj-cs"/>
                <a:sym typeface="Times New Roman"/>
              </a:defRPr>
            </a:lvl1pPr>
          </a:lstStyle>
          <a:p>
            <a:pPr/>
            <a:r>
              <a:t>A delightful paper, but with some easy-to-point-to flaw.  This flaw may not be important (like 6 toes on a puppy), but makes it easy to reject the paper, even though it’s so fresh and wonderful. Maybe 2/3 of these get rejected (sadly), and 1/3 get in as posters.  If you have a rejected puppy, address the flaws, resubmit next time, and then perhaps it will be accepted and selected for an oral presentation.</a:t>
            </a:r>
          </a:p>
        </p:txBody>
      </p:sp>
      <p:pic>
        <p:nvPicPr>
          <p:cNvPr id="251" name="droppedImage.png" descr="droppedImage.png"/>
          <p:cNvPicPr>
            <a:picLocks noChangeAspect="1"/>
          </p:cNvPicPr>
          <p:nvPr/>
        </p:nvPicPr>
        <p:blipFill>
          <a:blip r:embed="rId2">
            <a:extLst/>
          </a:blip>
          <a:stretch>
            <a:fillRect/>
          </a:stretch>
        </p:blipFill>
        <p:spPr>
          <a:xfrm>
            <a:off x="3302000" y="863600"/>
            <a:ext cx="1283535" cy="2044700"/>
          </a:xfrm>
          <a:prstGeom prst="rect">
            <a:avLst/>
          </a:prstGeom>
        </p:spPr>
      </p:pic>
      <p:sp>
        <p:nvSpPr>
          <p:cNvPr id="252" name="From an area chair’s point of view, the two types of borderline papers..."/>
          <p:cNvSpPr txBox="1"/>
          <p:nvPr>
            <p:ph type="title"/>
          </p:nvPr>
        </p:nvSpPr>
        <p:spPr>
          <a:xfrm>
            <a:off x="685800" y="-203200"/>
            <a:ext cx="7772400" cy="1600200"/>
          </a:xfrm>
          <a:prstGeom prst="rect">
            <a:avLst/>
          </a:prstGeom>
        </p:spPr>
        <p:txBody>
          <a:bodyPr/>
          <a:lstStyle>
            <a:lvl1pPr>
              <a:defRPr sz="3600"/>
            </a:lvl1pPr>
          </a:lstStyle>
          <a:p>
            <a:pPr/>
            <a:r>
              <a:t>From an area chair’s point of view, the two types of borderline papers...</a:t>
            </a:r>
          </a:p>
        </p:txBody>
      </p:sp>
      <p:sp>
        <p:nvSpPr>
          <p:cNvPr id="25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56" name="Group"/>
          <p:cNvGrpSpPr/>
          <p:nvPr/>
        </p:nvGrpSpPr>
        <p:grpSpPr>
          <a:xfrm>
            <a:off x="1079500" y="3827462"/>
            <a:ext cx="4178300" cy="2973264"/>
            <a:chOff x="0" y="0"/>
            <a:chExt cx="4178300" cy="2973263"/>
          </a:xfrm>
        </p:grpSpPr>
        <p:sp>
          <p:nvSpPr>
            <p:cNvPr id="254" name="http://www.imgion.com/white-cute-puppy/"/>
            <p:cNvSpPr txBox="1"/>
            <p:nvPr/>
          </p:nvSpPr>
          <p:spPr>
            <a:xfrm>
              <a:off x="190500" y="2687637"/>
              <a:ext cx="2769330" cy="2856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marL="40639" marR="40639" defTabSz="914400">
                <a:defRPr u="sng">
                  <a:uFill>
                    <a:solidFill>
                      <a:srgbClr val="000000"/>
                    </a:solidFill>
                  </a:uFill>
                  <a:latin typeface="+mj-lt"/>
                  <a:ea typeface="+mj-ea"/>
                  <a:cs typeface="+mj-cs"/>
                  <a:sym typeface="Times New Roman"/>
                  <a:hlinkClick r:id="rId3" invalidUrl="" action="" tgtFrame="" tooltip="" history="1" highlightClick="0" endSnd="0"/>
                </a:defRPr>
              </a:lvl1pPr>
            </a:lstStyle>
            <a:p>
              <a:pPr>
                <a:defRPr u="none"/>
              </a:pPr>
              <a:r>
                <a:rPr u="sng">
                  <a:hlinkClick r:id="rId3" invalidUrl="" action="" tgtFrame="" tooltip="" history="1" highlightClick="0" endSnd="0"/>
                </a:rPr>
                <a:t>http://www.imgion.com/white-cute-puppy/</a:t>
              </a:r>
            </a:p>
          </p:txBody>
        </p:sp>
        <p:pic>
          <p:nvPicPr>
            <p:cNvPr id="255" name="droppedImage.tiff" descr="droppedImage.tiff"/>
            <p:cNvPicPr>
              <a:picLocks noChangeAspect="1"/>
            </p:cNvPicPr>
            <p:nvPr/>
          </p:nvPicPr>
          <p:blipFill>
            <a:blip r:embed="rId4">
              <a:extLst/>
            </a:blip>
            <a:stretch>
              <a:fillRect/>
            </a:stretch>
          </p:blipFill>
          <p:spPr>
            <a:xfrm>
              <a:off x="0" y="0"/>
              <a:ext cx="4178300" cy="2611438"/>
            </a:xfrm>
            <a:prstGeom prst="rect">
              <a:avLst/>
            </a:prstGeom>
            <a:ln w="9525" cap="flat">
              <a:noFill/>
              <a:round/>
            </a:ln>
            <a:effectLst/>
          </p:spPr>
        </p:pic>
      </p:grpSp>
      <p:sp>
        <p:nvSpPr>
          <p:cNvPr id="257" name="You try, but you can’t find a way to kill this paper. While there’s nothing too exciting about it, it’s pretty well written, the reviews are ok, the results show an incremental improvement.  Yet another kind of boring CVPR paper.  Probably 2/3 of these p"/>
          <p:cNvSpPr txBox="1"/>
          <p:nvPr/>
        </p:nvSpPr>
        <p:spPr>
          <a:xfrm>
            <a:off x="4533900" y="1270000"/>
            <a:ext cx="4305300" cy="19587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defRPr sz="1800">
                <a:uFill>
                  <a:solidFill>
                    <a:srgbClr val="000000"/>
                  </a:solidFill>
                </a:uFill>
                <a:latin typeface="+mj-lt"/>
                <a:ea typeface="+mj-ea"/>
                <a:cs typeface="+mj-cs"/>
                <a:sym typeface="Times New Roman"/>
              </a:defRPr>
            </a:lvl1pPr>
          </a:lstStyle>
          <a:p>
            <a:pPr/>
            <a:r>
              <a:t>You try, but you can’t find a way to kill this paper. While there’s nothing too exciting about it, it’s pretty well written, the reviews are ok, the results show an incremental improvement.  Yet another kind of boring CVPR paper.  Probably 2/3 of these papers get accepted as posters, and 1/3 get rejected.</a:t>
            </a:r>
          </a:p>
        </p:txBody>
      </p:sp>
      <p:sp>
        <p:nvSpPr>
          <p:cNvPr id="258" name="http://www.amazon.com/Fun-World-Costumes-Cockroach-Costume/dp/B0038ZQYRC"/>
          <p:cNvSpPr txBox="1"/>
          <p:nvPr/>
        </p:nvSpPr>
        <p:spPr>
          <a:xfrm>
            <a:off x="596900" y="1549400"/>
            <a:ext cx="2540000" cy="520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defRPr sz="1000" u="sng">
                <a:uFill>
                  <a:solidFill>
                    <a:srgbClr val="000000"/>
                  </a:solidFill>
                </a:uFill>
                <a:latin typeface="+mj-lt"/>
                <a:ea typeface="+mj-ea"/>
                <a:cs typeface="+mj-cs"/>
                <a:sym typeface="Times New Roman"/>
                <a:hlinkClick r:id="rId5" invalidUrl="" action="" tgtFrame="" tooltip="" history="1" highlightClick="0" endSnd="0"/>
              </a:defRPr>
            </a:lvl1pPr>
          </a:lstStyle>
          <a:p>
            <a:pPr>
              <a:defRPr u="none"/>
            </a:pPr>
            <a:r>
              <a:rPr u="sng">
                <a:hlinkClick r:id="rId5" invalidUrl="" action="" tgtFrame="" tooltip="" history="1" highlightClick="0" endSnd="0"/>
              </a:rPr>
              <a:t>http://www.amazon.com/Fun-World-Costumes-Cockroach-Costume/dp/B0038ZQYRC</a:t>
            </a:r>
          </a:p>
        </p:txBody>
      </p:sp>
      <p:sp>
        <p:nvSpPr>
          <p:cNvPr id="259" name="Rectangle"/>
          <p:cNvSpPr/>
          <p:nvPr/>
        </p:nvSpPr>
        <p:spPr>
          <a:xfrm>
            <a:off x="88900" y="1117600"/>
            <a:ext cx="8953500" cy="2133600"/>
          </a:xfrm>
          <a:prstGeom prst="rect">
            <a:avLst/>
          </a:prstGeom>
          <a:solidFill>
            <a:srgbClr val="FFFFFF"/>
          </a:solidFill>
        </p:spPr>
        <p:txBody>
          <a:bodyPr lIns="50800" tIns="50800" rIns="50800" bIns="50800" anchor="ctr"/>
          <a:lstStyle/>
          <a:p>
            <a:pPr marL="40639" marR="40639" defTabSz="914400">
              <a:defRPr sz="2400">
                <a:uFill>
                  <a:solidFill>
                    <a:srgbClr val="000000"/>
                  </a:solidFill>
                </a:uFill>
                <a:latin typeface="+mj-lt"/>
                <a:ea typeface="+mj-ea"/>
                <a:cs typeface="+mj-cs"/>
                <a:sym typeface="Times New Roman"/>
              </a:defRPr>
            </a:pPr>
          </a:p>
        </p:txBody>
      </p:sp>
      <p:sp>
        <p:nvSpPr>
          <p:cNvPr id="260" name="Rectangle"/>
          <p:cNvSpPr/>
          <p:nvPr/>
        </p:nvSpPr>
        <p:spPr>
          <a:xfrm>
            <a:off x="-38100" y="3225800"/>
            <a:ext cx="8953500" cy="3594100"/>
          </a:xfrm>
          <a:prstGeom prst="rect">
            <a:avLst/>
          </a:prstGeom>
          <a:solidFill>
            <a:srgbClr val="FFFFFF"/>
          </a:solidFill>
        </p:spPr>
        <p:txBody>
          <a:bodyPr lIns="50800" tIns="50800" rIns="50800" bIns="50800" anchor="ctr"/>
          <a:lstStyle/>
          <a:p>
            <a:pPr marL="40639" marR="40639" defTabSz="914400">
              <a:defRPr sz="2400">
                <a:uFill>
                  <a:solidFill>
                    <a:srgbClr val="000000"/>
                  </a:solidFill>
                </a:uFill>
                <a:latin typeface="+mj-lt"/>
                <a:ea typeface="+mj-ea"/>
                <a:cs typeface="+mj-cs"/>
                <a:sym typeface="Times New Roman"/>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0" presetID="1" grpId="1" fill="hold">
                                  <p:stCondLst>
                                    <p:cond delay="0"/>
                                  </p:stCondLst>
                                  <p:iterate type="el" backwards="0">
                                    <p:tmAbs val="0"/>
                                  </p:iterate>
                                  <p:childTnLst>
                                    <p:set>
                                      <p:cBhvr>
                                        <p:cTn id="6" fill="hold">
                                          <p:stCondLst>
                                            <p:cond delay="0"/>
                                          </p:stCondLst>
                                        </p:cTn>
                                        <p:tgtEl>
                                          <p:spTgt spid="25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Class="exit" nodeType="clickEffect" presetSubtype="0" presetID="1" grpId="2" fill="hold">
                                  <p:stCondLst>
                                    <p:cond delay="0"/>
                                  </p:stCondLst>
                                  <p:iterate type="el" backwards="0">
                                    <p:tmAbs val="0"/>
                                  </p:iterate>
                                  <p:childTnLst>
                                    <p:set>
                                      <p:cBhvr>
                                        <p:cTn id="10" fill="hold">
                                          <p:stCondLst>
                                            <p:cond delay="0"/>
                                          </p:stCondLst>
                                        </p:cTn>
                                        <p:tgtEl>
                                          <p:spTgt spid="26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0" grpId="2"/>
      <p:bldP build="whole" bldLvl="1" animBg="1" rev="0" advAuto="0" spid="259" grpId="1"/>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The Cockroach…"/>
          <p:cNvSpPr txBox="1"/>
          <p:nvPr>
            <p:ph type="body" idx="1"/>
          </p:nvPr>
        </p:nvSpPr>
        <p:spPr>
          <a:xfrm>
            <a:off x="342900" y="2641600"/>
            <a:ext cx="7772400" cy="4876800"/>
          </a:xfrm>
          <a:prstGeom prst="rect">
            <a:avLst/>
          </a:prstGeom>
        </p:spPr>
        <p:txBody>
          <a:bodyPr/>
          <a:lstStyle/>
          <a:p>
            <a:pPr/>
            <a:r>
              <a:t>The Cockroach</a:t>
            </a:r>
          </a:p>
          <a:p>
            <a:pPr/>
            <a:r>
              <a:t>The Puppy with 6 toes</a:t>
            </a:r>
          </a:p>
        </p:txBody>
      </p:sp>
      <p:sp>
        <p:nvSpPr>
          <p:cNvPr id="263" name="A delightful paper, but with some easy-to-point-to flaw.  This flaw may not be important (like 6 toes on a puppy), but makes it easy to reject the paper, even though it’s so fresh and wonderful. Maybe 2/3 of these get rejected (sadly), and 1/3 get in as "/>
          <p:cNvSpPr txBox="1"/>
          <p:nvPr/>
        </p:nvSpPr>
        <p:spPr>
          <a:xfrm>
            <a:off x="5194300" y="3378200"/>
            <a:ext cx="3632200" cy="32922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defRPr sz="1800">
                <a:uFill>
                  <a:solidFill>
                    <a:srgbClr val="000000"/>
                  </a:solidFill>
                </a:uFill>
                <a:latin typeface="+mj-lt"/>
                <a:ea typeface="+mj-ea"/>
                <a:cs typeface="+mj-cs"/>
                <a:sym typeface="Times New Roman"/>
              </a:defRPr>
            </a:lvl1pPr>
          </a:lstStyle>
          <a:p>
            <a:pPr/>
            <a:r>
              <a:t>A delightful paper, but with some easy-to-point-to flaw.  This flaw may not be important (like 6 toes on a puppy), but makes it easy to reject the paper, even though it’s so fresh and wonderful. Maybe 2/3 of these get rejected (sadly), and 1/3 get in as posters.  If you have a rejected puppy, address the flaws, resubmit next time, and then perhaps it will be accepted and selected for an oral presentation.</a:t>
            </a:r>
          </a:p>
        </p:txBody>
      </p:sp>
      <p:pic>
        <p:nvPicPr>
          <p:cNvPr id="264" name="droppedImage.png" descr="droppedImage.png"/>
          <p:cNvPicPr>
            <a:picLocks noChangeAspect="1"/>
          </p:cNvPicPr>
          <p:nvPr/>
        </p:nvPicPr>
        <p:blipFill>
          <a:blip r:embed="rId2">
            <a:extLst/>
          </a:blip>
          <a:stretch>
            <a:fillRect/>
          </a:stretch>
        </p:blipFill>
        <p:spPr>
          <a:xfrm>
            <a:off x="3302000" y="863600"/>
            <a:ext cx="1283535" cy="2044700"/>
          </a:xfrm>
          <a:prstGeom prst="rect">
            <a:avLst/>
          </a:prstGeom>
        </p:spPr>
      </p:pic>
      <p:sp>
        <p:nvSpPr>
          <p:cNvPr id="265" name="From an area chair’s point of view, the two types of borderline papers..."/>
          <p:cNvSpPr txBox="1"/>
          <p:nvPr>
            <p:ph type="title"/>
          </p:nvPr>
        </p:nvSpPr>
        <p:spPr>
          <a:xfrm>
            <a:off x="685800" y="-203200"/>
            <a:ext cx="7772400" cy="1600200"/>
          </a:xfrm>
          <a:prstGeom prst="rect">
            <a:avLst/>
          </a:prstGeom>
        </p:spPr>
        <p:txBody>
          <a:bodyPr/>
          <a:lstStyle>
            <a:lvl1pPr>
              <a:defRPr sz="3600"/>
            </a:lvl1pPr>
          </a:lstStyle>
          <a:p>
            <a:pPr/>
            <a:r>
              <a:t>From an area chair’s point of view, the two types of borderline papers...</a:t>
            </a:r>
          </a:p>
        </p:txBody>
      </p:sp>
      <p:sp>
        <p:nvSpPr>
          <p:cNvPr id="26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69" name="Group"/>
          <p:cNvGrpSpPr/>
          <p:nvPr/>
        </p:nvGrpSpPr>
        <p:grpSpPr>
          <a:xfrm>
            <a:off x="1079500" y="3827462"/>
            <a:ext cx="4178300" cy="2973264"/>
            <a:chOff x="0" y="0"/>
            <a:chExt cx="4178300" cy="2973263"/>
          </a:xfrm>
        </p:grpSpPr>
        <p:sp>
          <p:nvSpPr>
            <p:cNvPr id="267" name="http://www.imgion.com/white-cute-puppy/"/>
            <p:cNvSpPr txBox="1"/>
            <p:nvPr/>
          </p:nvSpPr>
          <p:spPr>
            <a:xfrm>
              <a:off x="190500" y="2687637"/>
              <a:ext cx="2769330" cy="2856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marL="40639" marR="40639" defTabSz="914400">
                <a:defRPr u="sng">
                  <a:uFill>
                    <a:solidFill>
                      <a:srgbClr val="000000"/>
                    </a:solidFill>
                  </a:uFill>
                  <a:latin typeface="+mj-lt"/>
                  <a:ea typeface="+mj-ea"/>
                  <a:cs typeface="+mj-cs"/>
                  <a:sym typeface="Times New Roman"/>
                  <a:hlinkClick r:id="rId3" invalidUrl="" action="" tgtFrame="" tooltip="" history="1" highlightClick="0" endSnd="0"/>
                </a:defRPr>
              </a:lvl1pPr>
            </a:lstStyle>
            <a:p>
              <a:pPr>
                <a:defRPr u="none"/>
              </a:pPr>
              <a:r>
                <a:rPr u="sng">
                  <a:hlinkClick r:id="rId3" invalidUrl="" action="" tgtFrame="" tooltip="" history="1" highlightClick="0" endSnd="0"/>
                </a:rPr>
                <a:t>http://www.imgion.com/white-cute-puppy/</a:t>
              </a:r>
            </a:p>
          </p:txBody>
        </p:sp>
        <p:pic>
          <p:nvPicPr>
            <p:cNvPr id="268" name="droppedImage.tiff" descr="droppedImage.tiff"/>
            <p:cNvPicPr>
              <a:picLocks noChangeAspect="1"/>
            </p:cNvPicPr>
            <p:nvPr/>
          </p:nvPicPr>
          <p:blipFill>
            <a:blip r:embed="rId4">
              <a:extLst/>
            </a:blip>
            <a:stretch>
              <a:fillRect/>
            </a:stretch>
          </p:blipFill>
          <p:spPr>
            <a:xfrm>
              <a:off x="0" y="0"/>
              <a:ext cx="4178300" cy="2611438"/>
            </a:xfrm>
            <a:prstGeom prst="rect">
              <a:avLst/>
            </a:prstGeom>
            <a:ln w="9525" cap="flat">
              <a:noFill/>
              <a:round/>
            </a:ln>
            <a:effectLst/>
          </p:spPr>
        </p:pic>
      </p:grpSp>
      <p:sp>
        <p:nvSpPr>
          <p:cNvPr id="270" name="You try, but you can’t find a way to kill this paper. While there’s nothing too exciting about it, it’s pretty well written, the reviews are ok, the results show an incremental improvement.  Yet another kind of boring CVPR paper.  Probably 2/3 of these p"/>
          <p:cNvSpPr txBox="1"/>
          <p:nvPr/>
        </p:nvSpPr>
        <p:spPr>
          <a:xfrm>
            <a:off x="4533900" y="1270000"/>
            <a:ext cx="4305300" cy="19587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defRPr sz="1800">
                <a:uFill>
                  <a:solidFill>
                    <a:srgbClr val="000000"/>
                  </a:solidFill>
                </a:uFill>
                <a:latin typeface="+mj-lt"/>
                <a:ea typeface="+mj-ea"/>
                <a:cs typeface="+mj-cs"/>
                <a:sym typeface="Times New Roman"/>
              </a:defRPr>
            </a:lvl1pPr>
          </a:lstStyle>
          <a:p>
            <a:pPr/>
            <a:r>
              <a:t>You try, but you can’t find a way to kill this paper. While there’s nothing too exciting about it, it’s pretty well written, the reviews are ok, the results show an incremental improvement.  Yet another kind of boring CVPR paper.  Probably 2/3 of these papers get accepted as posters, and 1/3 get rejected.</a:t>
            </a:r>
          </a:p>
        </p:txBody>
      </p:sp>
      <p:sp>
        <p:nvSpPr>
          <p:cNvPr id="271" name="http://www.amazon.com/Fun-World-Costumes-Cockroach-Costume/dp/B0038ZQYRC"/>
          <p:cNvSpPr txBox="1"/>
          <p:nvPr/>
        </p:nvSpPr>
        <p:spPr>
          <a:xfrm>
            <a:off x="596900" y="1549400"/>
            <a:ext cx="2540000" cy="520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defRPr sz="1000" u="sng">
                <a:uFill>
                  <a:solidFill>
                    <a:srgbClr val="000000"/>
                  </a:solidFill>
                </a:uFill>
                <a:latin typeface="+mj-lt"/>
                <a:ea typeface="+mj-ea"/>
                <a:cs typeface="+mj-cs"/>
                <a:sym typeface="Times New Roman"/>
                <a:hlinkClick r:id="rId5" invalidUrl="" action="" tgtFrame="" tooltip="" history="1" highlightClick="0" endSnd="0"/>
              </a:defRPr>
            </a:lvl1pPr>
          </a:lstStyle>
          <a:p>
            <a:pPr>
              <a:defRPr u="none"/>
            </a:pPr>
            <a:r>
              <a:rPr u="sng">
                <a:hlinkClick r:id="rId5" invalidUrl="" action="" tgtFrame="" tooltip="" history="1" highlightClick="0" endSnd="0"/>
              </a:rPr>
              <a:t>http://www.amazon.com/Fun-World-Costumes-Cockroach-Costume/dp/B0038ZQYRC</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Quick and easy reasons to reject a paper"/>
          <p:cNvSpPr txBox="1"/>
          <p:nvPr>
            <p:ph type="title"/>
          </p:nvPr>
        </p:nvSpPr>
        <p:spPr>
          <a:xfrm>
            <a:off x="381000" y="0"/>
            <a:ext cx="8458200" cy="1447800"/>
          </a:xfrm>
          <a:prstGeom prst="rect">
            <a:avLst/>
          </a:prstGeom>
        </p:spPr>
        <p:txBody>
          <a:bodyPr/>
          <a:lstStyle>
            <a:lvl1pPr>
              <a:defRPr sz="4000"/>
            </a:lvl1pPr>
          </a:lstStyle>
          <a:p>
            <a:pPr/>
            <a:r>
              <a:t>Quick and easy reasons to reject a paper</a:t>
            </a:r>
          </a:p>
        </p:txBody>
      </p:sp>
      <p:sp>
        <p:nvSpPr>
          <p:cNvPr id="274" name="Do the authors not deliver what they promise?…"/>
          <p:cNvSpPr txBox="1"/>
          <p:nvPr>
            <p:ph type="body" idx="1"/>
          </p:nvPr>
        </p:nvSpPr>
        <p:spPr>
          <a:xfrm>
            <a:off x="0" y="2743200"/>
            <a:ext cx="9448800" cy="4114800"/>
          </a:xfrm>
          <a:prstGeom prst="rect">
            <a:avLst/>
          </a:prstGeom>
        </p:spPr>
        <p:txBody>
          <a:bodyPr/>
          <a:lstStyle/>
          <a:p>
            <a:pPr>
              <a:lnSpc>
                <a:spcPct val="90000"/>
              </a:lnSpc>
              <a:buClr>
                <a:srgbClr val="000000"/>
              </a:buClr>
              <a:buFont typeface="Times New Roman"/>
              <a:defRPr sz="2800"/>
            </a:pPr>
            <a:r>
              <a:t>Do the authors not deliver what they promise?</a:t>
            </a:r>
          </a:p>
          <a:p>
            <a:pPr>
              <a:lnSpc>
                <a:spcPct val="90000"/>
              </a:lnSpc>
              <a:buClr>
                <a:srgbClr val="000000"/>
              </a:buClr>
              <a:buFont typeface="Times New Roman"/>
              <a:defRPr sz="2800"/>
            </a:pPr>
            <a:r>
              <a:t>Are important references missing (and therefore one suspects the authors not up on the state-of-the-art for this problem)?</a:t>
            </a:r>
          </a:p>
          <a:p>
            <a:pPr>
              <a:lnSpc>
                <a:spcPct val="90000"/>
              </a:lnSpc>
              <a:buClr>
                <a:srgbClr val="000000"/>
              </a:buClr>
              <a:buFont typeface="Times New Roman"/>
              <a:defRPr sz="2800"/>
            </a:pPr>
            <a:r>
              <a:t>Are the results too incremental (too similar to previous work)?</a:t>
            </a:r>
          </a:p>
          <a:p>
            <a:pPr>
              <a:lnSpc>
                <a:spcPct val="90000"/>
              </a:lnSpc>
              <a:buClr>
                <a:srgbClr val="000000"/>
              </a:buClr>
              <a:buFont typeface="Times New Roman"/>
              <a:defRPr sz="2800"/>
            </a:pPr>
            <a:r>
              <a:t>Are the results believable (too different than previous work)?</a:t>
            </a:r>
          </a:p>
          <a:p>
            <a:pPr>
              <a:lnSpc>
                <a:spcPct val="90000"/>
              </a:lnSpc>
              <a:buClr>
                <a:srgbClr val="000000"/>
              </a:buClr>
              <a:buFont typeface="Times New Roman"/>
              <a:defRPr sz="2800"/>
            </a:pPr>
            <a:r>
              <a:t>Is the paper poorly written?  </a:t>
            </a:r>
          </a:p>
          <a:p>
            <a:pPr>
              <a:lnSpc>
                <a:spcPct val="90000"/>
              </a:lnSpc>
              <a:buClr>
                <a:srgbClr val="000000"/>
              </a:buClr>
              <a:buFont typeface="Times New Roman"/>
              <a:defRPr sz="2800"/>
            </a:pPr>
            <a:r>
              <a:t>Are there mistakes or incorrect statements?</a:t>
            </a:r>
          </a:p>
        </p:txBody>
      </p:sp>
      <p:sp>
        <p:nvSpPr>
          <p:cNvPr id="275" name="With the task of rejecting 75-80% of the submissions, area chairs are groping for reasons to reject a paper.  Here’s a summary of reasons that are commonly used:"/>
          <p:cNvSpPr txBox="1"/>
          <p:nvPr/>
        </p:nvSpPr>
        <p:spPr>
          <a:xfrm>
            <a:off x="822325" y="1219200"/>
            <a:ext cx="7645400" cy="1117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buClr>
                <a:srgbClr val="000000"/>
              </a:buClr>
              <a:buFont typeface="Times New Roman"/>
              <a:defRPr sz="2400">
                <a:uFill>
                  <a:solidFill>
                    <a:srgbClr val="000000"/>
                  </a:solidFill>
                </a:uFill>
                <a:latin typeface="+mj-lt"/>
                <a:ea typeface="+mj-ea"/>
                <a:cs typeface="+mj-cs"/>
                <a:sym typeface="Times New Roman"/>
              </a:defRPr>
            </a:lvl1pPr>
          </a:lstStyle>
          <a:p>
            <a:pPr/>
            <a:r>
              <a:t>With the task of rejecting 75-80% of the submissions, area chairs are groping for reasons to reject a paper.  Here’s a summary of reasons that are commonly used:</a:t>
            </a:r>
          </a:p>
        </p:txBody>
      </p:sp>
      <p:sp>
        <p:nvSpPr>
          <p:cNvPr id="276" name="Don’t give them any of these easy reasons to reject your paper!"/>
          <p:cNvSpPr txBox="1"/>
          <p:nvPr/>
        </p:nvSpPr>
        <p:spPr>
          <a:xfrm>
            <a:off x="566071" y="6172324"/>
            <a:ext cx="7859773" cy="43155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buClr>
                <a:srgbClr val="000000"/>
              </a:buClr>
              <a:buFont typeface="Times New Roman"/>
              <a:defRPr sz="2400">
                <a:solidFill>
                  <a:schemeClr val="accent5"/>
                </a:solidFill>
                <a:uFill>
                  <a:solidFill>
                    <a:srgbClr val="000000"/>
                  </a:solidFill>
                </a:uFill>
                <a:latin typeface="+mj-lt"/>
                <a:ea typeface="+mj-ea"/>
                <a:cs typeface="+mj-cs"/>
                <a:sym typeface="Times New Roman"/>
              </a:defRPr>
            </a:lvl1pPr>
          </a:lstStyle>
          <a:p>
            <a:pPr/>
            <a:r>
              <a:t>Don’t give them any of these easy reasons to reject your paper!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7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7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7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7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7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7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2" fill="hold">
                                  <p:stCondLst>
                                    <p:cond delay="0"/>
                                  </p:stCondLst>
                                  <p:iterate type="el" backwards="0">
                                    <p:tmAbs val="0"/>
                                  </p:iterate>
                                  <p:childTnLst>
                                    <p:set>
                                      <p:cBhvr>
                                        <p:cTn id="32" fill="hold"/>
                                        <p:tgtEl>
                                          <p:spTgt spid="2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6" grpId="2"/>
      <p:bldP build="p" bldLvl="1" animBg="1" rev="0" advAuto="0" spid="274" grpId="1"/>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Sources on writing technical papers"/>
          <p:cNvSpPr txBox="1"/>
          <p:nvPr>
            <p:ph type="title"/>
          </p:nvPr>
        </p:nvSpPr>
        <p:spPr>
          <a:xfrm>
            <a:off x="685800" y="-457200"/>
            <a:ext cx="7772400" cy="1295400"/>
          </a:xfrm>
          <a:prstGeom prst="rect">
            <a:avLst/>
          </a:prstGeom>
        </p:spPr>
        <p:txBody>
          <a:bodyPr/>
          <a:lstStyle>
            <a:lvl1pPr>
              <a:defRPr sz="4000"/>
            </a:lvl1pPr>
          </a:lstStyle>
          <a:p>
            <a:pPr/>
            <a:r>
              <a:t>Sources on writing technical papers</a:t>
            </a:r>
          </a:p>
        </p:txBody>
      </p:sp>
      <p:sp>
        <p:nvSpPr>
          <p:cNvPr id="279" name="How to Get Your SIGGRAPH Paper Rejected, Jim Kajiya, SIGGRAPH 1993 Papers Chair, https://www.siggraph.org/sites/default/files/kajiya.pdf…"/>
          <p:cNvSpPr txBox="1"/>
          <p:nvPr>
            <p:ph type="body" idx="1"/>
          </p:nvPr>
        </p:nvSpPr>
        <p:spPr>
          <a:xfrm>
            <a:off x="228600" y="355600"/>
            <a:ext cx="8686800" cy="6503045"/>
          </a:xfrm>
          <a:prstGeom prst="rect">
            <a:avLst/>
          </a:prstGeom>
        </p:spPr>
        <p:txBody>
          <a:bodyPr/>
          <a:lstStyle/>
          <a:p>
            <a:pPr>
              <a:lnSpc>
                <a:spcPct val="80000"/>
              </a:lnSpc>
              <a:buClr>
                <a:srgbClr val="D84800"/>
              </a:buClr>
              <a:buSzTx/>
              <a:buFont typeface="Times New Roman"/>
              <a:buNone/>
              <a:defRPr sz="2400">
                <a:solidFill>
                  <a:srgbClr val="D84800"/>
                </a:solidFill>
                <a:uFill>
                  <a:solidFill>
                    <a:srgbClr val="D84800"/>
                  </a:solidFill>
                </a:uFill>
              </a:defRPr>
            </a:pPr>
          </a:p>
          <a:p>
            <a:pPr marL="297815" indent="-257175">
              <a:lnSpc>
                <a:spcPct val="80000"/>
              </a:lnSpc>
              <a:buClr>
                <a:srgbClr val="000000"/>
              </a:buClr>
              <a:buFont typeface="Times New Roman"/>
            </a:pPr>
            <a:r>
              <a:rPr sz="2400"/>
              <a:t>How to Get Your SIGGRAPH Paper Rejected, Jim Kajiya, SIGGRAPH 1993 Papers Chair, </a:t>
            </a:r>
            <a:r>
              <a:rPr sz="2000" u="sng">
                <a:solidFill>
                  <a:srgbClr val="434ED6"/>
                </a:solidFill>
                <a:uFill>
                  <a:solidFill>
                    <a:srgbClr val="434ED6"/>
                  </a:solidFill>
                </a:uFill>
              </a:rPr>
              <a:t>https://www.siggraph.org/sites/default/files/kajiya.pdf</a:t>
            </a:r>
          </a:p>
          <a:p>
            <a:pPr marL="297815" indent="-257175">
              <a:lnSpc>
                <a:spcPct val="80000"/>
              </a:lnSpc>
              <a:buClr>
                <a:srgbClr val="000000"/>
              </a:buClr>
              <a:buFont typeface="Times New Roman"/>
            </a:pPr>
            <a:r>
              <a:rPr sz="2400"/>
              <a:t>Ted Adelson's Informal guidelines for writing a paper, 1991. </a:t>
            </a:r>
            <a:r>
              <a:rPr sz="2000" u="sng">
                <a:solidFill>
                  <a:srgbClr val="434ED6"/>
                </a:solidFill>
                <a:uFill>
                  <a:solidFill>
                    <a:srgbClr val="434ED6"/>
                  </a:solidFill>
                </a:uFill>
              </a:rPr>
              <a:t>http://www.ai.mit.edu/courses/6.899/papers/ted.htm</a:t>
            </a:r>
          </a:p>
          <a:p>
            <a:pPr marL="297815" indent="-257175">
              <a:lnSpc>
                <a:spcPct val="80000"/>
              </a:lnSpc>
              <a:buClr>
                <a:srgbClr val="000000"/>
              </a:buClr>
              <a:buFont typeface="Times New Roman"/>
            </a:pPr>
            <a:r>
              <a:rPr sz="2400"/>
              <a:t>Notes on technical writing, Don Knuth, 1989. </a:t>
            </a:r>
          </a:p>
          <a:p>
            <a:pPr>
              <a:lnSpc>
                <a:spcPct val="80000"/>
              </a:lnSpc>
              <a:buClr>
                <a:srgbClr val="D84800"/>
              </a:buClr>
              <a:buSzTx/>
              <a:buFont typeface="Times New Roman"/>
              <a:buNone/>
              <a:defRPr sz="2400">
                <a:solidFill>
                  <a:srgbClr val="D84800"/>
                </a:solidFill>
                <a:uFill>
                  <a:solidFill>
                    <a:srgbClr val="D84800"/>
                  </a:solidFill>
                </a:uFill>
              </a:defRPr>
            </a:pPr>
          </a:p>
          <a:p>
            <a:pPr>
              <a:lnSpc>
                <a:spcPct val="80000"/>
              </a:lnSpc>
              <a:buClr>
                <a:srgbClr val="D84800"/>
              </a:buClr>
              <a:buSzTx/>
              <a:buFont typeface="Times New Roman"/>
              <a:buNone/>
              <a:defRPr sz="2400">
                <a:solidFill>
                  <a:srgbClr val="D84800"/>
                </a:solidFill>
                <a:uFill>
                  <a:solidFill>
                    <a:srgbClr val="D84800"/>
                  </a:solidFill>
                </a:uFill>
              </a:defRPr>
            </a:pPr>
          </a:p>
          <a:p>
            <a:pPr marL="297815" indent="-257175">
              <a:lnSpc>
                <a:spcPct val="80000"/>
              </a:lnSpc>
              <a:buClr>
                <a:srgbClr val="000000"/>
              </a:buClr>
              <a:buFont typeface="Times New Roman"/>
            </a:pPr>
            <a:r>
              <a:rPr sz="2400"/>
              <a:t>What's wrong with these equations, David Mermin, Physics Today, Oct., 1989. </a:t>
            </a:r>
            <a:r>
              <a:rPr sz="2000" u="sng">
                <a:solidFill>
                  <a:srgbClr val="434ED6"/>
                </a:solidFill>
                <a:uFill>
                  <a:solidFill>
                    <a:srgbClr val="434ED6"/>
                  </a:solidFill>
                </a:uFill>
              </a:rPr>
              <a:t>http://www.ai.mit.edu/courses/6.899/papers/mermin.pdf</a:t>
            </a:r>
          </a:p>
          <a:p>
            <a:pPr marL="297815" indent="-257175">
              <a:lnSpc>
                <a:spcPct val="80000"/>
              </a:lnSpc>
              <a:buClr>
                <a:srgbClr val="000000"/>
              </a:buClr>
              <a:buFont typeface="Times New Roman"/>
              <a:defRPr sz="2400"/>
            </a:pPr>
            <a:r>
              <a:t>Notes on writing by Fredo Durand, people.csail.mit.edu/fredo/PUBLI/writing.pdf and Aaron Hertzmann, </a:t>
            </a:r>
            <a:r>
              <a:rPr u="sng">
                <a:hlinkClick r:id="rId2" invalidUrl="" action="" tgtFrame="" tooltip="" history="1" highlightClick="0" endSnd="0"/>
              </a:rPr>
              <a:t>http://www.dgp.toronto.edu/~hertzman/advice/writing-technical-papers.pdf</a:t>
            </a:r>
          </a:p>
          <a:p>
            <a:pPr marL="297815" indent="-257175">
              <a:lnSpc>
                <a:spcPct val="80000"/>
              </a:lnSpc>
              <a:buClr>
                <a:srgbClr val="000000"/>
              </a:buClr>
              <a:buFont typeface="Times New Roman"/>
              <a:defRPr sz="2400"/>
            </a:pPr>
            <a:r>
              <a:t>Three sins of authors in computer science and math, Jonathan Shewchuck, http://www.cs.cmu.edu/~jrs/sins.html</a:t>
            </a:r>
          </a:p>
          <a:p>
            <a:pPr marL="297815" indent="-257175">
              <a:lnSpc>
                <a:spcPct val="80000"/>
              </a:lnSpc>
              <a:buClr>
                <a:srgbClr val="000000"/>
              </a:buClr>
              <a:buFont typeface="Times New Roman"/>
            </a:pPr>
            <a:r>
              <a:rPr sz="2400"/>
              <a:t>Ten Simple Rules for Mathematical Writing, Dimitri P. Bertsekas  </a:t>
            </a:r>
            <a:r>
              <a:rPr sz="2000" u="sng">
                <a:solidFill>
                  <a:srgbClr val="434ED6"/>
                </a:solidFill>
                <a:uFill>
                  <a:solidFill>
                    <a:srgbClr val="434ED6"/>
                  </a:solidFill>
                </a:uFill>
              </a:rPr>
              <a:t>http://www.mit.edu:8001/people/dimitrib/Ten_Rules.html</a:t>
            </a:r>
          </a:p>
        </p:txBody>
      </p:sp>
      <p:sp>
        <p:nvSpPr>
          <p:cNvPr id="280" name="http://www.ai.mit.edu/courses/6.899/papers/knuthAll.pdf"/>
          <p:cNvSpPr txBox="1"/>
          <p:nvPr/>
        </p:nvSpPr>
        <p:spPr>
          <a:xfrm>
            <a:off x="417512" y="2763837"/>
            <a:ext cx="8470901" cy="3829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buClr>
                <a:srgbClr val="000000"/>
              </a:buClr>
              <a:buFont typeface="Times New Roman"/>
              <a:defRPr sz="2000" u="sng">
                <a:uFill>
                  <a:solidFill>
                    <a:srgbClr val="000000"/>
                  </a:solidFill>
                </a:uFill>
                <a:latin typeface="+mj-lt"/>
                <a:ea typeface="+mj-ea"/>
                <a:cs typeface="+mj-cs"/>
                <a:sym typeface="Times New Roman"/>
                <a:hlinkClick r:id="rId3" invalidUrl="" action="" tgtFrame="" tooltip="" history="1" highlightClick="0" endSnd="0"/>
              </a:defRPr>
            </a:lvl1pPr>
          </a:lstStyle>
          <a:p>
            <a:pPr>
              <a:defRPr u="none"/>
            </a:pPr>
            <a:r>
              <a:rPr u="sng">
                <a:hlinkClick r:id="rId3" invalidUrl="" action="" tgtFrame="" tooltip="" history="1" highlightClick="0" endSnd="0"/>
              </a:rPr>
              <a:t>http://www.ai.mit.edu/courses/6.899/papers/knuthAll.pdf</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Outline"/>
          <p:cNvSpPr txBox="1"/>
          <p:nvPr>
            <p:ph type="title"/>
          </p:nvPr>
        </p:nvSpPr>
        <p:spPr>
          <a:prstGeom prst="rect">
            <a:avLst/>
          </a:prstGeom>
        </p:spPr>
        <p:txBody>
          <a:bodyPr/>
          <a:lstStyle/>
          <a:p>
            <a:pPr/>
            <a:r>
              <a:t>Outline</a:t>
            </a:r>
          </a:p>
        </p:txBody>
      </p:sp>
      <p:sp>
        <p:nvSpPr>
          <p:cNvPr id="283" name="writing technical papers…"/>
          <p:cNvSpPr txBox="1"/>
          <p:nvPr>
            <p:ph type="body" idx="1"/>
          </p:nvPr>
        </p:nvSpPr>
        <p:spPr>
          <a:prstGeom prst="rect">
            <a:avLst/>
          </a:prstGeom>
        </p:spPr>
        <p:txBody>
          <a:bodyPr/>
          <a:lstStyle/>
          <a:p>
            <a:pPr>
              <a:defRPr>
                <a:solidFill>
                  <a:srgbClr val="C0C0C0"/>
                </a:solidFill>
                <a:uFill>
                  <a:solidFill>
                    <a:srgbClr val="C0C0C0"/>
                  </a:solidFill>
                </a:uFill>
              </a:defRPr>
            </a:pPr>
            <a:r>
              <a:t>writing technical papers</a:t>
            </a:r>
          </a:p>
          <a:p>
            <a:pPr/>
          </a:p>
          <a:p>
            <a:pPr/>
            <a:r>
              <a:t>giving technical talks</a:t>
            </a:r>
          </a:p>
        </p:txBody>
      </p:sp>
      <p:sp>
        <p:nvSpPr>
          <p:cNvPr id="28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Double-click to edit"/>
          <p:cNvSpPr txBox="1"/>
          <p:nvPr>
            <p:ph type="title"/>
          </p:nvPr>
        </p:nvSpPr>
        <p:spPr>
          <a:prstGeom prst="rect">
            <a:avLst/>
          </a:prstGeom>
        </p:spPr>
        <p:txBody>
          <a:bodyPr/>
          <a:lstStyle/>
          <a:p>
            <a:pPr/>
          </a:p>
        </p:txBody>
      </p:sp>
      <p:sp>
        <p:nvSpPr>
          <p:cNvPr id="287" name="Double-click to edit"/>
          <p:cNvSpPr txBox="1"/>
          <p:nvPr>
            <p:ph type="body" idx="1"/>
          </p:nvPr>
        </p:nvSpPr>
        <p:spPr>
          <a:prstGeom prst="rect">
            <a:avLst/>
          </a:prstGeom>
        </p:spPr>
        <p:txBody>
          <a:bodyPr/>
          <a:lstStyle/>
          <a:p>
            <a:pPr>
              <a:buClr>
                <a:srgbClr val="000000"/>
              </a:buClr>
              <a:buFont typeface="Times New Roman"/>
            </a:pPr>
          </a:p>
        </p:txBody>
      </p:sp>
      <p:pic>
        <p:nvPicPr>
          <p:cNvPr id="288" name="paul_blurry.jpg" descr="paul_blurry.jpg"/>
          <p:cNvPicPr>
            <a:picLocks noChangeAspect="0"/>
          </p:cNvPicPr>
          <p:nvPr/>
        </p:nvPicPr>
        <p:blipFill>
          <a:blip r:embed="rId2">
            <a:extLst/>
          </a:blip>
          <a:stretch>
            <a:fillRect/>
          </a:stretch>
        </p:blipFill>
        <p:spPr>
          <a:xfrm>
            <a:off x="0" y="0"/>
            <a:ext cx="9144000" cy="6858000"/>
          </a:xfrm>
          <a:prstGeom prst="rect">
            <a:avLst/>
          </a:prstGeom>
          <a:ln w="12700">
            <a:miter lim="400000"/>
          </a:ln>
        </p:spPr>
      </p:pic>
      <p:sp>
        <p:nvSpPr>
          <p:cNvPr id="289" name="Original photograph"/>
          <p:cNvSpPr txBox="1"/>
          <p:nvPr/>
        </p:nvSpPr>
        <p:spPr>
          <a:xfrm>
            <a:off x="5675312" y="134937"/>
            <a:ext cx="3467101" cy="91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buClr>
                <a:srgbClr val="FFFFFF"/>
              </a:buClr>
              <a:buFont typeface="Book Antiqua"/>
              <a:defRPr sz="2700">
                <a:solidFill>
                  <a:srgbClr val="FFFFFF"/>
                </a:solidFill>
                <a:uFill>
                  <a:solidFill>
                    <a:srgbClr val="FFFFFF"/>
                  </a:solidFill>
                </a:uFill>
                <a:latin typeface="Book Antiqua"/>
                <a:ea typeface="Book Antiqua"/>
                <a:cs typeface="Book Antiqua"/>
                <a:sym typeface="Book Antiqua"/>
              </a:defRPr>
            </a:lvl1pPr>
          </a:lstStyle>
          <a:p>
            <a:pPr/>
            <a:r>
              <a:t>Original photograph</a:t>
            </a:r>
          </a:p>
        </p:txBody>
      </p:sp>
      <p:sp>
        <p:nvSpPr>
          <p:cNvPr id="290" name="Rectangle"/>
          <p:cNvSpPr/>
          <p:nvPr/>
        </p:nvSpPr>
        <p:spPr>
          <a:xfrm>
            <a:off x="5638800" y="0"/>
            <a:ext cx="3505200" cy="1320800"/>
          </a:xfrm>
          <a:prstGeom prst="rect">
            <a:avLst/>
          </a:prstGeom>
          <a:solidFill>
            <a:srgbClr val="000000"/>
          </a:solidFill>
          <a:ln>
            <a:solidFill>
              <a:srgbClr val="000000"/>
            </a:solidFill>
          </a:ln>
        </p:spPr>
        <p:txBody>
          <a:bodyPr lIns="50800" tIns="50800" rIns="50800" bIns="50800" anchor="ctr"/>
          <a:lstStyle/>
          <a:p>
            <a:pPr marL="40639" marR="40639" defTabSz="914400">
              <a:defRPr sz="2400">
                <a:uFill>
                  <a:solidFill>
                    <a:srgbClr val="000000"/>
                  </a:solidFill>
                </a:uFill>
                <a:latin typeface="+mj-lt"/>
                <a:ea typeface="+mj-ea"/>
                <a:cs typeface="+mj-cs"/>
                <a:sym typeface="Times New Roman"/>
              </a:defRPr>
            </a:pP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How to give talks"/>
          <p:cNvSpPr txBox="1"/>
          <p:nvPr>
            <p:ph type="title"/>
          </p:nvPr>
        </p:nvSpPr>
        <p:spPr>
          <a:xfrm>
            <a:off x="685800" y="-228600"/>
            <a:ext cx="7772400" cy="1143000"/>
          </a:xfrm>
          <a:prstGeom prst="rect">
            <a:avLst/>
          </a:prstGeom>
        </p:spPr>
        <p:txBody>
          <a:bodyPr/>
          <a:lstStyle/>
          <a:p>
            <a:pPr/>
            <a:r>
              <a:t>How to give talks</a:t>
            </a:r>
          </a:p>
        </p:txBody>
      </p:sp>
      <p:sp>
        <p:nvSpPr>
          <p:cNvPr id="293" name="Giving good talks is important for a researcher.…"/>
          <p:cNvSpPr txBox="1"/>
          <p:nvPr>
            <p:ph type="body" idx="1"/>
          </p:nvPr>
        </p:nvSpPr>
        <p:spPr>
          <a:xfrm>
            <a:off x="228600" y="1066800"/>
            <a:ext cx="6553200" cy="6248400"/>
          </a:xfrm>
          <a:prstGeom prst="rect">
            <a:avLst/>
          </a:prstGeom>
        </p:spPr>
        <p:txBody>
          <a:bodyPr/>
          <a:lstStyle/>
          <a:p>
            <a:pPr>
              <a:buClr>
                <a:srgbClr val="000000"/>
              </a:buClr>
              <a:buFont typeface="Times New Roman"/>
              <a:defRPr sz="2800"/>
            </a:pPr>
            <a:r>
              <a:t>Giving good talks is important for a researcher.</a:t>
            </a:r>
          </a:p>
          <a:p>
            <a:pPr>
              <a:buClr>
                <a:srgbClr val="000000"/>
              </a:buClr>
              <a:buFont typeface="Times New Roman"/>
              <a:defRPr sz="2800"/>
            </a:pPr>
            <a:r>
              <a:t>You might think,  “the work itself is what really counts.  Giving the talk is secondary”.</a:t>
            </a:r>
          </a:p>
          <a:p>
            <a:pPr>
              <a:buClr>
                <a:srgbClr val="000000"/>
              </a:buClr>
              <a:buFont typeface="Times New Roman"/>
              <a:defRPr sz="2800"/>
            </a:pPr>
            <a:r>
              <a:t>But the ability to give a good talk is like having a big serve in tennis—by itself, it doesn’t win the game for you.  But it sure helps.  And the very best tennis players all have great serves.</a:t>
            </a:r>
          </a:p>
          <a:p>
            <a:pPr>
              <a:buClr>
                <a:srgbClr val="000000"/>
              </a:buClr>
              <a:buFont typeface="Times New Roman"/>
              <a:defRPr sz="2800"/>
            </a:pPr>
            <a:r>
              <a:t>Researchers as little corporations (see </a:t>
            </a:r>
            <a:r>
              <a:rPr u="sng">
                <a:hlinkClick r:id="rId2" invalidUrl="" action="" tgtFrame="" tooltip="" history="1" highlightClick="0" endSnd="0"/>
              </a:rPr>
              <a:t>http://people.csail.mit.edu/billf/publications/How_To_Do_Research.pdf</a:t>
            </a:r>
            <a:r>
              <a:t>).</a:t>
            </a:r>
          </a:p>
        </p:txBody>
      </p:sp>
      <p:pic>
        <p:nvPicPr>
          <p:cNvPr id="294" name="tmp.jpg" descr="tmp.jpg"/>
          <p:cNvPicPr>
            <a:picLocks noChangeAspect="0"/>
          </p:cNvPicPr>
          <p:nvPr/>
        </p:nvPicPr>
        <p:blipFill>
          <a:blip r:embed="rId3">
            <a:extLst/>
          </a:blip>
          <a:stretch>
            <a:fillRect/>
          </a:stretch>
        </p:blipFill>
        <p:spPr>
          <a:xfrm>
            <a:off x="6648450" y="3200400"/>
            <a:ext cx="2495550" cy="3333750"/>
          </a:xfrm>
          <a:prstGeom prst="rect">
            <a:avLst/>
          </a:prstGeom>
          <a:ln w="12700">
            <a:miter lim="400000"/>
          </a:ln>
        </p:spPr>
      </p:pic>
      <p:sp>
        <p:nvSpPr>
          <p:cNvPr id="295" name="http://imagesource.allposters.com/images/pic/SSPOD/superstock_294-341c_b~Tennis-Serve-Posters.jpg"/>
          <p:cNvSpPr txBox="1"/>
          <p:nvPr/>
        </p:nvSpPr>
        <p:spPr>
          <a:xfrm>
            <a:off x="6854825" y="6399212"/>
            <a:ext cx="2298700" cy="444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buClr>
                <a:srgbClr val="000000"/>
              </a:buClr>
              <a:buFont typeface="Times New Roman"/>
              <a:defRPr sz="800">
                <a:uFill>
                  <a:solidFill>
                    <a:srgbClr val="000000"/>
                  </a:solidFill>
                </a:uFill>
                <a:latin typeface="+mj-lt"/>
                <a:ea typeface="+mj-ea"/>
                <a:cs typeface="+mj-cs"/>
                <a:sym typeface="Times New Roman"/>
              </a:defRPr>
            </a:lvl1pPr>
          </a:lstStyle>
          <a:p>
            <a:pPr/>
            <a:r>
              <a:t>http://imagesource.allposters.com/images/pic/SSPOD/superstock_294-341c_b~Tennis-Serve-Posters.jpg</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 name="Lecture 22"/>
          <p:cNvSpPr txBox="1"/>
          <p:nvPr>
            <p:ph type="title"/>
          </p:nvPr>
        </p:nvSpPr>
        <p:spPr>
          <a:prstGeom prst="rect">
            <a:avLst/>
          </a:prstGeom>
        </p:spPr>
        <p:txBody>
          <a:bodyPr/>
          <a:lstStyle>
            <a:lvl1pPr defTabSz="321944">
              <a:defRPr sz="4212"/>
            </a:lvl1pPr>
          </a:lstStyle>
          <a:p>
            <a:pPr/>
            <a:r>
              <a:t>Lecture 22</a:t>
            </a:r>
          </a:p>
        </p:txBody>
      </p:sp>
      <p:sp>
        <p:nvSpPr>
          <p:cNvPr id="79" name="How to write papers and give talks."/>
          <p:cNvSpPr txBox="1"/>
          <p:nvPr>
            <p:ph type="body" idx="21"/>
          </p:nvPr>
        </p:nvSpPr>
        <p:spPr>
          <a:xfrm>
            <a:off x="471452" y="2758656"/>
            <a:ext cx="9144001" cy="2268147"/>
          </a:xfrm>
          <a:prstGeom prst="rect">
            <a:avLst/>
          </a:prstGeom>
          <a:effectLst>
            <a:outerShdw sx="100000" sy="100000" kx="0" ky="0" algn="b" rotWithShape="0" blurRad="228600" dist="0" dir="5400000">
              <a:srgbClr val="FFFFFF"/>
            </a:outerShdw>
          </a:effectLst>
        </p:spPr>
        <p:txBody>
          <a:bodyPr/>
          <a:lstStyle/>
          <a:p>
            <a:pPr/>
            <a:r>
              <a:t>How to write papers and give talks.</a:t>
            </a:r>
          </a:p>
        </p:txBody>
      </p:sp>
      <p:sp>
        <p:nvSpPr>
          <p:cNvPr id="80" name="May 2, 20223"/>
          <p:cNvSpPr txBox="1"/>
          <p:nvPr/>
        </p:nvSpPr>
        <p:spPr>
          <a:xfrm>
            <a:off x="227230" y="6145529"/>
            <a:ext cx="1083951"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400">
              <a:defRPr sz="1400">
                <a:latin typeface="Calibri"/>
                <a:ea typeface="Calibri"/>
                <a:cs typeface="Calibri"/>
                <a:sym typeface="Calibri"/>
              </a:defRPr>
            </a:lvl1pPr>
          </a:lstStyle>
          <a:p>
            <a:pPr/>
            <a:r>
              <a:t>May 2, 20223</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Sources on giving talks"/>
          <p:cNvSpPr txBox="1"/>
          <p:nvPr>
            <p:ph type="title"/>
          </p:nvPr>
        </p:nvSpPr>
        <p:spPr>
          <a:xfrm>
            <a:off x="685800" y="-25400"/>
            <a:ext cx="7772400" cy="1600200"/>
          </a:xfrm>
          <a:prstGeom prst="rect">
            <a:avLst/>
          </a:prstGeom>
        </p:spPr>
        <p:txBody>
          <a:bodyPr/>
          <a:lstStyle/>
          <a:p>
            <a:pPr/>
            <a:r>
              <a:t>Sources on giving talks</a:t>
            </a:r>
          </a:p>
        </p:txBody>
      </p:sp>
      <p:sp>
        <p:nvSpPr>
          <p:cNvPr id="298" name="Patrick Winston’s recorded IAP talk on how to give talks:  https://vimeo.com/101543862…"/>
          <p:cNvSpPr txBox="1"/>
          <p:nvPr>
            <p:ph type="body" idx="1"/>
          </p:nvPr>
        </p:nvSpPr>
        <p:spPr>
          <a:xfrm>
            <a:off x="685800" y="1536700"/>
            <a:ext cx="7772400" cy="4876800"/>
          </a:xfrm>
          <a:prstGeom prst="rect">
            <a:avLst/>
          </a:prstGeom>
        </p:spPr>
        <p:txBody>
          <a:bodyPr/>
          <a:lstStyle/>
          <a:p>
            <a:pPr>
              <a:buClr>
                <a:srgbClr val="000000"/>
              </a:buClr>
              <a:buSzTx/>
              <a:buFont typeface="Times New Roman"/>
              <a:buNone/>
              <a:defRPr sz="2800"/>
            </a:pPr>
            <a:r>
              <a:rPr>
                <a:solidFill>
                  <a:srgbClr val="0433FF"/>
                </a:solidFill>
                <a:uFill>
                  <a:solidFill>
                    <a:srgbClr val="0433FF"/>
                  </a:solidFill>
                </a:uFill>
              </a:rPr>
              <a:t>Patrick Winston</a:t>
            </a:r>
            <a:r>
              <a:t>’s recorded IAP talk on how to give talks:  </a:t>
            </a:r>
            <a:r>
              <a:rPr u="sng">
                <a:hlinkClick r:id="rId2" invalidUrl="" action="" tgtFrame="" tooltip="" history="1" highlightClick="0" endSnd="0"/>
              </a:rPr>
              <a:t>https://vimeo.com/101543862</a:t>
            </a:r>
          </a:p>
          <a:p>
            <a:pPr>
              <a:buClr>
                <a:srgbClr val="000000"/>
              </a:buClr>
              <a:buSzTx/>
              <a:buFont typeface="Times New Roman"/>
              <a:buNone/>
              <a:defRPr sz="2800"/>
            </a:pPr>
            <a:r>
              <a:rPr>
                <a:solidFill>
                  <a:srgbClr val="FF2600"/>
                </a:solidFill>
                <a:uFill>
                  <a:solidFill>
                    <a:srgbClr val="FF2600"/>
                  </a:solidFill>
                </a:uFill>
              </a:rPr>
              <a:t>Books</a:t>
            </a:r>
            <a:r>
              <a:t> on speaking.</a:t>
            </a:r>
          </a:p>
          <a:p>
            <a:pPr>
              <a:buClr>
                <a:srgbClr val="000000"/>
              </a:buClr>
              <a:buSzTx/>
              <a:buFont typeface="Times New Roman"/>
              <a:buNone/>
              <a:defRPr sz="2800"/>
            </a:pPr>
            <a:r>
              <a:t>Suggestions from </a:t>
            </a:r>
            <a:r>
              <a:rPr>
                <a:solidFill>
                  <a:srgbClr val="0433FF"/>
                </a:solidFill>
                <a:uFill>
                  <a:solidFill>
                    <a:srgbClr val="0433FF"/>
                  </a:solidFill>
                </a:uFill>
              </a:rPr>
              <a:t>your advisor</a:t>
            </a:r>
            <a:r>
              <a:t> or helpful audience members.</a:t>
            </a:r>
          </a:p>
          <a:p>
            <a:pPr>
              <a:buClr>
                <a:srgbClr val="000000"/>
              </a:buClr>
              <a:buSzTx/>
              <a:buFont typeface="Times New Roman"/>
              <a:buNone/>
              <a:defRPr sz="2800"/>
            </a:pPr>
            <a:r>
              <a:rPr>
                <a:solidFill>
                  <a:srgbClr val="FF2600"/>
                </a:solidFill>
                <a:uFill>
                  <a:solidFill>
                    <a:srgbClr val="FF2600"/>
                  </a:solidFill>
                </a:uFill>
              </a:rPr>
              <a:t>Analyzing good talks</a:t>
            </a:r>
            <a:r>
              <a:t> that others give.</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High order bit:  prepare"/>
          <p:cNvSpPr txBox="1"/>
          <p:nvPr>
            <p:ph type="title"/>
          </p:nvPr>
        </p:nvSpPr>
        <p:spPr>
          <a:prstGeom prst="rect">
            <a:avLst/>
          </a:prstGeom>
        </p:spPr>
        <p:txBody>
          <a:bodyPr/>
          <a:lstStyle/>
          <a:p>
            <a:pPr/>
            <a:r>
              <a:t>High order bit:  prepare</a:t>
            </a:r>
          </a:p>
        </p:txBody>
      </p:sp>
      <p:sp>
        <p:nvSpPr>
          <p:cNvPr id="301" name="Practice by yourself.…"/>
          <p:cNvSpPr txBox="1"/>
          <p:nvPr>
            <p:ph type="body" idx="1"/>
          </p:nvPr>
        </p:nvSpPr>
        <p:spPr>
          <a:xfrm>
            <a:off x="609600" y="1943100"/>
            <a:ext cx="7772400" cy="4876800"/>
          </a:xfrm>
          <a:prstGeom prst="rect">
            <a:avLst/>
          </a:prstGeom>
        </p:spPr>
        <p:txBody>
          <a:bodyPr/>
          <a:lstStyle/>
          <a:p>
            <a:pPr>
              <a:lnSpc>
                <a:spcPct val="90000"/>
              </a:lnSpc>
              <a:buClr>
                <a:srgbClr val="000000"/>
              </a:buClr>
              <a:buFont typeface="Times New Roman"/>
            </a:pPr>
            <a:r>
              <a:t>Practice by yourself.</a:t>
            </a:r>
          </a:p>
          <a:p>
            <a:pPr>
              <a:lnSpc>
                <a:spcPct val="90000"/>
              </a:lnSpc>
              <a:buClr>
                <a:srgbClr val="000000"/>
              </a:buClr>
              <a:buFont typeface="Times New Roman"/>
            </a:pPr>
            <a:r>
              <a:t>Give practice versions to your friends.</a:t>
            </a:r>
          </a:p>
          <a:p>
            <a:pPr>
              <a:lnSpc>
                <a:spcPct val="90000"/>
              </a:lnSpc>
              <a:buClr>
                <a:srgbClr val="000000"/>
              </a:buClr>
              <a:buFont typeface="Times New Roman"/>
            </a:pPr>
            <a:r>
              <a:t>Think through your talk.</a:t>
            </a:r>
          </a:p>
          <a:p>
            <a:pPr>
              <a:lnSpc>
                <a:spcPct val="90000"/>
              </a:lnSpc>
              <a:buClr>
                <a:srgbClr val="000000"/>
              </a:buClr>
              <a:buFont typeface="Times New Roman"/>
            </a:pPr>
            <a:r>
              <a:t>You can write out verbatim what you want to say in the difficult parts.</a:t>
            </a:r>
          </a:p>
          <a:p>
            <a:pPr>
              <a:lnSpc>
                <a:spcPct val="90000"/>
              </a:lnSpc>
              <a:buClr>
                <a:srgbClr val="000000"/>
              </a:buClr>
              <a:buFont typeface="Times New Roman"/>
            </a:pPr>
            <a:r>
              <a:t>Ahead of time, visit where you’ll be giving the talk and identify any issues that may come up.</a:t>
            </a:r>
          </a:p>
          <a:p>
            <a:pPr>
              <a:lnSpc>
                <a:spcPct val="90000"/>
              </a:lnSpc>
              <a:buClr>
                <a:srgbClr val="000000"/>
              </a:buClr>
              <a:buFont typeface="Times New Roman"/>
            </a:pPr>
            <a:r>
              <a:t>Preparation is a great cure for nervousness.</a:t>
            </a:r>
          </a:p>
        </p:txBody>
      </p:sp>
      <p:pic>
        <p:nvPicPr>
          <p:cNvPr id="302" name="tmp.jpg" descr="tmp.jpg"/>
          <p:cNvPicPr>
            <a:picLocks noChangeAspect="0"/>
          </p:cNvPicPr>
          <p:nvPr/>
        </p:nvPicPr>
        <p:blipFill>
          <a:blip r:embed="rId2">
            <a:extLst/>
          </a:blip>
          <a:stretch>
            <a:fillRect/>
          </a:stretch>
        </p:blipFill>
        <p:spPr>
          <a:xfrm>
            <a:off x="7696200" y="1752600"/>
            <a:ext cx="1219200" cy="1828800"/>
          </a:xfrm>
          <a:prstGeom prst="rect">
            <a:avLst/>
          </a:prstGeom>
          <a:ln w="12700">
            <a:miter lim="400000"/>
          </a:ln>
        </p:spPr>
      </p:pic>
      <p:sp>
        <p:nvSpPr>
          <p:cNvPr id="303" name="http://tbn0.google.com/images?q=tbn:pfwAIhkEy8t0EM:http://www.itcstirlingspeaking.org.uk/images/woman%2520speaker.jpg"/>
          <p:cNvSpPr txBox="1"/>
          <p:nvPr/>
        </p:nvSpPr>
        <p:spPr>
          <a:xfrm rot="5400000">
            <a:off x="7023100" y="3398837"/>
            <a:ext cx="4038600" cy="355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buClr>
                <a:srgbClr val="000000"/>
              </a:buClr>
              <a:buFont typeface="Times New Roman"/>
              <a:defRPr sz="900">
                <a:uFill>
                  <a:solidFill>
                    <a:srgbClr val="000000"/>
                  </a:solidFill>
                </a:uFill>
                <a:latin typeface="+mj-lt"/>
                <a:ea typeface="+mj-ea"/>
                <a:cs typeface="+mj-cs"/>
                <a:sym typeface="Times New Roman"/>
              </a:defRPr>
            </a:lvl1pPr>
          </a:lstStyle>
          <a:p>
            <a:pPr/>
            <a:r>
              <a:t>http://tbn0.google.com/images?q=tbn:pfwAIhkEy8t0EM:http://www.itcstirlingspeaking.org.uk/images/woman%2520speaker.jpg</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David Jacob’s bad news"/>
          <p:cNvSpPr txBox="1"/>
          <p:nvPr>
            <p:ph type="title"/>
          </p:nvPr>
        </p:nvSpPr>
        <p:spPr>
          <a:xfrm>
            <a:off x="685800" y="0"/>
            <a:ext cx="7772400" cy="1295400"/>
          </a:xfrm>
          <a:prstGeom prst="rect">
            <a:avLst/>
          </a:prstGeom>
        </p:spPr>
        <p:txBody>
          <a:bodyPr/>
          <a:lstStyle/>
          <a:p>
            <a:pPr/>
            <a:r>
              <a:t>David Jacob’s bad news</a:t>
            </a:r>
          </a:p>
        </p:txBody>
      </p:sp>
      <p:sp>
        <p:nvSpPr>
          <p:cNvPr id="306" name="The more you work on a talk, the better it gets:  if you work on it for 3 hours, the talk you give will be better than if you had only worked on it for 2 hours.  If you work on it for 5 hours, it will be better still.  7 hours, better yet…"/>
          <p:cNvSpPr txBox="1"/>
          <p:nvPr>
            <p:ph type="body" idx="1"/>
          </p:nvPr>
        </p:nvSpPr>
        <p:spPr>
          <a:xfrm>
            <a:off x="1371600" y="1524000"/>
            <a:ext cx="7772400" cy="5334000"/>
          </a:xfrm>
          <a:prstGeom prst="rect">
            <a:avLst/>
          </a:prstGeom>
        </p:spPr>
        <p:txBody>
          <a:bodyPr/>
          <a:lstStyle>
            <a:lvl1pPr>
              <a:buClr>
                <a:srgbClr val="000000"/>
              </a:buClr>
              <a:buSzTx/>
              <a:buFont typeface="Times New Roman"/>
              <a:buNone/>
            </a:lvl1pPr>
          </a:lstStyle>
          <a:p>
            <a:pPr/>
            <a:r>
              <a:t>The more you work on a talk, the better it gets:  if you work on it for 3 hours, the talk you give will be better than if you had only worked on it for 2 hours.  If you work on it for 5 hours, it will be better still.  7 hours, better yet…</a:t>
            </a:r>
          </a:p>
        </p:txBody>
      </p:sp>
      <p:sp>
        <p:nvSpPr>
          <p:cNvPr id="307" name="(told to me by David on a beach in Greece, a few hours before my oral presentation at ICCV.  That motivated me to leave the beach and go back to my room to work more on my talk, which paid off)."/>
          <p:cNvSpPr txBox="1"/>
          <p:nvPr/>
        </p:nvSpPr>
        <p:spPr>
          <a:xfrm>
            <a:off x="0" y="5670550"/>
            <a:ext cx="8483600" cy="9671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buClr>
                <a:srgbClr val="000000"/>
              </a:buClr>
              <a:buFont typeface="Times New Roman"/>
              <a:defRPr sz="2000">
                <a:uFill>
                  <a:solidFill>
                    <a:srgbClr val="000000"/>
                  </a:solidFill>
                </a:uFill>
                <a:latin typeface="+mj-lt"/>
                <a:ea typeface="+mj-ea"/>
                <a:cs typeface="+mj-cs"/>
                <a:sym typeface="Times New Roman"/>
              </a:defRPr>
            </a:lvl1pPr>
          </a:lstStyle>
          <a:p>
            <a:pPr/>
            <a:r>
              <a:t>(told to me by David on a beach in Greece, a few hours before my oral presentation at ICCV.  That motivated me to leave the beach and go back to my room to work more on my talk, which paid off).</a:t>
            </a:r>
          </a:p>
        </p:txBody>
      </p:sp>
      <p:pic>
        <p:nvPicPr>
          <p:cNvPr id="308" name="tmp.jpg" descr="tmp.jpg"/>
          <p:cNvPicPr>
            <a:picLocks noChangeAspect="0"/>
          </p:cNvPicPr>
          <p:nvPr/>
        </p:nvPicPr>
        <p:blipFill>
          <a:blip r:embed="rId2">
            <a:extLst/>
          </a:blip>
          <a:stretch>
            <a:fillRect/>
          </a:stretch>
        </p:blipFill>
        <p:spPr>
          <a:xfrm>
            <a:off x="0" y="381000"/>
            <a:ext cx="1277938" cy="1695450"/>
          </a:xfrm>
          <a:prstGeom prst="rect">
            <a:avLst/>
          </a:prstGeom>
          <a:ln w="12700">
            <a:miter lim="400000"/>
          </a:ln>
        </p:spPr>
      </p:pic>
      <p:pic>
        <p:nvPicPr>
          <p:cNvPr id="309" name="tmp.jpg" descr="tmp.jpg"/>
          <p:cNvPicPr>
            <a:picLocks noChangeAspect="0"/>
          </p:cNvPicPr>
          <p:nvPr/>
        </p:nvPicPr>
        <p:blipFill>
          <a:blip r:embed="rId3">
            <a:extLst/>
          </a:blip>
          <a:stretch>
            <a:fillRect/>
          </a:stretch>
        </p:blipFill>
        <p:spPr>
          <a:xfrm>
            <a:off x="0" y="3962400"/>
            <a:ext cx="1690688" cy="1709738"/>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A tip to not be nervous that I found useful"/>
          <p:cNvSpPr txBox="1"/>
          <p:nvPr>
            <p:ph type="title"/>
          </p:nvPr>
        </p:nvSpPr>
        <p:spPr>
          <a:prstGeom prst="rect">
            <a:avLst/>
          </a:prstGeom>
        </p:spPr>
        <p:txBody>
          <a:bodyPr/>
          <a:lstStyle/>
          <a:p>
            <a:pPr/>
            <a:r>
              <a:t>A tip to not be nervous that I found useful</a:t>
            </a:r>
          </a:p>
        </p:txBody>
      </p:sp>
      <p:sp>
        <p:nvSpPr>
          <p:cNvPr id="312" name="Get over it.  They’re not there to see you, they’re there to hear the information.  Just convey the information to them."/>
          <p:cNvSpPr txBox="1"/>
          <p:nvPr>
            <p:ph type="body" idx="1"/>
          </p:nvPr>
        </p:nvSpPr>
        <p:spPr>
          <a:xfrm>
            <a:off x="685800" y="2374900"/>
            <a:ext cx="7772400" cy="4876800"/>
          </a:xfrm>
          <a:prstGeom prst="rect">
            <a:avLst/>
          </a:prstGeom>
        </p:spPr>
        <p:txBody>
          <a:bodyPr/>
          <a:lstStyle/>
          <a:p>
            <a:pPr/>
            <a:r>
              <a:t>Get over it.  They’re not there to see you, they’re there to hear the information.  Just convey the information to them.</a:t>
            </a:r>
          </a:p>
        </p:txBody>
      </p:sp>
      <p:sp>
        <p:nvSpPr>
          <p:cNvPr id="31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The different kinds of talks you’ll have to give as a researcher"/>
          <p:cNvSpPr txBox="1"/>
          <p:nvPr>
            <p:ph type="title"/>
          </p:nvPr>
        </p:nvSpPr>
        <p:spPr>
          <a:prstGeom prst="rect">
            <a:avLst/>
          </a:prstGeom>
        </p:spPr>
        <p:txBody>
          <a:bodyPr/>
          <a:lstStyle>
            <a:lvl1pPr>
              <a:defRPr sz="3600"/>
            </a:lvl1pPr>
          </a:lstStyle>
          <a:p>
            <a:pPr/>
            <a:r>
              <a:t>The different kinds of talks you’ll have to give as a researcher</a:t>
            </a:r>
          </a:p>
        </p:txBody>
      </p:sp>
      <p:sp>
        <p:nvSpPr>
          <p:cNvPr id="316" name="2-5 minute talks…"/>
          <p:cNvSpPr txBox="1"/>
          <p:nvPr>
            <p:ph type="body" idx="1"/>
          </p:nvPr>
        </p:nvSpPr>
        <p:spPr>
          <a:prstGeom prst="rect">
            <a:avLst/>
          </a:prstGeom>
        </p:spPr>
        <p:txBody>
          <a:bodyPr/>
          <a:lstStyle/>
          <a:p>
            <a:pPr>
              <a:buClr>
                <a:srgbClr val="000000"/>
              </a:buClr>
              <a:buFont typeface="Times New Roman"/>
            </a:pPr>
            <a:r>
              <a:t>2-5 minute talks</a:t>
            </a:r>
          </a:p>
          <a:p>
            <a:pPr>
              <a:buClr>
                <a:srgbClr val="000000"/>
              </a:buClr>
              <a:buFont typeface="Times New Roman"/>
            </a:pPr>
            <a:r>
              <a:t>Longer talks (10 -20 minute conference presentations, or 30-60 minute colloquia)</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The different kinds of talks you’ll have to give as a researcher"/>
          <p:cNvSpPr txBox="1"/>
          <p:nvPr>
            <p:ph type="title"/>
          </p:nvPr>
        </p:nvSpPr>
        <p:spPr>
          <a:prstGeom prst="rect">
            <a:avLst/>
          </a:prstGeom>
        </p:spPr>
        <p:txBody>
          <a:bodyPr/>
          <a:lstStyle>
            <a:lvl1pPr>
              <a:defRPr sz="3600"/>
            </a:lvl1pPr>
          </a:lstStyle>
          <a:p>
            <a:pPr/>
            <a:r>
              <a:t>The different kinds of talks you’ll have to give as a researcher</a:t>
            </a:r>
          </a:p>
        </p:txBody>
      </p:sp>
      <p:sp>
        <p:nvSpPr>
          <p:cNvPr id="319" name="2-5 minute talks…"/>
          <p:cNvSpPr txBox="1"/>
          <p:nvPr>
            <p:ph type="body" idx="1"/>
          </p:nvPr>
        </p:nvSpPr>
        <p:spPr>
          <a:prstGeom prst="rect">
            <a:avLst/>
          </a:prstGeom>
        </p:spPr>
        <p:txBody>
          <a:bodyPr/>
          <a:lstStyle/>
          <a:p>
            <a:pPr>
              <a:buClr>
                <a:srgbClr val="000000"/>
              </a:buClr>
              <a:buFont typeface="Times New Roman"/>
            </a:pPr>
            <a:r>
              <a:t>2-5 minute talks</a:t>
            </a:r>
          </a:p>
          <a:p>
            <a:pPr>
              <a:buClr>
                <a:srgbClr val="000000"/>
              </a:buClr>
              <a:buFont typeface="Times New Roman"/>
              <a:defRPr>
                <a:solidFill>
                  <a:srgbClr val="A6AAA9"/>
                </a:solidFill>
              </a:defRPr>
            </a:pPr>
            <a:r>
              <a:t>Longer talks (10 -20 minute conference presentations, or 30-60 minute colloquia)</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Recommendation"/>
          <p:cNvSpPr txBox="1"/>
          <p:nvPr>
            <p:ph type="title"/>
          </p:nvPr>
        </p:nvSpPr>
        <p:spPr>
          <a:prstGeom prst="rect">
            <a:avLst/>
          </a:prstGeom>
        </p:spPr>
        <p:txBody>
          <a:bodyPr/>
          <a:lstStyle/>
          <a:p>
            <a:pPr/>
            <a:r>
              <a:t>Recommendation</a:t>
            </a:r>
          </a:p>
        </p:txBody>
      </p:sp>
      <p:sp>
        <p:nvSpPr>
          <p:cNvPr id="322" name="For your five-minute talks, write down:…"/>
          <p:cNvSpPr txBox="1"/>
          <p:nvPr>
            <p:ph type="body" idx="1"/>
          </p:nvPr>
        </p:nvSpPr>
        <p:spPr>
          <a:xfrm>
            <a:off x="762000" y="1828800"/>
            <a:ext cx="7772400" cy="4876800"/>
          </a:xfrm>
          <a:prstGeom prst="rect">
            <a:avLst/>
          </a:prstGeom>
        </p:spPr>
        <p:txBody>
          <a:bodyPr/>
          <a:lstStyle/>
          <a:p>
            <a:pPr/>
            <a:r>
              <a:t>For your </a:t>
            </a:r>
            <a:r>
              <a:rPr>
                <a:solidFill>
                  <a:schemeClr val="accent1"/>
                </a:solidFill>
              </a:rPr>
              <a:t>five-minute talks</a:t>
            </a:r>
            <a:r>
              <a:t>, write down:</a:t>
            </a:r>
          </a:p>
          <a:p>
            <a:pPr lvl="1"/>
            <a:r>
              <a:t>what problem did you address?</a:t>
            </a:r>
          </a:p>
          <a:p>
            <a:pPr lvl="1"/>
            <a:r>
              <a:t>why is it interesting?</a:t>
            </a:r>
          </a:p>
          <a:p>
            <a:pPr lvl="1"/>
            <a:r>
              <a:t>why is it hard?</a:t>
            </a:r>
          </a:p>
          <a:p>
            <a:pPr lvl="1"/>
            <a:r>
              <a:t>what was the key to your approach?</a:t>
            </a:r>
          </a:p>
          <a:p>
            <a:pPr lvl="1"/>
            <a:r>
              <a:t>how well did it work?</a:t>
            </a:r>
          </a:p>
        </p:txBody>
      </p:sp>
      <p:sp>
        <p:nvSpPr>
          <p:cNvPr id="32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The different kinds of talks you’ll have to give as a researcher"/>
          <p:cNvSpPr txBox="1"/>
          <p:nvPr>
            <p:ph type="title"/>
          </p:nvPr>
        </p:nvSpPr>
        <p:spPr>
          <a:prstGeom prst="rect">
            <a:avLst/>
          </a:prstGeom>
        </p:spPr>
        <p:txBody>
          <a:bodyPr/>
          <a:lstStyle>
            <a:lvl1pPr>
              <a:defRPr sz="3600"/>
            </a:lvl1pPr>
          </a:lstStyle>
          <a:p>
            <a:pPr/>
            <a:r>
              <a:t>The different kinds of talks you’ll have to give as a researcher</a:t>
            </a:r>
          </a:p>
        </p:txBody>
      </p:sp>
      <p:sp>
        <p:nvSpPr>
          <p:cNvPr id="326" name="2-5 minute talks…"/>
          <p:cNvSpPr txBox="1"/>
          <p:nvPr>
            <p:ph type="body" idx="1"/>
          </p:nvPr>
        </p:nvSpPr>
        <p:spPr>
          <a:prstGeom prst="rect">
            <a:avLst/>
          </a:prstGeom>
        </p:spPr>
        <p:txBody>
          <a:bodyPr/>
          <a:lstStyle/>
          <a:p>
            <a:pPr>
              <a:buClr>
                <a:srgbClr val="000000"/>
              </a:buClr>
              <a:buFont typeface="Times New Roman"/>
              <a:defRPr>
                <a:solidFill>
                  <a:srgbClr val="A9A9A9"/>
                </a:solidFill>
              </a:defRPr>
            </a:pPr>
            <a:r>
              <a:t>2-5 minute talks</a:t>
            </a:r>
          </a:p>
          <a:p>
            <a:pPr>
              <a:buClr>
                <a:srgbClr val="000000"/>
              </a:buClr>
              <a:buFont typeface="Times New Roman"/>
            </a:pPr>
            <a:r>
              <a:t>Longer talks (10 -20 minute conference presentations, or 30-60 minute colloquia)</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Figure out how one part follows from another"/>
          <p:cNvSpPr txBox="1"/>
          <p:nvPr>
            <p:ph type="title"/>
          </p:nvPr>
        </p:nvSpPr>
        <p:spPr>
          <a:xfrm>
            <a:off x="685800" y="0"/>
            <a:ext cx="7772400" cy="2362200"/>
          </a:xfrm>
          <a:prstGeom prst="rect">
            <a:avLst/>
          </a:prstGeom>
        </p:spPr>
        <p:txBody>
          <a:bodyPr/>
          <a:lstStyle>
            <a:lvl1pPr>
              <a:defRPr sz="4000"/>
            </a:lvl1pPr>
          </a:lstStyle>
          <a:p>
            <a:pPr/>
            <a:r>
              <a:t>Figure out how one part follows from another</a:t>
            </a:r>
          </a:p>
        </p:txBody>
      </p:sp>
      <p:sp>
        <p:nvSpPr>
          <p:cNvPr id="329" name="Ahead of time, think through how each part motivates the next, and point that out during the talk.  If one part doesn’t motivate the next, consider re-ordering the talk until it has that feel."/>
          <p:cNvSpPr txBox="1"/>
          <p:nvPr>
            <p:ph type="body" idx="1"/>
          </p:nvPr>
        </p:nvSpPr>
        <p:spPr>
          <a:xfrm>
            <a:off x="685800" y="2438400"/>
            <a:ext cx="7772400" cy="4419600"/>
          </a:xfrm>
          <a:prstGeom prst="rect">
            <a:avLst/>
          </a:prstGeom>
        </p:spPr>
        <p:txBody>
          <a:bodyPr/>
          <a:lstStyle>
            <a:lvl1pPr>
              <a:buClr>
                <a:srgbClr val="000000"/>
              </a:buClr>
              <a:buSzTx/>
              <a:buFont typeface="Times New Roman"/>
              <a:buNone/>
            </a:lvl1pPr>
          </a:lstStyle>
          <a:p>
            <a:pPr/>
            <a:r>
              <a:t>Ahead of time, think through how each part motivates the next, and point that out during the talk.  If one part doesn’t motivate the next, consider re-ordering the talk until it has that feel.</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Your audience"/>
          <p:cNvSpPr txBox="1"/>
          <p:nvPr>
            <p:ph type="title"/>
          </p:nvPr>
        </p:nvSpPr>
        <p:spPr>
          <a:prstGeom prst="rect">
            <a:avLst/>
          </a:prstGeom>
        </p:spPr>
        <p:txBody>
          <a:bodyPr/>
          <a:lstStyle/>
          <a:p>
            <a:pPr/>
            <a:r>
              <a:t>Your audience</a:t>
            </a:r>
          </a:p>
        </p:txBody>
      </p:sp>
      <p:sp>
        <p:nvSpPr>
          <p:cNvPr id="332" name="Your image of your audience:…"/>
          <p:cNvSpPr txBox="1"/>
          <p:nvPr>
            <p:ph type="body" idx="1"/>
          </p:nvPr>
        </p:nvSpPr>
        <p:spPr>
          <a:prstGeom prst="rect">
            <a:avLst/>
          </a:prstGeom>
        </p:spPr>
        <p:txBody>
          <a:bodyPr/>
          <a:lstStyle/>
          <a:p>
            <a:pPr>
              <a:buClr>
                <a:srgbClr val="000000"/>
              </a:buClr>
              <a:buFont typeface="Times New Roman"/>
            </a:pPr>
            <a:r>
              <a:t>Your image of your audience:</a:t>
            </a:r>
          </a:p>
          <a:p>
            <a:pPr lvl="1">
              <a:buClr>
                <a:srgbClr val="000000"/>
              </a:buClr>
              <a:buFont typeface="Times New Roman"/>
              <a:defRPr>
                <a:solidFill>
                  <a:schemeClr val="accent1"/>
                </a:solidFill>
              </a:defRPr>
            </a:pPr>
            <a:r>
              <a:t>Paying attention, listening to every word</a:t>
            </a:r>
          </a:p>
          <a:p>
            <a:pPr>
              <a:buClr>
                <a:srgbClr val="000000"/>
              </a:buClr>
              <a:buFont typeface="Times New Roman"/>
              <a:defRPr>
                <a:solidFill>
                  <a:schemeClr val="accent1"/>
                </a:solidFill>
              </a:defRPr>
            </a:pPr>
          </a:p>
          <a:p>
            <a:pPr>
              <a:buClr>
                <a:srgbClr val="000000"/>
              </a:buClr>
              <a:buFont typeface="Times New Roman"/>
            </a:pPr>
            <a:r>
              <a:t>Your audience in reality:</a:t>
            </a:r>
          </a:p>
          <a:p>
            <a:pPr lvl="1">
              <a:buClr>
                <a:srgbClr val="000000"/>
              </a:buClr>
              <a:buFont typeface="Times New Roman"/>
              <a:defRPr>
                <a:solidFill>
                  <a:schemeClr val="accent1"/>
                </a:solidFill>
              </a:defRPr>
            </a:pPr>
            <a:r>
              <a:t>Tired, hungry, not wanting to sit through yet another talk at the conference…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3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3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3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3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33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332">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32"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 name="Outline"/>
          <p:cNvSpPr txBox="1"/>
          <p:nvPr>
            <p:ph type="title"/>
          </p:nvPr>
        </p:nvSpPr>
        <p:spPr>
          <a:prstGeom prst="rect">
            <a:avLst/>
          </a:prstGeom>
        </p:spPr>
        <p:txBody>
          <a:bodyPr/>
          <a:lstStyle/>
          <a:p>
            <a:pPr/>
            <a:r>
              <a:t>Outline</a:t>
            </a:r>
          </a:p>
        </p:txBody>
      </p:sp>
      <p:sp>
        <p:nvSpPr>
          <p:cNvPr id="83" name="writing technical papers…"/>
          <p:cNvSpPr txBox="1"/>
          <p:nvPr>
            <p:ph type="body" idx="1"/>
          </p:nvPr>
        </p:nvSpPr>
        <p:spPr>
          <a:prstGeom prst="rect">
            <a:avLst/>
          </a:prstGeom>
        </p:spPr>
        <p:txBody>
          <a:bodyPr/>
          <a:lstStyle/>
          <a:p>
            <a:pPr>
              <a:defRPr>
                <a:uFill>
                  <a:solidFill>
                    <a:srgbClr val="C0C0C0"/>
                  </a:solidFill>
                </a:uFill>
              </a:defRPr>
            </a:pPr>
            <a:r>
              <a:t>writing technical papers</a:t>
            </a:r>
          </a:p>
          <a:p>
            <a:pPr/>
          </a:p>
          <a:p>
            <a:pPr>
              <a:defRPr>
                <a:solidFill>
                  <a:srgbClr val="A6AAA9"/>
                </a:solidFill>
              </a:defRPr>
            </a:pPr>
            <a:r>
              <a:t>giving technical talks</a:t>
            </a:r>
          </a:p>
        </p:txBody>
      </p:sp>
      <p:sp>
        <p:nvSpPr>
          <p:cNvPr id="8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Layering the talk.  When we read a paper, headings and sections help us follow the paper.  You should provide the verbal equivalents of headings to the listener."/>
          <p:cNvSpPr txBox="1"/>
          <p:nvPr>
            <p:ph type="title"/>
          </p:nvPr>
        </p:nvSpPr>
        <p:spPr>
          <a:xfrm>
            <a:off x="685800" y="0"/>
            <a:ext cx="7772400" cy="1143000"/>
          </a:xfrm>
          <a:prstGeom prst="rect">
            <a:avLst/>
          </a:prstGeom>
        </p:spPr>
        <p:txBody>
          <a:bodyPr/>
          <a:lstStyle/>
          <a:p>
            <a:pPr/>
            <a:r>
              <a:rPr sz="2400" u="sng"/>
              <a:t>Layering the talk</a:t>
            </a:r>
            <a:r>
              <a:rPr sz="2400"/>
              <a:t>.  When we read a paper, headings and sections help us follow the paper.  You should provide the verbal equivalents of headings to the listener.</a:t>
            </a:r>
          </a:p>
        </p:txBody>
      </p:sp>
      <p:sp>
        <p:nvSpPr>
          <p:cNvPr id="335" name="The probability of an observation has three terms to it.  Blah blah blah blah blah blah blah blah blah blah blah blah blah blah blah blah blah blah blah blah blah blah blah blah blah blah blah blah blah blah blah blah blah blah blah blah blah blah blah…"/>
          <p:cNvSpPr txBox="1"/>
          <p:nvPr>
            <p:ph type="body" idx="1"/>
          </p:nvPr>
        </p:nvSpPr>
        <p:spPr>
          <a:xfrm>
            <a:off x="685800" y="1524000"/>
            <a:ext cx="7772400" cy="5334000"/>
          </a:xfrm>
          <a:prstGeom prst="rect">
            <a:avLst/>
          </a:prstGeom>
        </p:spPr>
        <p:txBody>
          <a:bodyPr/>
          <a:lstStyle/>
          <a:p>
            <a:pPr>
              <a:buClr>
                <a:srgbClr val="000000"/>
              </a:buClr>
              <a:buSzTx/>
              <a:buFont typeface="Times New Roman"/>
              <a:buNone/>
            </a:pPr>
            <a:r>
              <a:rPr b="1" sz="2400"/>
              <a:t>The probability of an observation has three terms to it.  </a:t>
            </a:r>
            <a:r>
              <a:rPr sz="2400"/>
              <a:t>Blah blah blah blah blah blah blah blah blah blah blah blah blah blah blah blah blah blah blah blah blah blah blah blah blah blah blah blah blah blah blah blah blah blah blah blah blah blah blah </a:t>
            </a:r>
          </a:p>
          <a:p>
            <a:pPr>
              <a:buClr>
                <a:srgbClr val="000000"/>
              </a:buClr>
              <a:buSzTx/>
              <a:buFont typeface="Times New Roman"/>
              <a:buNone/>
            </a:pPr>
            <a:r>
              <a:rPr b="1" sz="2400"/>
              <a:t>So that gives us the objective function we want to optimize.  Now, how do we find the optimal value?  There are two approaches you can take</a:t>
            </a:r>
            <a:r>
              <a:rPr sz="2400"/>
              <a:t>. blah blah blah blah blah blah blah blah blah blah blah blah blah blah blah blah blah blah blah blah blah blah blah blah blah blah blah blah blah blah blah blah </a:t>
            </a:r>
          </a:p>
          <a:p>
            <a:pPr>
              <a:buClr>
                <a:srgbClr val="000000"/>
              </a:buClr>
              <a:buSzTx/>
              <a:buFont typeface="Times New Roman"/>
              <a:buNone/>
            </a:pPr>
            <a:r>
              <a:rPr b="1" sz="2400"/>
              <a:t>So now, with these tools in hand, we can apply this methods to real images. </a:t>
            </a:r>
            <a:r>
              <a:rPr sz="2400"/>
              <a:t>blah blah blah blah blah blah blah blah blah blah blah blah blah blah blah blah blah blah</a:t>
            </a:r>
          </a:p>
        </p:txBody>
      </p:sp>
      <p:pic>
        <p:nvPicPr>
          <p:cNvPr id="336" name="tmp.jpg" descr="tmp.jpg"/>
          <p:cNvPicPr>
            <a:picLocks noChangeAspect="0"/>
          </p:cNvPicPr>
          <p:nvPr/>
        </p:nvPicPr>
        <p:blipFill>
          <a:blip r:embed="rId2">
            <a:extLst/>
          </a:blip>
          <a:stretch>
            <a:fillRect/>
          </a:stretch>
        </p:blipFill>
        <p:spPr>
          <a:xfrm>
            <a:off x="12700" y="457200"/>
            <a:ext cx="990600" cy="1143000"/>
          </a:xfrm>
          <a:prstGeom prst="rect">
            <a:avLst/>
          </a:prstGeom>
          <a:ln w="12700">
            <a:miter lim="400000"/>
          </a:ln>
        </p:spPr>
      </p:pic>
      <p:sp>
        <p:nvSpPr>
          <p:cNvPr id="337" name="http://tbn0.google.com/images?q=tbn:4oWYOjaSp4vopM:http://bakery.grillsforallseasons.com/photos/wedding_cake3.jpg"/>
          <p:cNvSpPr txBox="1"/>
          <p:nvPr/>
        </p:nvSpPr>
        <p:spPr>
          <a:xfrm rot="16200000">
            <a:off x="-1060450" y="2679700"/>
            <a:ext cx="2565400" cy="444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buClr>
                <a:srgbClr val="000000"/>
              </a:buClr>
              <a:buFont typeface="Times New Roman"/>
              <a:defRPr sz="800">
                <a:uFill>
                  <a:solidFill>
                    <a:srgbClr val="000000"/>
                  </a:solidFill>
                </a:uFill>
                <a:latin typeface="+mj-lt"/>
                <a:ea typeface="+mj-ea"/>
                <a:cs typeface="+mj-cs"/>
                <a:sym typeface="Times New Roman"/>
              </a:defRPr>
            </a:lvl1pPr>
          </a:lstStyle>
          <a:p>
            <a:pPr/>
            <a:r>
              <a:t>http://tbn0.google.com/images?q=tbn:4oWYOjaSp4vopM:http://bakery.grillsforallseasons.com/photos/wedding_cake3.jpg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3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3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3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35">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35" grpId="1"/>
    </p:bldLst>
  </p:timing>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You tell the story at several different levels of detail"/>
          <p:cNvSpPr txBox="1"/>
          <p:nvPr>
            <p:ph type="title"/>
          </p:nvPr>
        </p:nvSpPr>
        <p:spPr>
          <a:xfrm>
            <a:off x="685800" y="0"/>
            <a:ext cx="7772400" cy="1295400"/>
          </a:xfrm>
          <a:prstGeom prst="rect">
            <a:avLst/>
          </a:prstGeom>
        </p:spPr>
        <p:txBody>
          <a:bodyPr/>
          <a:lstStyle>
            <a:lvl1pPr>
              <a:defRPr sz="3600"/>
            </a:lvl1pPr>
          </a:lstStyle>
          <a:p>
            <a:pPr/>
            <a:r>
              <a:t>You tell the story at several different levels of detail</a:t>
            </a:r>
          </a:p>
        </p:txBody>
      </p:sp>
      <p:sp>
        <p:nvSpPr>
          <p:cNvPr id="340" name="The main idea"/>
          <p:cNvSpPr txBox="1"/>
          <p:nvPr/>
        </p:nvSpPr>
        <p:spPr>
          <a:xfrm>
            <a:off x="228600" y="1981200"/>
            <a:ext cx="1898313" cy="431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defTabSz="914400">
              <a:buClr>
                <a:srgbClr val="000000"/>
              </a:buClr>
              <a:buFont typeface="Times New Roman"/>
              <a:defRPr sz="2400">
                <a:uFill>
                  <a:solidFill>
                    <a:srgbClr val="000000"/>
                  </a:solidFill>
                </a:uFill>
                <a:latin typeface="+mj-lt"/>
                <a:ea typeface="+mj-ea"/>
                <a:cs typeface="+mj-cs"/>
                <a:sym typeface="Times New Roman"/>
              </a:defRPr>
            </a:lvl1pPr>
          </a:lstStyle>
          <a:p>
            <a:pPr/>
            <a:r>
              <a:t>The main idea</a:t>
            </a:r>
          </a:p>
        </p:txBody>
      </p:sp>
      <p:sp>
        <p:nvSpPr>
          <p:cNvPr id="341" name="Then dive into lots of details describing what you’ve done,"/>
          <p:cNvSpPr txBox="1"/>
          <p:nvPr/>
        </p:nvSpPr>
        <p:spPr>
          <a:xfrm>
            <a:off x="1371600" y="4495800"/>
            <a:ext cx="3213100" cy="1117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buClr>
                <a:srgbClr val="000000"/>
              </a:buClr>
              <a:buFont typeface="Times New Roman"/>
              <a:defRPr sz="2400">
                <a:uFill>
                  <a:solidFill>
                    <a:srgbClr val="000000"/>
                  </a:solidFill>
                </a:uFill>
                <a:latin typeface="+mj-lt"/>
                <a:ea typeface="+mj-ea"/>
                <a:cs typeface="+mj-cs"/>
                <a:sym typeface="Times New Roman"/>
              </a:defRPr>
            </a:lvl1pPr>
          </a:lstStyle>
          <a:p>
            <a:pPr/>
            <a:r>
              <a:t>Then dive into lots of details describing what you’ve done,</a:t>
            </a:r>
          </a:p>
        </p:txBody>
      </p:sp>
      <p:sp>
        <p:nvSpPr>
          <p:cNvPr id="342" name="Then come up for air, summarize, and say what this leads to next,"/>
          <p:cNvSpPr txBox="1"/>
          <p:nvPr/>
        </p:nvSpPr>
        <p:spPr>
          <a:xfrm>
            <a:off x="3200400" y="1981200"/>
            <a:ext cx="4051300" cy="1117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buClr>
                <a:srgbClr val="000000"/>
              </a:buClr>
              <a:buFont typeface="Times New Roman"/>
              <a:defRPr sz="2400">
                <a:uFill>
                  <a:solidFill>
                    <a:srgbClr val="000000"/>
                  </a:solidFill>
                </a:uFill>
                <a:latin typeface="+mj-lt"/>
                <a:ea typeface="+mj-ea"/>
                <a:cs typeface="+mj-cs"/>
                <a:sym typeface="Times New Roman"/>
              </a:defRPr>
            </a:lvl1pPr>
          </a:lstStyle>
          <a:p>
            <a:pPr/>
            <a:r>
              <a:t>Then come up for air, summarize, and say what this leads to next,</a:t>
            </a:r>
          </a:p>
        </p:txBody>
      </p:sp>
      <p:sp>
        <p:nvSpPr>
          <p:cNvPr id="343" name="Then more details or equations fleshing that next part out,"/>
          <p:cNvSpPr txBox="1"/>
          <p:nvPr/>
        </p:nvSpPr>
        <p:spPr>
          <a:xfrm>
            <a:off x="5715000" y="4495800"/>
            <a:ext cx="3213100" cy="1117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buClr>
                <a:srgbClr val="000000"/>
              </a:buClr>
              <a:buFont typeface="Times New Roman"/>
              <a:defRPr sz="2400">
                <a:uFill>
                  <a:solidFill>
                    <a:srgbClr val="000000"/>
                  </a:solidFill>
                </a:uFill>
                <a:latin typeface="+mj-lt"/>
                <a:ea typeface="+mj-ea"/>
                <a:cs typeface="+mj-cs"/>
                <a:sym typeface="Times New Roman"/>
              </a:defRPr>
            </a:lvl1pPr>
          </a:lstStyle>
          <a:p>
            <a:pPr/>
            <a:r>
              <a:t>Then more details or equations fleshing that next part out,</a:t>
            </a:r>
          </a:p>
        </p:txBody>
      </p:sp>
      <p:sp>
        <p:nvSpPr>
          <p:cNvPr id="344" name="Line"/>
          <p:cNvSpPr/>
          <p:nvPr/>
        </p:nvSpPr>
        <p:spPr>
          <a:xfrm>
            <a:off x="1054100" y="2481262"/>
            <a:ext cx="1644650" cy="2006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6537" y="4649"/>
                  <a:pt x="13074" y="9298"/>
                  <a:pt x="16674" y="12898"/>
                </a:cubicBezTo>
                <a:cubicBezTo>
                  <a:pt x="20274" y="16498"/>
                  <a:pt x="21600" y="21600"/>
                  <a:pt x="21600" y="21600"/>
                </a:cubicBezTo>
              </a:path>
            </a:pathLst>
          </a:custGeom>
          <a:ln w="25400">
            <a:solidFill>
              <a:srgbClr val="000000"/>
            </a:solidFill>
          </a:ln>
          <a:effectLst>
            <a:outerShdw sx="100000" sy="100000" kx="0" ky="0" algn="b" rotWithShape="0" blurRad="38100" dist="25400" dir="5400000">
              <a:srgbClr val="929292">
                <a:alpha val="37998"/>
              </a:srgbClr>
            </a:outerShdw>
          </a:effectLst>
        </p:spPr>
        <p:txBody>
          <a:bodyPr lIns="50800" tIns="50800" rIns="50800" bIns="50800" anchor="ctr"/>
          <a:lstStyle/>
          <a:p>
            <a:pPr marL="40639" marR="40639" defTabSz="914400">
              <a:defRPr sz="2400">
                <a:uFill>
                  <a:solidFill>
                    <a:srgbClr val="000000"/>
                  </a:solidFill>
                </a:uFill>
                <a:latin typeface="+mj-lt"/>
                <a:ea typeface="+mj-ea"/>
                <a:cs typeface="+mj-cs"/>
                <a:sym typeface="Times New Roman"/>
              </a:defRPr>
            </a:pPr>
          </a:p>
        </p:txBody>
      </p:sp>
      <p:sp>
        <p:nvSpPr>
          <p:cNvPr id="345" name="Line"/>
          <p:cNvSpPr/>
          <p:nvPr/>
        </p:nvSpPr>
        <p:spPr>
          <a:xfrm>
            <a:off x="3101975" y="3305175"/>
            <a:ext cx="1617663" cy="2591479"/>
          </a:xfrm>
          <a:custGeom>
            <a:avLst/>
            <a:gdLst/>
            <a:ahLst/>
            <a:cxnLst>
              <a:cxn ang="0">
                <a:pos x="wd2" y="hd2"/>
              </a:cxn>
              <a:cxn ang="5400000">
                <a:pos x="wd2" y="hd2"/>
              </a:cxn>
              <a:cxn ang="10800000">
                <a:pos x="wd2" y="hd2"/>
              </a:cxn>
              <a:cxn ang="16200000">
                <a:pos x="wd2" y="hd2"/>
              </a:cxn>
            </a:cxnLst>
            <a:rect l="0" t="0" r="r" b="b"/>
            <a:pathLst>
              <a:path w="21600" h="20790" fill="norm" stroke="1" extrusionOk="0">
                <a:moveTo>
                  <a:pt x="0" y="17357"/>
                </a:moveTo>
                <a:cubicBezTo>
                  <a:pt x="2877" y="19479"/>
                  <a:pt x="5754" y="21600"/>
                  <a:pt x="8679" y="20481"/>
                </a:cubicBezTo>
                <a:cubicBezTo>
                  <a:pt x="11604" y="19363"/>
                  <a:pt x="15396" y="14059"/>
                  <a:pt x="17550" y="10646"/>
                </a:cubicBezTo>
                <a:cubicBezTo>
                  <a:pt x="19704" y="7232"/>
                  <a:pt x="21600" y="0"/>
                  <a:pt x="21600" y="0"/>
                </a:cubicBezTo>
              </a:path>
            </a:pathLst>
          </a:custGeom>
          <a:ln w="25400">
            <a:solidFill>
              <a:srgbClr val="000000"/>
            </a:solidFill>
          </a:ln>
          <a:effectLst>
            <a:outerShdw sx="100000" sy="100000" kx="0" ky="0" algn="b" rotWithShape="0" blurRad="38100" dist="25400" dir="5400000">
              <a:srgbClr val="929292">
                <a:alpha val="37998"/>
              </a:srgbClr>
            </a:outerShdw>
          </a:effectLst>
        </p:spPr>
        <p:txBody>
          <a:bodyPr lIns="50800" tIns="50800" rIns="50800" bIns="50800" anchor="ctr"/>
          <a:lstStyle/>
          <a:p>
            <a:pPr marL="40639" marR="40639" defTabSz="914400">
              <a:defRPr sz="2400">
                <a:uFill>
                  <a:solidFill>
                    <a:srgbClr val="000000"/>
                  </a:solidFill>
                </a:uFill>
                <a:latin typeface="+mj-lt"/>
                <a:ea typeface="+mj-ea"/>
                <a:cs typeface="+mj-cs"/>
                <a:sym typeface="Times New Roman"/>
              </a:defRPr>
            </a:pPr>
          </a:p>
        </p:txBody>
      </p:sp>
      <p:sp>
        <p:nvSpPr>
          <p:cNvPr id="346" name="Line"/>
          <p:cNvSpPr/>
          <p:nvPr/>
        </p:nvSpPr>
        <p:spPr>
          <a:xfrm>
            <a:off x="6205537" y="2973387"/>
            <a:ext cx="923926" cy="15859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6469" y="4189"/>
                  <a:pt x="12938" y="8378"/>
                  <a:pt x="16537" y="11978"/>
                </a:cubicBezTo>
                <a:cubicBezTo>
                  <a:pt x="20137" y="15578"/>
                  <a:pt x="20869" y="18589"/>
                  <a:pt x="21600" y="21600"/>
                </a:cubicBezTo>
              </a:path>
            </a:pathLst>
          </a:custGeom>
          <a:ln w="25400">
            <a:solidFill>
              <a:srgbClr val="000000"/>
            </a:solidFill>
          </a:ln>
          <a:effectLst>
            <a:outerShdw sx="100000" sy="100000" kx="0" ky="0" algn="b" rotWithShape="0" blurRad="38100" dist="25400" dir="5400000">
              <a:srgbClr val="929292">
                <a:alpha val="37998"/>
              </a:srgbClr>
            </a:outerShdw>
          </a:effectLst>
        </p:spPr>
        <p:txBody>
          <a:bodyPr lIns="50800" tIns="50800" rIns="50800" bIns="50800" anchor="ctr"/>
          <a:lstStyle/>
          <a:p>
            <a:pPr marL="40639" marR="40639" defTabSz="914400">
              <a:defRPr sz="2400">
                <a:uFill>
                  <a:solidFill>
                    <a:srgbClr val="000000"/>
                  </a:solidFill>
                </a:uFill>
                <a:latin typeface="+mj-lt"/>
                <a:ea typeface="+mj-ea"/>
                <a:cs typeface="+mj-cs"/>
                <a:sym typeface="Times New Roman"/>
              </a:defRPr>
            </a:pPr>
          </a:p>
        </p:txBody>
      </p:sp>
      <p:sp>
        <p:nvSpPr>
          <p:cNvPr id="347" name="Line"/>
          <p:cNvSpPr/>
          <p:nvPr/>
        </p:nvSpPr>
        <p:spPr>
          <a:xfrm>
            <a:off x="7518400" y="4949825"/>
            <a:ext cx="1457325" cy="1487203"/>
          </a:xfrm>
          <a:custGeom>
            <a:avLst/>
            <a:gdLst/>
            <a:ahLst/>
            <a:cxnLst>
              <a:cxn ang="0">
                <a:pos x="wd2" y="hd2"/>
              </a:cxn>
              <a:cxn ang="5400000">
                <a:pos x="wd2" y="hd2"/>
              </a:cxn>
              <a:cxn ang="10800000">
                <a:pos x="wd2" y="hd2"/>
              </a:cxn>
              <a:cxn ang="16200000">
                <a:pos x="wd2" y="hd2"/>
              </a:cxn>
            </a:cxnLst>
            <a:rect l="0" t="0" r="r" b="b"/>
            <a:pathLst>
              <a:path w="21600" h="20337" fill="norm" stroke="1" extrusionOk="0">
                <a:moveTo>
                  <a:pt x="0" y="8877"/>
                </a:moveTo>
                <a:cubicBezTo>
                  <a:pt x="3653" y="15238"/>
                  <a:pt x="7307" y="21600"/>
                  <a:pt x="10907" y="20121"/>
                </a:cubicBezTo>
                <a:cubicBezTo>
                  <a:pt x="14507" y="18641"/>
                  <a:pt x="21600" y="0"/>
                  <a:pt x="21600" y="0"/>
                </a:cubicBezTo>
              </a:path>
            </a:pathLst>
          </a:custGeom>
          <a:ln w="25400">
            <a:solidFill>
              <a:srgbClr val="000000"/>
            </a:solidFill>
          </a:ln>
          <a:effectLst>
            <a:outerShdw sx="100000" sy="100000" kx="0" ky="0" algn="b" rotWithShape="0" blurRad="38100" dist="25400" dir="5400000">
              <a:srgbClr val="929292">
                <a:alpha val="37998"/>
              </a:srgbClr>
            </a:outerShdw>
          </a:effectLst>
        </p:spPr>
        <p:txBody>
          <a:bodyPr lIns="50800" tIns="50800" rIns="50800" bIns="50800" anchor="ctr"/>
          <a:lstStyle/>
          <a:p>
            <a:pPr marL="40639" marR="40639" defTabSz="914400">
              <a:defRPr sz="2400">
                <a:uFill>
                  <a:solidFill>
                    <a:srgbClr val="000000"/>
                  </a:solidFill>
                </a:uFill>
                <a:latin typeface="+mj-lt"/>
                <a:ea typeface="+mj-ea"/>
                <a:cs typeface="+mj-cs"/>
                <a:sym typeface="Times New Roman"/>
              </a:defRPr>
            </a:pP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Ways to engage the audience"/>
          <p:cNvSpPr txBox="1"/>
          <p:nvPr>
            <p:ph type="title"/>
          </p:nvPr>
        </p:nvSpPr>
        <p:spPr>
          <a:xfrm>
            <a:off x="685800" y="0"/>
            <a:ext cx="7772400" cy="1295400"/>
          </a:xfrm>
          <a:prstGeom prst="rect">
            <a:avLst/>
          </a:prstGeom>
        </p:spPr>
        <p:txBody>
          <a:bodyPr/>
          <a:lstStyle>
            <a:lvl1pPr>
              <a:defRPr sz="3600"/>
            </a:lvl1pPr>
          </a:lstStyle>
          <a:p>
            <a:pPr/>
            <a:r>
              <a:t>Ways to engage the audience</a:t>
            </a:r>
          </a:p>
        </p:txBody>
      </p:sp>
      <p:sp>
        <p:nvSpPr>
          <p:cNvPr id="350" name="So you’ve been talking on and on.  You want to break things up and keep the audience engaged.  Can you think of a way to bring the audience into the talk?…"/>
          <p:cNvSpPr txBox="1"/>
          <p:nvPr>
            <p:ph type="body" idx="1"/>
          </p:nvPr>
        </p:nvSpPr>
        <p:spPr>
          <a:xfrm>
            <a:off x="685800" y="1181100"/>
            <a:ext cx="7772400" cy="5537200"/>
          </a:xfrm>
          <a:prstGeom prst="rect">
            <a:avLst/>
          </a:prstGeom>
        </p:spPr>
        <p:txBody>
          <a:bodyPr/>
          <a:lstStyle/>
          <a:p>
            <a:pPr>
              <a:buClr>
                <a:srgbClr val="000000"/>
              </a:buClr>
              <a:buFont typeface="Times New Roman"/>
              <a:defRPr sz="2800"/>
            </a:pPr>
            <a:r>
              <a:t>So you’ve been talking on and on.  You want to break things up and keep the audience engaged.  Can you think of a way to bring the audience into the talk?</a:t>
            </a:r>
          </a:p>
          <a:p>
            <a:pPr>
              <a:buClr>
                <a:srgbClr val="000000"/>
              </a:buClr>
              <a:buFont typeface="Times New Roman"/>
              <a:defRPr sz="2800"/>
            </a:pPr>
            <a:r>
              <a:t>Demos can also help.  </a:t>
            </a:r>
          </a:p>
          <a:p>
            <a:pPr>
              <a:buClr>
                <a:srgbClr val="000000"/>
              </a:buClr>
              <a:buFont typeface="Times New Roman"/>
              <a:defRPr sz="2800"/>
            </a:pPr>
            <a:r>
              <a:t>Or add audience participation components to the talk.  For human or computer vision talks, you can often present to the audience what the task is that the human or computer has to solve.</a:t>
            </a:r>
          </a:p>
          <a:p>
            <a:pPr>
              <a:buClr>
                <a:srgbClr val="000000"/>
              </a:buClr>
              <a:buFont typeface="Times New Roman"/>
              <a:defRPr sz="2800"/>
            </a:pPr>
            <a:r>
              <a:t>The audience loves to figures things out, to solve puzzles, to make guesses.  Feed those desires.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5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5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5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5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350">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50" grpId="1"/>
    </p:bldLst>
  </p:timing>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2" name="Ted Adelson"/>
          <p:cNvSpPr txBox="1"/>
          <p:nvPr>
            <p:ph type="title"/>
          </p:nvPr>
        </p:nvSpPr>
        <p:spPr>
          <a:xfrm>
            <a:off x="685800" y="-76200"/>
            <a:ext cx="7772400" cy="1143000"/>
          </a:xfrm>
          <a:prstGeom prst="rect">
            <a:avLst/>
          </a:prstGeom>
        </p:spPr>
        <p:txBody>
          <a:bodyPr/>
          <a:lstStyle/>
          <a:p>
            <a:pPr/>
            <a:r>
              <a:t>Ted Adelson</a:t>
            </a:r>
          </a:p>
        </p:txBody>
      </p:sp>
      <p:sp>
        <p:nvSpPr>
          <p:cNvPr id="353" name="“people like to see a good fight”…"/>
          <p:cNvSpPr txBox="1"/>
          <p:nvPr>
            <p:ph type="body" idx="1"/>
          </p:nvPr>
        </p:nvSpPr>
        <p:spPr>
          <a:xfrm>
            <a:off x="457200" y="1143000"/>
            <a:ext cx="8305800" cy="5715000"/>
          </a:xfrm>
          <a:prstGeom prst="rect">
            <a:avLst/>
          </a:prstGeom>
        </p:spPr>
        <p:txBody>
          <a:bodyPr/>
          <a:lstStyle/>
          <a:p>
            <a:pPr>
              <a:buClr>
                <a:srgbClr val="000000"/>
              </a:buClr>
              <a:buFont typeface="Times New Roman"/>
            </a:pPr>
            <a:r>
              <a:t>“people like to see a good fight”</a:t>
            </a:r>
          </a:p>
          <a:p>
            <a:pPr>
              <a:buClr>
                <a:srgbClr val="000000"/>
              </a:buClr>
              <a:buFont typeface="Times New Roman"/>
            </a:pPr>
            <a:r>
              <a:t>The </a:t>
            </a:r>
            <a:r>
              <a:rPr u="sng"/>
              <a:t>flat earth theory </a:t>
            </a:r>
            <a:r>
              <a:t>predicts that ships will appear on the horizon as small versions of the complete ship.  Under that theory, you’d expect approaching ships to look like this:</a:t>
            </a:r>
          </a:p>
        </p:txBody>
      </p:sp>
      <p:grpSp>
        <p:nvGrpSpPr>
          <p:cNvPr id="359" name="Group"/>
          <p:cNvGrpSpPr/>
          <p:nvPr/>
        </p:nvGrpSpPr>
        <p:grpSpPr>
          <a:xfrm>
            <a:off x="2667000" y="4343400"/>
            <a:ext cx="3429000" cy="1612900"/>
            <a:chOff x="0" y="0"/>
            <a:chExt cx="3429000" cy="1612900"/>
          </a:xfrm>
        </p:grpSpPr>
        <p:pic>
          <p:nvPicPr>
            <p:cNvPr id="354" name="image.png" descr="image.png"/>
            <p:cNvPicPr>
              <a:picLocks noChangeAspect="0"/>
            </p:cNvPicPr>
            <p:nvPr/>
          </p:nvPicPr>
          <p:blipFill>
            <a:blip r:embed="rId2">
              <a:extLst/>
            </a:blip>
            <a:stretch>
              <a:fillRect/>
            </a:stretch>
          </p:blipFill>
          <p:spPr>
            <a:xfrm>
              <a:off x="609600" y="0"/>
              <a:ext cx="1117600" cy="1612900"/>
            </a:xfrm>
            <a:prstGeom prst="rect">
              <a:avLst/>
            </a:prstGeom>
            <a:ln w="12700" cap="flat">
              <a:noFill/>
              <a:miter lim="400000"/>
            </a:ln>
            <a:effectLst/>
          </p:spPr>
        </p:pic>
        <p:pic>
          <p:nvPicPr>
            <p:cNvPr id="355" name="image.png" descr="image.png"/>
            <p:cNvPicPr>
              <a:picLocks noChangeAspect="0"/>
            </p:cNvPicPr>
            <p:nvPr/>
          </p:nvPicPr>
          <p:blipFill>
            <a:blip r:embed="rId2">
              <a:extLst/>
            </a:blip>
            <a:stretch>
              <a:fillRect/>
            </a:stretch>
          </p:blipFill>
          <p:spPr>
            <a:xfrm>
              <a:off x="1600200" y="591120"/>
              <a:ext cx="660400" cy="953078"/>
            </a:xfrm>
            <a:prstGeom prst="rect">
              <a:avLst/>
            </a:prstGeom>
            <a:ln w="12700" cap="flat">
              <a:noFill/>
              <a:miter lim="400000"/>
            </a:ln>
            <a:effectLst/>
          </p:spPr>
        </p:pic>
        <p:pic>
          <p:nvPicPr>
            <p:cNvPr id="356" name="image.png" descr="image.png"/>
            <p:cNvPicPr>
              <a:picLocks noChangeAspect="0"/>
            </p:cNvPicPr>
            <p:nvPr/>
          </p:nvPicPr>
          <p:blipFill>
            <a:blip r:embed="rId2">
              <a:extLst/>
            </a:blip>
            <a:stretch>
              <a:fillRect/>
            </a:stretch>
          </p:blipFill>
          <p:spPr>
            <a:xfrm>
              <a:off x="2362200" y="1028123"/>
              <a:ext cx="343601" cy="495878"/>
            </a:xfrm>
            <a:prstGeom prst="rect">
              <a:avLst/>
            </a:prstGeom>
            <a:ln w="12700" cap="flat">
              <a:noFill/>
              <a:miter lim="400000"/>
            </a:ln>
            <a:effectLst/>
          </p:spPr>
        </p:pic>
        <p:sp>
          <p:nvSpPr>
            <p:cNvPr id="357" name="Line"/>
            <p:cNvSpPr/>
            <p:nvPr/>
          </p:nvSpPr>
          <p:spPr>
            <a:xfrm>
              <a:off x="0" y="1524000"/>
              <a:ext cx="3429000" cy="1588"/>
            </a:xfrm>
            <a:prstGeom prst="line">
              <a:avLst/>
            </a:prstGeom>
            <a:noFill/>
            <a:ln w="25400" cap="flat">
              <a:solidFill>
                <a:srgbClr val="00D2A9"/>
              </a:solidFill>
              <a:prstDash val="solid"/>
              <a:round/>
            </a:ln>
            <a:effectLst>
              <a:outerShdw sx="100000" sy="100000" kx="0" ky="0" algn="b" rotWithShape="0" blurRad="38100" dist="25400" dir="5400000">
                <a:srgbClr val="929292">
                  <a:alpha val="37998"/>
                </a:srgbClr>
              </a:outerShdw>
            </a:effectLst>
          </p:spPr>
          <p:txBody>
            <a:bodyPr wrap="square" lIns="0" tIns="0" rIns="0" bIns="0" numCol="1" anchor="t">
              <a:noAutofit/>
            </a:bodyPr>
            <a:lstStyle/>
            <a:p>
              <a:pPr/>
            </a:p>
          </p:txBody>
        </p:sp>
        <p:pic>
          <p:nvPicPr>
            <p:cNvPr id="358" name="image.png" descr="image.png"/>
            <p:cNvPicPr>
              <a:picLocks noChangeAspect="0"/>
            </p:cNvPicPr>
            <p:nvPr/>
          </p:nvPicPr>
          <p:blipFill>
            <a:blip r:embed="rId2">
              <a:extLst/>
            </a:blip>
            <a:stretch>
              <a:fillRect/>
            </a:stretch>
          </p:blipFill>
          <p:spPr>
            <a:xfrm>
              <a:off x="2819400" y="1219729"/>
              <a:ext cx="200446" cy="289279"/>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5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5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5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2" fill="hold">
                                  <p:stCondLst>
                                    <p:cond delay="0"/>
                                  </p:stCondLst>
                                  <p:iterate type="el" backwards="0">
                                    <p:tmAbs val="0"/>
                                  </p:iterate>
                                  <p:childTnLst>
                                    <p:set>
                                      <p:cBhvr>
                                        <p:cTn id="16" fill="hold"/>
                                        <p:tgtEl>
                                          <p:spTgt spid="3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53" grpId="1"/>
      <p:bldP build="whole" bldLvl="1" animBg="1" rev="0" advAuto="0" spid="359" grpId="2"/>
    </p:bldLst>
  </p:timing>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1" name="Present a fight"/>
          <p:cNvSpPr txBox="1"/>
          <p:nvPr>
            <p:ph type="title"/>
          </p:nvPr>
        </p:nvSpPr>
        <p:spPr>
          <a:xfrm>
            <a:off x="685800" y="-76200"/>
            <a:ext cx="7772400" cy="1143000"/>
          </a:xfrm>
          <a:prstGeom prst="rect">
            <a:avLst/>
          </a:prstGeom>
        </p:spPr>
        <p:txBody>
          <a:bodyPr/>
          <a:lstStyle/>
          <a:p>
            <a:pPr/>
            <a:r>
              <a:t>Present a fight</a:t>
            </a:r>
          </a:p>
        </p:txBody>
      </p:sp>
      <p:sp>
        <p:nvSpPr>
          <p:cNvPr id="362" name="Whereas the round earth theory predicts that the top of the sails will appear first, then gradually the rest of the ship below it."/>
          <p:cNvSpPr txBox="1"/>
          <p:nvPr>
            <p:ph type="body" idx="1"/>
          </p:nvPr>
        </p:nvSpPr>
        <p:spPr>
          <a:xfrm>
            <a:off x="457200" y="1143000"/>
            <a:ext cx="8305800" cy="5715000"/>
          </a:xfrm>
          <a:prstGeom prst="rect">
            <a:avLst/>
          </a:prstGeom>
        </p:spPr>
        <p:txBody>
          <a:bodyPr/>
          <a:lstStyle/>
          <a:p>
            <a:pPr>
              <a:buClr>
                <a:srgbClr val="000000"/>
              </a:buClr>
              <a:buSzTx/>
              <a:buFont typeface="Times New Roman"/>
              <a:buNone/>
            </a:pPr>
            <a:r>
              <a:t>Whereas the </a:t>
            </a:r>
            <a:r>
              <a:rPr u="sng"/>
              <a:t>round earth theory </a:t>
            </a:r>
            <a:r>
              <a:t>predicts that the top of the sails will appear first, then gradually the rest of the ship below it.</a:t>
            </a:r>
          </a:p>
        </p:txBody>
      </p:sp>
      <p:grpSp>
        <p:nvGrpSpPr>
          <p:cNvPr id="368" name="Group"/>
          <p:cNvGrpSpPr/>
          <p:nvPr/>
        </p:nvGrpSpPr>
        <p:grpSpPr>
          <a:xfrm>
            <a:off x="2667000" y="3200400"/>
            <a:ext cx="3429000" cy="3138488"/>
            <a:chOff x="0" y="0"/>
            <a:chExt cx="3429000" cy="3138487"/>
          </a:xfrm>
        </p:grpSpPr>
        <p:pic>
          <p:nvPicPr>
            <p:cNvPr id="363" name="image.png" descr="image.png"/>
            <p:cNvPicPr>
              <a:picLocks noChangeAspect="0"/>
            </p:cNvPicPr>
            <p:nvPr/>
          </p:nvPicPr>
          <p:blipFill>
            <a:blip r:embed="rId2">
              <a:extLst/>
            </a:blip>
            <a:stretch>
              <a:fillRect/>
            </a:stretch>
          </p:blipFill>
          <p:spPr>
            <a:xfrm>
              <a:off x="609600" y="0"/>
              <a:ext cx="1117600" cy="1612900"/>
            </a:xfrm>
            <a:prstGeom prst="rect">
              <a:avLst/>
            </a:prstGeom>
            <a:ln w="12700" cap="flat">
              <a:noFill/>
              <a:miter lim="400000"/>
            </a:ln>
            <a:effectLst/>
          </p:spPr>
        </p:pic>
        <p:pic>
          <p:nvPicPr>
            <p:cNvPr id="364" name="image.png" descr="image.png"/>
            <p:cNvPicPr>
              <a:picLocks noChangeAspect="0"/>
            </p:cNvPicPr>
            <p:nvPr/>
          </p:nvPicPr>
          <p:blipFill>
            <a:blip r:embed="rId2">
              <a:extLst/>
            </a:blip>
            <a:stretch>
              <a:fillRect/>
            </a:stretch>
          </p:blipFill>
          <p:spPr>
            <a:xfrm>
              <a:off x="1600200" y="793750"/>
              <a:ext cx="660400" cy="952500"/>
            </a:xfrm>
            <a:prstGeom prst="rect">
              <a:avLst/>
            </a:prstGeom>
            <a:ln w="12700" cap="flat">
              <a:noFill/>
              <a:miter lim="400000"/>
            </a:ln>
            <a:effectLst/>
          </p:spPr>
        </p:pic>
        <p:pic>
          <p:nvPicPr>
            <p:cNvPr id="365" name="image.png" descr="image.png"/>
            <p:cNvPicPr>
              <a:picLocks noChangeAspect="0"/>
            </p:cNvPicPr>
            <p:nvPr/>
          </p:nvPicPr>
          <p:blipFill>
            <a:blip r:embed="rId2">
              <a:extLst/>
            </a:blip>
            <a:stretch>
              <a:fillRect/>
            </a:stretch>
          </p:blipFill>
          <p:spPr>
            <a:xfrm>
              <a:off x="2362200" y="1244600"/>
              <a:ext cx="342900" cy="495300"/>
            </a:xfrm>
            <a:prstGeom prst="rect">
              <a:avLst/>
            </a:prstGeom>
            <a:ln w="12700" cap="flat">
              <a:noFill/>
              <a:miter lim="400000"/>
            </a:ln>
            <a:effectLst/>
          </p:spPr>
        </p:pic>
        <p:sp>
          <p:nvSpPr>
            <p:cNvPr id="366" name="Line"/>
            <p:cNvSpPr/>
            <p:nvPr/>
          </p:nvSpPr>
          <p:spPr>
            <a:xfrm>
              <a:off x="0" y="1524000"/>
              <a:ext cx="3429000" cy="1588"/>
            </a:xfrm>
            <a:prstGeom prst="line">
              <a:avLst/>
            </a:prstGeom>
            <a:noFill/>
            <a:ln w="25400" cap="flat">
              <a:solidFill>
                <a:srgbClr val="00D2A9"/>
              </a:solidFill>
              <a:prstDash val="solid"/>
              <a:round/>
            </a:ln>
            <a:effectLst>
              <a:outerShdw sx="100000" sy="100000" kx="0" ky="0" algn="b" rotWithShape="0" blurRad="38100" dist="25400" dir="5400000">
                <a:srgbClr val="929292">
                  <a:alpha val="37998"/>
                </a:srgbClr>
              </a:outerShdw>
            </a:effectLst>
          </p:spPr>
          <p:txBody>
            <a:bodyPr wrap="square" lIns="0" tIns="0" rIns="0" bIns="0" numCol="1" anchor="t">
              <a:noAutofit/>
            </a:bodyPr>
            <a:lstStyle/>
            <a:p>
              <a:pPr/>
            </a:p>
          </p:txBody>
        </p:sp>
        <p:sp>
          <p:nvSpPr>
            <p:cNvPr id="367" name="Rectangle"/>
            <p:cNvSpPr/>
            <p:nvPr/>
          </p:nvSpPr>
          <p:spPr>
            <a:xfrm>
              <a:off x="0" y="1538287"/>
              <a:ext cx="3429000" cy="1600201"/>
            </a:xfrm>
            <a:prstGeom prst="rect">
              <a:avLst/>
            </a:prstGeom>
            <a:solidFill>
              <a:srgbClr val="FFFFFF"/>
            </a:solidFill>
            <a:ln w="9525" cap="flat">
              <a:noFill/>
              <a:miter lim="400000"/>
            </a:ln>
            <a:effectLst/>
          </p:spPr>
          <p:txBody>
            <a:bodyPr wrap="square" lIns="50800" tIns="50800" rIns="50800" bIns="50800" numCol="1" anchor="ctr">
              <a:noAutofit/>
            </a:bodyPr>
            <a:lstStyle/>
            <a:p>
              <a:pPr marL="40639" marR="40639" defTabSz="914400">
                <a:defRPr sz="2400">
                  <a:uFill>
                    <a:solidFill>
                      <a:srgbClr val="000000"/>
                    </a:solidFill>
                  </a:uFill>
                  <a:latin typeface="+mj-lt"/>
                  <a:ea typeface="+mj-ea"/>
                  <a:cs typeface="+mj-cs"/>
                  <a:sym typeface="Times New Roman"/>
                </a:defRPr>
              </a:pPr>
            </a:p>
          </p:txBody>
        </p:sp>
      </p:gr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0" name="Then reveal the evidence that resolves the fight…"/>
          <p:cNvSpPr txBox="1"/>
          <p:nvPr>
            <p:ph type="title"/>
          </p:nvPr>
        </p:nvSpPr>
        <p:spPr>
          <a:xfrm>
            <a:off x="685800" y="40140"/>
            <a:ext cx="7772400" cy="886960"/>
          </a:xfrm>
          <a:prstGeom prst="rect">
            <a:avLst/>
          </a:prstGeom>
        </p:spPr>
        <p:txBody>
          <a:bodyPr/>
          <a:lstStyle>
            <a:lvl1pPr>
              <a:defRPr sz="3000"/>
            </a:lvl1pPr>
          </a:lstStyle>
          <a:p>
            <a:pPr/>
            <a:r>
              <a:t>Then reveal the evidence that resolves the fight…</a:t>
            </a:r>
          </a:p>
        </p:txBody>
      </p:sp>
      <p:grpSp>
        <p:nvGrpSpPr>
          <p:cNvPr id="373" name="Group"/>
          <p:cNvGrpSpPr/>
          <p:nvPr/>
        </p:nvGrpSpPr>
        <p:grpSpPr>
          <a:xfrm>
            <a:off x="609599" y="1047750"/>
            <a:ext cx="7137401" cy="5597339"/>
            <a:chOff x="0" y="0"/>
            <a:chExt cx="7137400" cy="5597338"/>
          </a:xfrm>
        </p:grpSpPr>
        <p:pic>
          <p:nvPicPr>
            <p:cNvPr id="371" name="image.png" descr="image.png"/>
            <p:cNvPicPr>
              <a:picLocks noChangeAspect="0"/>
            </p:cNvPicPr>
            <p:nvPr/>
          </p:nvPicPr>
          <p:blipFill>
            <a:blip r:embed="rId2">
              <a:extLst/>
            </a:blip>
            <a:stretch>
              <a:fillRect/>
            </a:stretch>
          </p:blipFill>
          <p:spPr>
            <a:xfrm>
              <a:off x="787400" y="0"/>
              <a:ext cx="6350001" cy="4762500"/>
            </a:xfrm>
            <a:prstGeom prst="rect">
              <a:avLst/>
            </a:prstGeom>
            <a:ln w="12700" cap="flat">
              <a:noFill/>
              <a:miter lim="400000"/>
            </a:ln>
            <a:effectLst/>
          </p:spPr>
        </p:pic>
        <p:sp>
          <p:nvSpPr>
            <p:cNvPr id="372" name="http://www.flickr.com/photos/mnsomero/2738807250/"/>
            <p:cNvSpPr txBox="1"/>
            <p:nvPr/>
          </p:nvSpPr>
          <p:spPr>
            <a:xfrm>
              <a:off x="0" y="4972050"/>
              <a:ext cx="4584700" cy="6252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defTabSz="914400">
                <a:buClr>
                  <a:srgbClr val="000000"/>
                </a:buClr>
                <a:buFont typeface="Times New Roman"/>
                <a:defRPr sz="1800">
                  <a:uFill>
                    <a:solidFill>
                      <a:srgbClr val="000000"/>
                    </a:solidFill>
                  </a:uFill>
                  <a:latin typeface="+mj-lt"/>
                  <a:ea typeface="+mj-ea"/>
                  <a:cs typeface="+mj-cs"/>
                  <a:sym typeface="Times New Roman"/>
                </a:defRPr>
              </a:lvl1pPr>
            </a:lstStyle>
            <a:p>
              <a:pPr/>
              <a:r>
                <a:t>http://www.flickr.com/photos/mnsomero/2738807250/</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3" grpId="1"/>
    </p:bldLst>
  </p:timing>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 name="Add dynamics to the talk"/>
          <p:cNvSpPr txBox="1"/>
          <p:nvPr>
            <p:ph type="title"/>
          </p:nvPr>
        </p:nvSpPr>
        <p:spPr>
          <a:xfrm>
            <a:off x="2362200" y="-152400"/>
            <a:ext cx="4648200" cy="914400"/>
          </a:xfrm>
          <a:prstGeom prst="rect">
            <a:avLst/>
          </a:prstGeom>
        </p:spPr>
        <p:txBody>
          <a:bodyPr/>
          <a:lstStyle>
            <a:lvl1pPr>
              <a:defRPr sz="3200"/>
            </a:lvl1pPr>
          </a:lstStyle>
          <a:p>
            <a:pPr/>
            <a:r>
              <a:t>Add dynamics to the talk</a:t>
            </a:r>
          </a:p>
        </p:txBody>
      </p:sp>
      <p:sp>
        <p:nvSpPr>
          <p:cNvPr id="376" name="A talk is a story.  As in a story, there can be different levels of excitement or tension in different parts of the talk.  This makes it easier for the audience to pay attention to what you’re saying.  Perhaps move to another location.…"/>
          <p:cNvSpPr txBox="1"/>
          <p:nvPr>
            <p:ph type="body" idx="1"/>
          </p:nvPr>
        </p:nvSpPr>
        <p:spPr>
          <a:xfrm>
            <a:off x="228600" y="1905000"/>
            <a:ext cx="8686800" cy="5486400"/>
          </a:xfrm>
          <a:prstGeom prst="rect">
            <a:avLst/>
          </a:prstGeom>
        </p:spPr>
        <p:txBody>
          <a:bodyPr/>
          <a:lstStyle/>
          <a:p>
            <a:pPr marL="297815" indent="-257175">
              <a:buClr>
                <a:srgbClr val="000000"/>
              </a:buClr>
              <a:buFont typeface="Times New Roman"/>
            </a:pPr>
            <a:r>
              <a:rPr sz="2400"/>
              <a:t>A talk is a story.  As in a story, there can be different levels of excitement or tension in different parts of the talk.  This makes it easier for the audience to pay attention to what you’re saying.  Perhaps move to another location.</a:t>
            </a:r>
          </a:p>
          <a:p>
            <a:pPr>
              <a:buClr>
                <a:srgbClr val="000000"/>
              </a:buClr>
              <a:buFont typeface="Times New Roman"/>
              <a:defRPr sz="2400"/>
            </a:pPr>
            <a:r>
              <a:t>I like to find some part of the work that really grabs me, that I’m really excited about, and let that show through.  (The audience loves to see you be excited.  Not all the time, but when appropriate).</a:t>
            </a:r>
          </a:p>
        </p:txBody>
      </p:sp>
      <p:pic>
        <p:nvPicPr>
          <p:cNvPr id="377" name="tmp.jpg" descr="tmp.jpg"/>
          <p:cNvPicPr>
            <a:picLocks noChangeAspect="0"/>
          </p:cNvPicPr>
          <p:nvPr/>
        </p:nvPicPr>
        <p:blipFill>
          <a:blip r:embed="rId2">
            <a:extLst/>
          </a:blip>
          <a:stretch>
            <a:fillRect/>
          </a:stretch>
        </p:blipFill>
        <p:spPr>
          <a:xfrm>
            <a:off x="0" y="0"/>
            <a:ext cx="2209800" cy="1447800"/>
          </a:xfrm>
          <a:prstGeom prst="rect">
            <a:avLst/>
          </a:prstGeom>
          <a:ln w="12700">
            <a:miter lim="400000"/>
          </a:ln>
        </p:spPr>
      </p:pic>
      <p:pic>
        <p:nvPicPr>
          <p:cNvPr id="378" name="tmp.jpg" descr="tmp.jpg"/>
          <p:cNvPicPr>
            <a:picLocks noChangeAspect="0"/>
          </p:cNvPicPr>
          <p:nvPr/>
        </p:nvPicPr>
        <p:blipFill>
          <a:blip r:embed="rId3">
            <a:extLst/>
          </a:blip>
          <a:stretch>
            <a:fillRect/>
          </a:stretch>
        </p:blipFill>
        <p:spPr>
          <a:xfrm>
            <a:off x="7086600" y="0"/>
            <a:ext cx="1828800" cy="1565275"/>
          </a:xfrm>
          <a:prstGeom prst="rect">
            <a:avLst/>
          </a:prstGeom>
          <a:ln w="12700">
            <a:miter lim="400000"/>
          </a:ln>
        </p:spPr>
      </p:pic>
      <p:sp>
        <p:nvSpPr>
          <p:cNvPr id="379" name="http://www.nch.ie/dynamic/img/Mariss%20Jansons%20%20new.jpg"/>
          <p:cNvSpPr txBox="1"/>
          <p:nvPr/>
        </p:nvSpPr>
        <p:spPr>
          <a:xfrm rot="5400000">
            <a:off x="7202792" y="1668157"/>
            <a:ext cx="3641116"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defTabSz="914400">
              <a:buClr>
                <a:srgbClr val="000000"/>
              </a:buClr>
              <a:buFont typeface="Times New Roman"/>
              <a:defRPr sz="1000">
                <a:uFill>
                  <a:solidFill>
                    <a:srgbClr val="000000"/>
                  </a:solidFill>
                </a:uFill>
                <a:latin typeface="+mj-lt"/>
                <a:ea typeface="+mj-ea"/>
                <a:cs typeface="+mj-cs"/>
                <a:sym typeface="Times New Roman"/>
              </a:defRPr>
            </a:lvl1pPr>
          </a:lstStyle>
          <a:p>
            <a:pPr/>
            <a:r>
              <a:t>http://www.nch.ie/dynamic/img/Mariss%20Jansons%20%20new.jpg</a:t>
            </a:r>
          </a:p>
        </p:txBody>
      </p:sp>
      <p:sp>
        <p:nvSpPr>
          <p:cNvPr id="380" name="http://images.google.com/imgres?imgurl=http://operachic.typepad.com/photos/uncategorized/ulster01.jpg&amp;imgrefurl=http://operachic.typepad.com/opera_chic/2007/01/index.html&amp;h=321&amp;w=490&amp;sz=57&amp;hl=en&amp;start=2&amp;tbnid=6seUYhUX6x2DrM:&amp;tbnh=85&amp;tbnw=130&amp;prev=/images"/>
          <p:cNvSpPr txBox="1"/>
          <p:nvPr/>
        </p:nvSpPr>
        <p:spPr>
          <a:xfrm rot="16200000">
            <a:off x="-1733550" y="3225800"/>
            <a:ext cx="3810000"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buClr>
                <a:srgbClr val="000000"/>
              </a:buClr>
              <a:buFont typeface="Times New Roman"/>
              <a:defRPr sz="300">
                <a:uFill>
                  <a:solidFill>
                    <a:srgbClr val="000000"/>
                  </a:solidFill>
                </a:uFill>
                <a:latin typeface="+mj-lt"/>
                <a:ea typeface="+mj-ea"/>
                <a:cs typeface="+mj-cs"/>
                <a:sym typeface="Times New Roman"/>
              </a:defRPr>
            </a:lvl1pPr>
          </a:lstStyle>
          <a:p>
            <a:pPr/>
            <a:r>
              <a:t>http://images.google.com/imgres?imgurl=http://operachic.typepad.com/photos/uncategorized/ulster01.jpg&amp;imgrefurl=http://operachic.typepad.com/opera_chic/2007/01/index.html&amp;h=321&amp;w=490&amp;sz=57&amp;hl=en&amp;start=2&amp;tbnid=6seUYhUX6x2DrM:&amp;tbnh=85&amp;tbnw=130&amp;prev=/images%3Fq%3Dconductor%2Borchestra%2Bquiet%26gbv%3D2%26svnum%3D10%26hl%3Den%26safe%3Doff%26sa%3DG</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2" name="image.png" descr="image.png"/>
          <p:cNvPicPr>
            <a:picLocks noChangeAspect="0"/>
          </p:cNvPicPr>
          <p:nvPr/>
        </p:nvPicPr>
        <p:blipFill>
          <a:blip r:embed="rId2">
            <a:extLst/>
          </a:blip>
          <a:stretch>
            <a:fillRect/>
          </a:stretch>
        </p:blipFill>
        <p:spPr>
          <a:xfrm>
            <a:off x="1181100" y="1498600"/>
            <a:ext cx="6807200" cy="5105400"/>
          </a:xfrm>
          <a:prstGeom prst="rect">
            <a:avLst/>
          </a:prstGeom>
          <a:ln w="12700">
            <a:miter lim="400000"/>
          </a:ln>
        </p:spPr>
      </p:pic>
      <p:sp>
        <p:nvSpPr>
          <p:cNvPr id="383" name="“I love this problem;  it’s beautifully underdetermined.  There are lots of different ways we can explain the observed blurry image.  It could be that that’s what was there in the world, and we took a sharp picture of it….”"/>
          <p:cNvSpPr txBox="1"/>
          <p:nvPr/>
        </p:nvSpPr>
        <p:spPr>
          <a:xfrm>
            <a:off x="190500" y="19174"/>
            <a:ext cx="8662120" cy="14602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R="40639" defTabSz="914400">
              <a:spcBef>
                <a:spcPts val="700"/>
              </a:spcBef>
              <a:defRPr sz="2400">
                <a:solidFill>
                  <a:schemeClr val="accent1"/>
                </a:solidFill>
                <a:uFill>
                  <a:solidFill>
                    <a:srgbClr val="000000"/>
                  </a:solidFill>
                </a:uFill>
                <a:latin typeface="+mj-lt"/>
                <a:ea typeface="+mj-ea"/>
                <a:cs typeface="+mj-cs"/>
                <a:sym typeface="Times New Roman"/>
              </a:defRPr>
            </a:lvl1pPr>
          </a:lstStyle>
          <a:p>
            <a:pPr/>
            <a:r>
              <a:t> “I love this problem;  it’s beautifully underdetermined.  There are lots of different ways we can explain the observed blurry image.  It could be that that’s what was there in the world, and we took a sharp picture of it….”</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What I think the audience of a technical talk wants"/>
          <p:cNvSpPr txBox="1"/>
          <p:nvPr>
            <p:ph type="title"/>
          </p:nvPr>
        </p:nvSpPr>
        <p:spPr>
          <a:xfrm>
            <a:off x="88900" y="0"/>
            <a:ext cx="8953500" cy="1600200"/>
          </a:xfrm>
          <a:prstGeom prst="rect">
            <a:avLst/>
          </a:prstGeom>
        </p:spPr>
        <p:txBody>
          <a:bodyPr/>
          <a:lstStyle>
            <a:lvl1pPr>
              <a:defRPr sz="3400"/>
            </a:lvl1pPr>
          </a:lstStyle>
          <a:p>
            <a:pPr/>
            <a:r>
              <a:t>What I think the audience of a technical talk wants</a:t>
            </a:r>
          </a:p>
        </p:txBody>
      </p:sp>
      <p:sp>
        <p:nvSpPr>
          <p:cNvPr id="386" name="To have everything follow and make sense.…"/>
          <p:cNvSpPr txBox="1"/>
          <p:nvPr>
            <p:ph type="body" idx="1"/>
          </p:nvPr>
        </p:nvSpPr>
        <p:spPr>
          <a:xfrm>
            <a:off x="685800" y="1651000"/>
            <a:ext cx="7772400" cy="4876800"/>
          </a:xfrm>
          <a:prstGeom prst="rect">
            <a:avLst/>
          </a:prstGeom>
        </p:spPr>
        <p:txBody>
          <a:bodyPr/>
          <a:lstStyle/>
          <a:p>
            <a:pPr marL="0" indent="0">
              <a:buSzTx/>
              <a:buNone/>
            </a:pPr>
            <a:r>
              <a:rPr sz="2400"/>
              <a:t>To have everything follow and make sense.</a:t>
            </a:r>
            <a:endParaRPr sz="2400"/>
          </a:p>
          <a:p>
            <a:pPr marL="0" indent="0">
              <a:buSzTx/>
              <a:buNone/>
            </a:pPr>
            <a:r>
              <a:rPr sz="2400"/>
              <a:t>To learn something, to develop their intuition.</a:t>
            </a:r>
            <a:endParaRPr sz="2400"/>
          </a:p>
          <a:p>
            <a:pPr marL="0" indent="0">
              <a:buSzTx/>
              <a:buNone/>
            </a:pPr>
            <a:r>
              <a:rPr sz="2400"/>
              <a:t>To connect with the speaker, to share their excitement.</a:t>
            </a:r>
            <a:endParaRPr sz="2400"/>
          </a:p>
          <a:p>
            <a:pPr marL="0" indent="0">
              <a:buSzTx/>
              <a:buNone/>
            </a:pPr>
            <a:r>
              <a:rPr sz="2400"/>
              <a:t>They want to watch you love something!</a:t>
            </a:r>
            <a:endParaRPr sz="2400"/>
          </a:p>
          <a:p>
            <a:pPr marL="0" indent="0">
              <a:buSzTx/>
              <a:buNone/>
            </a:pPr>
            <a:endParaRPr sz="2400"/>
          </a:p>
          <a:p>
            <a:pPr marL="0" indent="0">
              <a:buSzTx/>
              <a:buNone/>
            </a:pPr>
            <a:r>
              <a:rPr sz="2400"/>
              <a:t>Alan Alda: </a:t>
            </a:r>
            <a:r>
              <a:rPr sz="1800" u="sng">
                <a:hlinkClick r:id="rId2" invalidUrl="" action="" tgtFrame="" tooltip="" history="1" highlightClick="0" endSnd="0"/>
              </a:rPr>
              <a:t>https://www.youtube.com/watch?v=j4XgjkXDxss</a:t>
            </a:r>
            <a:r>
              <a:rPr sz="1800"/>
              <a:t>, and others</a:t>
            </a:r>
          </a:p>
        </p:txBody>
      </p:sp>
      <p:sp>
        <p:nvSpPr>
          <p:cNvPr id="38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9" name="Let the audience see your personality"/>
          <p:cNvSpPr txBox="1"/>
          <p:nvPr>
            <p:ph type="title"/>
          </p:nvPr>
        </p:nvSpPr>
        <p:spPr>
          <a:xfrm>
            <a:off x="685800" y="0"/>
            <a:ext cx="7772400" cy="1295400"/>
          </a:xfrm>
          <a:prstGeom prst="rect">
            <a:avLst/>
          </a:prstGeom>
        </p:spPr>
        <p:txBody>
          <a:bodyPr/>
          <a:lstStyle>
            <a:lvl1pPr>
              <a:defRPr sz="4000"/>
            </a:lvl1pPr>
          </a:lstStyle>
          <a:p>
            <a:pPr/>
            <a:r>
              <a:t>Let the audience see your personality</a:t>
            </a:r>
          </a:p>
        </p:txBody>
      </p:sp>
      <p:sp>
        <p:nvSpPr>
          <p:cNvPr id="390" name="They want to see you enjoy yourself.…"/>
          <p:cNvSpPr txBox="1"/>
          <p:nvPr>
            <p:ph type="body" idx="1"/>
          </p:nvPr>
        </p:nvSpPr>
        <p:spPr>
          <a:xfrm>
            <a:off x="304800" y="1371600"/>
            <a:ext cx="6248400" cy="5486400"/>
          </a:xfrm>
          <a:prstGeom prst="rect">
            <a:avLst/>
          </a:prstGeom>
        </p:spPr>
        <p:txBody>
          <a:bodyPr/>
          <a:lstStyle/>
          <a:p>
            <a:pPr>
              <a:buClr>
                <a:srgbClr val="000000"/>
              </a:buClr>
              <a:buFont typeface="Times New Roman"/>
              <a:defRPr sz="2800"/>
            </a:pPr>
            <a:r>
              <a:t>They want to see you enjoy yourself.</a:t>
            </a:r>
          </a:p>
          <a:p>
            <a:pPr>
              <a:buClr>
                <a:srgbClr val="000000"/>
              </a:buClr>
              <a:buFont typeface="Times New Roman"/>
              <a:defRPr sz="2800"/>
            </a:pPr>
            <a:r>
              <a:t>They want to see what you love about the work.</a:t>
            </a:r>
          </a:p>
          <a:p>
            <a:pPr>
              <a:buClr>
                <a:srgbClr val="000000"/>
              </a:buClr>
              <a:buFont typeface="Times New Roman"/>
              <a:defRPr sz="2800"/>
            </a:pPr>
            <a:r>
              <a:t>People really respond to the human parts of a talk.  Those parts help the audience with their difficult task of listening to an hour-long talk on a technical subject.  What was easy, what was fun, what was hard about the work?</a:t>
            </a:r>
          </a:p>
          <a:p>
            <a:pPr>
              <a:buClr>
                <a:srgbClr val="000000"/>
              </a:buClr>
              <a:buFont typeface="Times New Roman"/>
              <a:defRPr sz="2800"/>
            </a:pPr>
            <a:r>
              <a:t>Don’t be afraid to be yourself and to be quirky.</a:t>
            </a:r>
          </a:p>
        </p:txBody>
      </p:sp>
      <p:sp>
        <p:nvSpPr>
          <p:cNvPr id="391" name="http://is3.okcupid.com/users/112/250/11225140098321842389/mt1112532356.jpg"/>
          <p:cNvSpPr txBox="1"/>
          <p:nvPr/>
        </p:nvSpPr>
        <p:spPr>
          <a:xfrm>
            <a:off x="152400" y="6553200"/>
            <a:ext cx="6000810" cy="297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defTabSz="914400">
              <a:buClr>
                <a:srgbClr val="000000"/>
              </a:buClr>
              <a:buFont typeface="Times New Roman"/>
              <a:defRPr sz="1400">
                <a:uFill>
                  <a:solidFill>
                    <a:srgbClr val="000000"/>
                  </a:solidFill>
                </a:uFill>
                <a:latin typeface="+mj-lt"/>
                <a:ea typeface="+mj-ea"/>
                <a:cs typeface="+mj-cs"/>
                <a:sym typeface="Times New Roman"/>
              </a:defRPr>
            </a:lvl1pPr>
          </a:lstStyle>
          <a:p>
            <a:pPr/>
            <a:r>
              <a:t>http://is3.okcupid.com/users/112/250/11225140098321842389/mt1112532356.jpg</a:t>
            </a:r>
          </a:p>
        </p:txBody>
      </p:sp>
      <p:pic>
        <p:nvPicPr>
          <p:cNvPr id="392" name="tmp.jpg" descr="tmp.jpg"/>
          <p:cNvPicPr>
            <a:picLocks noChangeAspect="0"/>
          </p:cNvPicPr>
          <p:nvPr/>
        </p:nvPicPr>
        <p:blipFill>
          <a:blip r:embed="rId2">
            <a:extLst/>
          </a:blip>
          <a:stretch>
            <a:fillRect/>
          </a:stretch>
        </p:blipFill>
        <p:spPr>
          <a:xfrm>
            <a:off x="6607175" y="3200400"/>
            <a:ext cx="2308225" cy="32258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 name="A paper’s impact on your career"/>
          <p:cNvSpPr txBox="1"/>
          <p:nvPr>
            <p:ph type="title"/>
          </p:nvPr>
        </p:nvSpPr>
        <p:spPr>
          <a:xfrm>
            <a:off x="685800" y="-76200"/>
            <a:ext cx="7772400" cy="1143000"/>
          </a:xfrm>
          <a:prstGeom prst="rect">
            <a:avLst/>
          </a:prstGeom>
        </p:spPr>
        <p:txBody>
          <a:bodyPr/>
          <a:lstStyle>
            <a:lvl1pPr>
              <a:defRPr sz="3600"/>
            </a:lvl1pPr>
          </a:lstStyle>
          <a:p>
            <a:pPr/>
            <a:r>
              <a:t>A paper’s impact on your career</a:t>
            </a:r>
          </a:p>
        </p:txBody>
      </p:sp>
      <p:sp>
        <p:nvSpPr>
          <p:cNvPr id="87" name="Line"/>
          <p:cNvSpPr/>
          <p:nvPr/>
        </p:nvSpPr>
        <p:spPr>
          <a:xfrm flipH="1">
            <a:off x="2360612" y="1081087"/>
            <a:ext cx="1588" cy="3810001"/>
          </a:xfrm>
          <a:prstGeom prst="line">
            <a:avLst/>
          </a:prstGeom>
          <a:ln w="25400">
            <a:solidFill>
              <a:srgbClr val="000000"/>
            </a:solidFill>
          </a:ln>
          <a:effectLst>
            <a:outerShdw sx="100000" sy="100000" kx="0" ky="0" algn="b" rotWithShape="0" blurRad="38100" dist="25400" dir="5400000">
              <a:srgbClr val="929292">
                <a:alpha val="37998"/>
              </a:srgbClr>
            </a:outerShdw>
          </a:effectLst>
        </p:spPr>
        <p:txBody>
          <a:bodyPr lIns="0" tIns="0" rIns="0" bIns="0"/>
          <a:lstStyle/>
          <a:p>
            <a:pPr/>
          </a:p>
        </p:txBody>
      </p:sp>
      <p:sp>
        <p:nvSpPr>
          <p:cNvPr id="88" name="Line"/>
          <p:cNvSpPr/>
          <p:nvPr/>
        </p:nvSpPr>
        <p:spPr>
          <a:xfrm flipH="1">
            <a:off x="2360612" y="4889500"/>
            <a:ext cx="4725988" cy="1588"/>
          </a:xfrm>
          <a:prstGeom prst="line">
            <a:avLst/>
          </a:prstGeom>
          <a:ln w="25400">
            <a:solidFill>
              <a:srgbClr val="000000"/>
            </a:solidFill>
          </a:ln>
          <a:effectLst>
            <a:outerShdw sx="100000" sy="100000" kx="0" ky="0" algn="b" rotWithShape="0" blurRad="38100" dist="25400" dir="5400000">
              <a:srgbClr val="929292">
                <a:alpha val="37998"/>
              </a:srgbClr>
            </a:outerShdw>
          </a:effectLst>
        </p:spPr>
        <p:txBody>
          <a:bodyPr lIns="0" tIns="0" rIns="0" bIns="0"/>
          <a:lstStyle/>
          <a:p>
            <a:pPr/>
          </a:p>
        </p:txBody>
      </p:sp>
      <p:sp>
        <p:nvSpPr>
          <p:cNvPr id="89" name="Paper quality"/>
          <p:cNvSpPr txBox="1"/>
          <p:nvPr/>
        </p:nvSpPr>
        <p:spPr>
          <a:xfrm>
            <a:off x="3744912" y="5295900"/>
            <a:ext cx="1771661" cy="431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defTabSz="914400">
              <a:buClr>
                <a:srgbClr val="434ED6"/>
              </a:buClr>
              <a:buFont typeface="Times New Roman"/>
              <a:defRPr sz="2400">
                <a:solidFill>
                  <a:srgbClr val="434ED6"/>
                </a:solidFill>
                <a:uFill>
                  <a:solidFill>
                    <a:srgbClr val="434ED6"/>
                  </a:solidFill>
                </a:uFill>
                <a:latin typeface="+mj-lt"/>
                <a:ea typeface="+mj-ea"/>
                <a:cs typeface="+mj-cs"/>
                <a:sym typeface="Times New Roman"/>
              </a:defRPr>
            </a:lvl1pPr>
          </a:lstStyle>
          <a:p>
            <a:pPr/>
            <a:r>
              <a:t>Paper quality</a:t>
            </a:r>
          </a:p>
        </p:txBody>
      </p:sp>
      <p:sp>
        <p:nvSpPr>
          <p:cNvPr id="90" name="Effect on your career"/>
          <p:cNvSpPr txBox="1"/>
          <p:nvPr/>
        </p:nvSpPr>
        <p:spPr>
          <a:xfrm rot="16200000">
            <a:off x="-80963" y="2603500"/>
            <a:ext cx="3048001" cy="431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buClr>
                <a:srgbClr val="434ED6"/>
              </a:buClr>
              <a:buFont typeface="Times New Roman"/>
              <a:defRPr sz="2400">
                <a:solidFill>
                  <a:srgbClr val="434ED6"/>
                </a:solidFill>
                <a:uFill>
                  <a:solidFill>
                    <a:srgbClr val="434ED6"/>
                  </a:solidFill>
                </a:uFill>
                <a:latin typeface="+mj-lt"/>
                <a:ea typeface="+mj-ea"/>
                <a:cs typeface="+mj-cs"/>
                <a:sym typeface="Times New Roman"/>
              </a:defRPr>
            </a:lvl1pPr>
          </a:lstStyle>
          <a:p>
            <a:pPr/>
            <a:r>
              <a:t>Effect on your career</a:t>
            </a:r>
          </a:p>
        </p:txBody>
      </p:sp>
      <p:sp>
        <p:nvSpPr>
          <p:cNvPr id="91" name="nothing"/>
          <p:cNvSpPr txBox="1"/>
          <p:nvPr/>
        </p:nvSpPr>
        <p:spPr>
          <a:xfrm>
            <a:off x="1471612" y="4648200"/>
            <a:ext cx="853466" cy="3585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40639" marR="40639" defTabSz="914400">
              <a:buClr>
                <a:srgbClr val="000000"/>
              </a:buClr>
              <a:buFont typeface="Times New Roman"/>
              <a:defRPr sz="1800">
                <a:uFill>
                  <a:solidFill>
                    <a:srgbClr val="000000"/>
                  </a:solidFill>
                </a:uFill>
                <a:latin typeface="+mj-lt"/>
                <a:ea typeface="+mj-ea"/>
                <a:cs typeface="+mj-cs"/>
                <a:sym typeface="Times New Roman"/>
              </a:defRPr>
            </a:lvl1pPr>
          </a:lstStyle>
          <a:p>
            <a:pPr/>
            <a:r>
              <a:t>nothing</a:t>
            </a:r>
          </a:p>
        </p:txBody>
      </p:sp>
      <p:sp>
        <p:nvSpPr>
          <p:cNvPr id="92" name="Lots of impact"/>
          <p:cNvSpPr txBox="1"/>
          <p:nvPr/>
        </p:nvSpPr>
        <p:spPr>
          <a:xfrm>
            <a:off x="1054100" y="850900"/>
            <a:ext cx="1308100" cy="6252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r" defTabSz="914400">
              <a:buClr>
                <a:srgbClr val="000000"/>
              </a:buClr>
              <a:buFont typeface="Times New Roman"/>
              <a:defRPr sz="1800">
                <a:uFill>
                  <a:solidFill>
                    <a:srgbClr val="000000"/>
                  </a:solidFill>
                </a:uFill>
                <a:latin typeface="+mj-lt"/>
                <a:ea typeface="+mj-ea"/>
                <a:cs typeface="+mj-cs"/>
                <a:sym typeface="Times New Roman"/>
              </a:defRPr>
            </a:lvl1pPr>
          </a:lstStyle>
          <a:p>
            <a:pPr/>
            <a:r>
              <a:t>Lots of impact</a:t>
            </a:r>
          </a:p>
        </p:txBody>
      </p:sp>
      <p:grpSp>
        <p:nvGrpSpPr>
          <p:cNvPr id="97" name="Group"/>
          <p:cNvGrpSpPr/>
          <p:nvPr/>
        </p:nvGrpSpPr>
        <p:grpSpPr>
          <a:xfrm>
            <a:off x="2552700" y="4876800"/>
            <a:ext cx="6099175" cy="1270000"/>
            <a:chOff x="0" y="0"/>
            <a:chExt cx="6099175" cy="1270000"/>
          </a:xfrm>
        </p:grpSpPr>
        <p:sp>
          <p:nvSpPr>
            <p:cNvPr id="93" name="Bad"/>
            <p:cNvSpPr/>
            <p:nvPr/>
          </p:nvSpPr>
          <p:spPr>
            <a:xfrm>
              <a:off x="0" y="0"/>
              <a:ext cx="1270000" cy="1270000"/>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marL="40639" marR="40639" defTabSz="914400">
                <a:buClr>
                  <a:srgbClr val="000000"/>
                </a:buClr>
                <a:buFont typeface="Times New Roman"/>
                <a:defRPr sz="1800">
                  <a:uFill>
                    <a:solidFill>
                      <a:srgbClr val="000000"/>
                    </a:solidFill>
                  </a:uFill>
                  <a:latin typeface="+mj-lt"/>
                  <a:ea typeface="+mj-ea"/>
                  <a:cs typeface="+mj-cs"/>
                  <a:sym typeface="Times New Roman"/>
                </a:defRPr>
              </a:lvl1pPr>
            </a:lstStyle>
            <a:p>
              <a:pPr/>
              <a:r>
                <a:t>Bad</a:t>
              </a:r>
            </a:p>
          </p:txBody>
        </p:sp>
        <p:sp>
          <p:nvSpPr>
            <p:cNvPr id="94" name="Ok"/>
            <p:cNvSpPr/>
            <p:nvPr/>
          </p:nvSpPr>
          <p:spPr>
            <a:xfrm>
              <a:off x="1208087" y="0"/>
              <a:ext cx="1270001" cy="1270000"/>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marL="40639" marR="40639" defTabSz="914400">
                <a:buClr>
                  <a:srgbClr val="000000"/>
                </a:buClr>
                <a:buFont typeface="Times New Roman"/>
                <a:defRPr sz="1800">
                  <a:uFill>
                    <a:solidFill>
                      <a:srgbClr val="000000"/>
                    </a:solidFill>
                  </a:uFill>
                  <a:latin typeface="+mj-lt"/>
                  <a:ea typeface="+mj-ea"/>
                  <a:cs typeface="+mj-cs"/>
                  <a:sym typeface="Times New Roman"/>
                </a:defRPr>
              </a:lvl1pPr>
            </a:lstStyle>
            <a:p>
              <a:pPr/>
              <a:r>
                <a:t>Ok </a:t>
              </a:r>
            </a:p>
          </p:txBody>
        </p:sp>
        <p:sp>
          <p:nvSpPr>
            <p:cNvPr id="95" name="Pretty good"/>
            <p:cNvSpPr/>
            <p:nvPr/>
          </p:nvSpPr>
          <p:spPr>
            <a:xfrm>
              <a:off x="2173287" y="0"/>
              <a:ext cx="1270001" cy="1270000"/>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marL="40639" marR="40639" defTabSz="914400">
                <a:buClr>
                  <a:srgbClr val="000000"/>
                </a:buClr>
                <a:buFont typeface="Times New Roman"/>
                <a:defRPr sz="1800">
                  <a:uFill>
                    <a:solidFill>
                      <a:srgbClr val="000000"/>
                    </a:solidFill>
                  </a:uFill>
                  <a:latin typeface="+mj-lt"/>
                  <a:ea typeface="+mj-ea"/>
                  <a:cs typeface="+mj-cs"/>
                  <a:sym typeface="Times New Roman"/>
                </a:defRPr>
              </a:lvl1pPr>
            </a:lstStyle>
            <a:p>
              <a:pPr/>
              <a:r>
                <a:t>Pretty good</a:t>
              </a:r>
            </a:p>
          </p:txBody>
        </p:sp>
        <p:sp>
          <p:nvSpPr>
            <p:cNvPr id="96" name="Creative, original and good."/>
            <p:cNvSpPr/>
            <p:nvPr/>
          </p:nvSpPr>
          <p:spPr>
            <a:xfrm>
              <a:off x="4156075" y="0"/>
              <a:ext cx="19431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defTabSz="914400">
                <a:buClr>
                  <a:srgbClr val="000000"/>
                </a:buClr>
                <a:buFont typeface="Times New Roman"/>
                <a:defRPr sz="1800">
                  <a:uFill>
                    <a:solidFill>
                      <a:srgbClr val="000000"/>
                    </a:solidFill>
                  </a:uFill>
                  <a:latin typeface="+mj-lt"/>
                  <a:ea typeface="+mj-ea"/>
                  <a:cs typeface="+mj-cs"/>
                  <a:sym typeface="Times New Roman"/>
                </a:defRPr>
              </a:lvl1pPr>
            </a:lstStyle>
            <a:p>
              <a:pPr/>
              <a:r>
                <a:t>Creative, original and good.</a:t>
              </a:r>
            </a:p>
          </p:txBody>
        </p:sp>
      </p:grpSp>
      <p:sp>
        <p:nvSpPr>
          <p:cNvPr id="98" name="Line"/>
          <p:cNvSpPr/>
          <p:nvPr/>
        </p:nvSpPr>
        <p:spPr>
          <a:xfrm flipH="1">
            <a:off x="5511799" y="5549900"/>
            <a:ext cx="965201" cy="1"/>
          </a:xfrm>
          <a:prstGeom prst="line">
            <a:avLst/>
          </a:prstGeom>
          <a:ln>
            <a:solidFill>
              <a:srgbClr val="0433FF"/>
            </a:solidFill>
            <a:headEnd type="stealth"/>
          </a:ln>
        </p:spPr>
        <p:txBody>
          <a:bodyPr lIns="0" tIns="0" rIns="0" bIns="0"/>
          <a:lstStyle/>
          <a:p>
            <a:pPr/>
          </a:p>
        </p:txBody>
      </p:sp>
      <p:sp>
        <p:nvSpPr>
          <p:cNvPr id="99" name="Line"/>
          <p:cNvSpPr/>
          <p:nvPr/>
        </p:nvSpPr>
        <p:spPr>
          <a:xfrm>
            <a:off x="1257300" y="1181100"/>
            <a:ext cx="1" cy="965201"/>
          </a:xfrm>
          <a:prstGeom prst="line">
            <a:avLst/>
          </a:prstGeom>
          <a:ln>
            <a:solidFill>
              <a:srgbClr val="0433FF"/>
            </a:solidFill>
            <a:headEnd type="stealth"/>
          </a:ln>
        </p:spPr>
        <p:txBody>
          <a:bodyPr lIns="0" tIns="0" rIns="0" bIns="0"/>
          <a:lstStyle/>
          <a:p>
            <a:pPr/>
          </a:p>
        </p:txBody>
      </p:sp>
      <p:sp>
        <p:nvSpPr>
          <p:cNvPr id="100" name="Line"/>
          <p:cNvSpPr/>
          <p:nvPr/>
        </p:nvSpPr>
        <p:spPr>
          <a:xfrm>
            <a:off x="2362200" y="1181100"/>
            <a:ext cx="4965700" cy="3810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9446" y="0"/>
                </a:lnTo>
                <a:lnTo>
                  <a:pt x="17181" y="20592"/>
                </a:lnTo>
                <a:lnTo>
                  <a:pt x="12485" y="20592"/>
                </a:lnTo>
                <a:lnTo>
                  <a:pt x="12043" y="20592"/>
                </a:lnTo>
                <a:lnTo>
                  <a:pt x="3480" y="21024"/>
                </a:lnTo>
                <a:lnTo>
                  <a:pt x="0" y="21600"/>
                </a:lnTo>
              </a:path>
            </a:pathLst>
          </a:custGeom>
          <a:ln w="38100">
            <a:solidFill>
              <a:srgbClr val="FF2600"/>
            </a:solidFill>
          </a:ln>
        </p:spPr>
        <p:txBody>
          <a:bodyPr lIns="50800" tIns="50800" rIns="50800" bIns="50800" anchor="ctr"/>
          <a:lstStyle/>
          <a:p>
            <a:pPr algn="ctr" defTabSz="584200">
              <a:defRPr sz="4200">
                <a:latin typeface="Gill Sans"/>
                <a:ea typeface="Gill Sans"/>
                <a:cs typeface="Gill Sans"/>
                <a:sym typeface="Gill Sans"/>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0" grpId="1"/>
    </p:bldLst>
  </p:timing>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4" name="How to end a talk"/>
          <p:cNvSpPr txBox="1"/>
          <p:nvPr>
            <p:ph type="title"/>
          </p:nvPr>
        </p:nvSpPr>
        <p:spPr>
          <a:prstGeom prst="rect">
            <a:avLst/>
          </a:prstGeom>
        </p:spPr>
        <p:txBody>
          <a:bodyPr/>
          <a:lstStyle/>
          <a:p>
            <a:pPr/>
            <a:r>
              <a:t>How to end a talk</a:t>
            </a:r>
          </a:p>
        </p:txBody>
      </p:sp>
      <p:sp>
        <p:nvSpPr>
          <p:cNvPr id="395" name="People often say “are there any questions?” but then people don’t know whether to applaud or to raise their hand.…"/>
          <p:cNvSpPr txBox="1"/>
          <p:nvPr>
            <p:ph type="body" idx="1"/>
          </p:nvPr>
        </p:nvSpPr>
        <p:spPr>
          <a:prstGeom prst="rect">
            <a:avLst/>
          </a:prstGeom>
        </p:spPr>
        <p:txBody>
          <a:bodyPr/>
          <a:lstStyle/>
          <a:p>
            <a:pPr>
              <a:buClr>
                <a:srgbClr val="000000"/>
              </a:buClr>
              <a:buFont typeface="Times New Roman"/>
            </a:pPr>
            <a:r>
              <a:t>People often say “are there any questions?” but then people don’t know whether to applaud or to raise their hand.</a:t>
            </a:r>
          </a:p>
          <a:p>
            <a:pPr>
              <a:buClr>
                <a:srgbClr val="000000"/>
              </a:buClr>
              <a:buFont typeface="Times New Roman"/>
            </a:pPr>
            <a:r>
              <a:t>If you say “thank you”, then everyone knows that they’re supposed to applaud now.  After that is over, then you can ask for questions.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 name="Our image of the research community"/>
          <p:cNvSpPr txBox="1"/>
          <p:nvPr>
            <p:ph type="title"/>
          </p:nvPr>
        </p:nvSpPr>
        <p:spPr>
          <a:xfrm>
            <a:off x="381000" y="381000"/>
            <a:ext cx="8534400" cy="1600200"/>
          </a:xfrm>
          <a:prstGeom prst="rect">
            <a:avLst/>
          </a:prstGeom>
        </p:spPr>
        <p:txBody>
          <a:bodyPr/>
          <a:lstStyle>
            <a:lvl1pPr>
              <a:defRPr sz="4000"/>
            </a:lvl1pPr>
          </a:lstStyle>
          <a:p>
            <a:pPr/>
            <a:r>
              <a:t>Our image of the research community</a:t>
            </a:r>
          </a:p>
        </p:txBody>
      </p:sp>
      <p:sp>
        <p:nvSpPr>
          <p:cNvPr id="103" name="Scholars, plenty of time on their hands, pouring over your manuscript."/>
          <p:cNvSpPr txBox="1"/>
          <p:nvPr>
            <p:ph type="body" idx="1"/>
          </p:nvPr>
        </p:nvSpPr>
        <p:spPr>
          <a:prstGeom prst="rect">
            <a:avLst/>
          </a:prstGeom>
        </p:spPr>
        <p:txBody>
          <a:bodyPr/>
          <a:lstStyle>
            <a:lvl1pPr>
              <a:buClr>
                <a:srgbClr val="000000"/>
              </a:buClr>
              <a:buFont typeface="Times New Roman"/>
            </a:lvl1pPr>
          </a:lstStyle>
          <a:p>
            <a:pPr/>
            <a:r>
              <a:t>Scholars, plenty of time on their hands, pouring over your manuscript.</a:t>
            </a:r>
          </a:p>
        </p:txBody>
      </p:sp>
      <p:pic>
        <p:nvPicPr>
          <p:cNvPr id="104" name="image.png" descr="image.png"/>
          <p:cNvPicPr>
            <a:picLocks noChangeAspect="0"/>
          </p:cNvPicPr>
          <p:nvPr/>
        </p:nvPicPr>
        <p:blipFill>
          <a:blip r:embed="rId2">
            <a:extLst/>
          </a:blip>
          <a:stretch>
            <a:fillRect/>
          </a:stretch>
        </p:blipFill>
        <p:spPr>
          <a:xfrm>
            <a:off x="1981200" y="3200400"/>
            <a:ext cx="1925638" cy="2743200"/>
          </a:xfrm>
          <a:prstGeom prst="rect">
            <a:avLst/>
          </a:prstGeom>
          <a:ln w="12700">
            <a:miter lim="400000"/>
          </a:ln>
        </p:spPr>
      </p:pic>
      <p:pic>
        <p:nvPicPr>
          <p:cNvPr id="105" name="image.png" descr="image.png"/>
          <p:cNvPicPr>
            <a:picLocks noChangeAspect="0"/>
          </p:cNvPicPr>
          <p:nvPr/>
        </p:nvPicPr>
        <p:blipFill>
          <a:blip r:embed="rId3">
            <a:extLst/>
          </a:blip>
          <a:stretch>
            <a:fillRect/>
          </a:stretch>
        </p:blipFill>
        <p:spPr>
          <a:xfrm>
            <a:off x="152400" y="3200400"/>
            <a:ext cx="1836738" cy="2667000"/>
          </a:xfrm>
          <a:prstGeom prst="rect">
            <a:avLst/>
          </a:prstGeom>
          <a:ln w="12700">
            <a:miter lim="400000"/>
          </a:ln>
        </p:spPr>
      </p:pic>
      <p:pic>
        <p:nvPicPr>
          <p:cNvPr id="106" name="image.png" descr="image.png"/>
          <p:cNvPicPr>
            <a:picLocks noChangeAspect="0"/>
          </p:cNvPicPr>
          <p:nvPr/>
        </p:nvPicPr>
        <p:blipFill>
          <a:blip r:embed="rId4">
            <a:extLst/>
          </a:blip>
          <a:stretch>
            <a:fillRect/>
          </a:stretch>
        </p:blipFill>
        <p:spPr>
          <a:xfrm>
            <a:off x="4267200" y="3657600"/>
            <a:ext cx="4657725" cy="2927350"/>
          </a:xfrm>
          <a:prstGeom prst="rect">
            <a:avLst/>
          </a:prstGeom>
          <a:ln w="12700">
            <a:miter lim="400000"/>
          </a:ln>
        </p:spPr>
      </p:pic>
      <p:sp>
        <p:nvSpPr>
          <p:cNvPr id="107" name="Line"/>
          <p:cNvSpPr/>
          <p:nvPr/>
        </p:nvSpPr>
        <p:spPr>
          <a:xfrm>
            <a:off x="6248400" y="2743168"/>
            <a:ext cx="914400" cy="6858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1"/>
                  <a:pt x="21600" y="21600"/>
                </a:cubicBezTo>
              </a:path>
            </a:pathLst>
          </a:custGeom>
          <a:ln w="57150">
            <a:solidFill>
              <a:srgbClr val="D84800"/>
            </a:solidFill>
            <a:tailEnd type="triangle"/>
          </a:ln>
        </p:spPr>
        <p:txBody>
          <a:bodyPr lIns="50800" tIns="50800" rIns="50800" bIns="50800" anchor="ctr"/>
          <a:lstStyle/>
          <a:p>
            <a:pPr marL="40639" marR="40639" defTabSz="914400">
              <a:defRPr sz="2400">
                <a:uFill>
                  <a:solidFill>
                    <a:srgbClr val="000000"/>
                  </a:solidFill>
                </a:uFill>
                <a:latin typeface="+mj-lt"/>
                <a:ea typeface="+mj-ea"/>
                <a:cs typeface="+mj-cs"/>
                <a:sym typeface="Times New Roman"/>
              </a:defRPr>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The reality:   more like a large, crowded marketplace"/>
          <p:cNvSpPr txBox="1"/>
          <p:nvPr>
            <p:ph type="title"/>
          </p:nvPr>
        </p:nvSpPr>
        <p:spPr>
          <a:xfrm>
            <a:off x="685800" y="-203200"/>
            <a:ext cx="7772400" cy="1600200"/>
          </a:xfrm>
          <a:prstGeom prst="rect">
            <a:avLst/>
          </a:prstGeom>
        </p:spPr>
        <p:txBody>
          <a:bodyPr/>
          <a:lstStyle/>
          <a:p>
            <a:pPr>
              <a:defRPr sz="3600"/>
            </a:pPr>
            <a:r>
              <a:t>The reality:  </a:t>
            </a:r>
          </a:p>
          <a:p>
            <a:pPr>
              <a:defRPr sz="3600"/>
            </a:pPr>
            <a:r>
              <a:t>more like a large, crowded marketplace</a:t>
            </a:r>
          </a:p>
        </p:txBody>
      </p:sp>
      <p:pic>
        <p:nvPicPr>
          <p:cNvPr id="110" name="droppedImage.png" descr="droppedImage.png"/>
          <p:cNvPicPr>
            <a:picLocks noChangeAspect="1"/>
          </p:cNvPicPr>
          <p:nvPr/>
        </p:nvPicPr>
        <p:blipFill>
          <a:blip r:embed="rId2">
            <a:extLst/>
          </a:blip>
          <a:stretch>
            <a:fillRect/>
          </a:stretch>
        </p:blipFill>
        <p:spPr>
          <a:xfrm rot="21267230">
            <a:off x="1409700" y="1612900"/>
            <a:ext cx="5829301" cy="7785100"/>
          </a:xfrm>
          <a:prstGeom prst="rect">
            <a:avLst/>
          </a:prstGeom>
        </p:spPr>
      </p:pic>
      <p:sp>
        <p:nvSpPr>
          <p:cNvPr id="111" name="http://ducksflytogether.wordpress.com/2008/08/02/looking-back-khan-el-khalili/"/>
          <p:cNvSpPr txBox="1"/>
          <p:nvPr/>
        </p:nvSpPr>
        <p:spPr>
          <a:xfrm rot="5074486">
            <a:off x="2905202" y="6258281"/>
            <a:ext cx="9144001" cy="28562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defRPr u="sng">
                <a:uFill>
                  <a:solidFill>
                    <a:srgbClr val="000000"/>
                  </a:solidFill>
                </a:uFill>
                <a:latin typeface="+mj-lt"/>
                <a:ea typeface="+mj-ea"/>
                <a:cs typeface="+mj-cs"/>
                <a:sym typeface="Times New Roman"/>
                <a:hlinkClick r:id="rId3" invalidUrl="" action="" tgtFrame="" tooltip="" history="1" highlightClick="0" endSnd="0"/>
              </a:defRPr>
            </a:lvl1pPr>
          </a:lstStyle>
          <a:p>
            <a:pPr>
              <a:defRPr u="none"/>
            </a:pPr>
            <a:r>
              <a:rPr u="sng">
                <a:hlinkClick r:id="rId3" invalidUrl="" action="" tgtFrame="" tooltip="" history="1" highlightClick="0" endSnd="0"/>
              </a:rPr>
              <a:t>http://ducksflytogether.wordpress.com/2008/08/02/looking-back-khan-el-khalili/</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Ted Adelson on how to write a good paper"/>
          <p:cNvSpPr txBox="1"/>
          <p:nvPr>
            <p:ph type="title"/>
          </p:nvPr>
        </p:nvSpPr>
        <p:spPr>
          <a:xfrm>
            <a:off x="685800" y="0"/>
            <a:ext cx="8458200" cy="1143000"/>
          </a:xfrm>
          <a:prstGeom prst="rect">
            <a:avLst/>
          </a:prstGeom>
        </p:spPr>
        <p:txBody>
          <a:bodyPr/>
          <a:lstStyle>
            <a:lvl1pPr>
              <a:defRPr sz="3600"/>
            </a:lvl1pPr>
          </a:lstStyle>
          <a:p>
            <a:pPr>
              <a:defRPr sz="4400"/>
            </a:pPr>
            <a:r>
              <a:rPr sz="3600"/>
              <a:t>Ted Adelson on how to write a good paper</a:t>
            </a:r>
          </a:p>
        </p:txBody>
      </p:sp>
      <p:sp>
        <p:nvSpPr>
          <p:cNvPr id="114" name="(1) Start by stating which problem you are addressing, keeping the…"/>
          <p:cNvSpPr txBox="1"/>
          <p:nvPr/>
        </p:nvSpPr>
        <p:spPr>
          <a:xfrm>
            <a:off x="50799" y="246062"/>
            <a:ext cx="9156701" cy="6238690"/>
          </a:xfrm>
          <a:prstGeom prst="rect">
            <a:avLst/>
          </a:prstGeom>
          <a:ln w="12700">
            <a:miter lim="400000"/>
          </a:ln>
          <a:extLst>
            <a:ext uri="{C572A759-6A51-4108-AA02-DFA0A04FC94B}">
              <ma14:wrappingTextBoxFlag xmlns:ma14="http://schemas.microsoft.com/office/mac/drawingml/2011/main" val="1"/>
            </a:ext>
          </a:extLst>
        </p:spPr>
        <p:txBody>
          <a:bodyPr lIns="914400" tIns="914400" rIns="914400" bIns="914400">
            <a:spAutoFit/>
          </a:bodyPr>
          <a:lstStyle/>
          <a:p>
            <a:pPr marL="228240" marR="228240" defTabSz="914400">
              <a:buClr>
                <a:srgbClr val="000000"/>
              </a:buClr>
              <a:buFont typeface="Times New Roman"/>
              <a:defRPr sz="1800">
                <a:uFill>
                  <a:solidFill>
                    <a:srgbClr val="000000"/>
                  </a:solidFill>
                </a:uFill>
                <a:latin typeface="+mj-lt"/>
                <a:ea typeface="+mj-ea"/>
                <a:cs typeface="+mj-cs"/>
                <a:sym typeface="Times New Roman"/>
              </a:defRPr>
            </a:pPr>
            <a:r>
              <a:t>(1) Start by stating which problem you are addressing, keeping the  </a:t>
            </a:r>
          </a:p>
          <a:p>
            <a:pPr marL="228240" marR="228240" defTabSz="914400">
              <a:buClr>
                <a:srgbClr val="000000"/>
              </a:buClr>
              <a:buFont typeface="Times New Roman"/>
              <a:defRPr sz="1800">
                <a:uFill>
                  <a:solidFill>
                    <a:srgbClr val="000000"/>
                  </a:solidFill>
                </a:uFill>
                <a:latin typeface="+mj-lt"/>
                <a:ea typeface="+mj-ea"/>
                <a:cs typeface="+mj-cs"/>
                <a:sym typeface="Times New Roman"/>
              </a:defRPr>
            </a:pPr>
            <a:r>
              <a:t>  audience in mind.  They must care about it, which means that sometimes </a:t>
            </a:r>
          </a:p>
          <a:p>
            <a:pPr marL="228240" marR="228240" defTabSz="914400">
              <a:buClr>
                <a:srgbClr val="000000"/>
              </a:buClr>
              <a:buFont typeface="Times New Roman"/>
              <a:defRPr sz="1800">
                <a:uFill>
                  <a:solidFill>
                    <a:srgbClr val="000000"/>
                  </a:solidFill>
                </a:uFill>
                <a:latin typeface="+mj-lt"/>
                <a:ea typeface="+mj-ea"/>
                <a:cs typeface="+mj-cs"/>
                <a:sym typeface="Times New Roman"/>
              </a:defRPr>
            </a:pPr>
            <a:r>
              <a:t>  you must tell them why they should care about the problem.  </a:t>
            </a:r>
          </a:p>
          <a:p>
            <a:pPr marL="228240" marR="228240" defTabSz="914400">
              <a:buClr>
                <a:srgbClr val="000000"/>
              </a:buClr>
              <a:buFont typeface="Times New Roman"/>
              <a:defRPr sz="1800">
                <a:uFill>
                  <a:solidFill>
                    <a:srgbClr val="000000"/>
                  </a:solidFill>
                </a:uFill>
                <a:latin typeface="+mj-lt"/>
                <a:ea typeface="+mj-ea"/>
                <a:cs typeface="+mj-cs"/>
                <a:sym typeface="Times New Roman"/>
              </a:defRPr>
            </a:pPr>
          </a:p>
          <a:p>
            <a:pPr marL="228240" marR="228240" defTabSz="914400">
              <a:buClr>
                <a:srgbClr val="000000"/>
              </a:buClr>
              <a:buFont typeface="Times New Roman"/>
              <a:defRPr sz="1800">
                <a:uFill>
                  <a:solidFill>
                    <a:srgbClr val="000000"/>
                  </a:solidFill>
                </a:uFill>
                <a:latin typeface="+mj-lt"/>
                <a:ea typeface="+mj-ea"/>
                <a:cs typeface="+mj-cs"/>
                <a:sym typeface="Times New Roman"/>
              </a:defRPr>
            </a:pPr>
            <a:r>
              <a:t>(2) Then state briefly what the other solutions are to the problem, and why they aren't satisfactory.  If they were satisfactory, you wouldn't need to  </a:t>
            </a:r>
          </a:p>
          <a:p>
            <a:pPr marL="228240" marR="228240" defTabSz="914400">
              <a:buClr>
                <a:srgbClr val="000000"/>
              </a:buClr>
              <a:buFont typeface="Times New Roman"/>
              <a:defRPr sz="1800">
                <a:uFill>
                  <a:solidFill>
                    <a:srgbClr val="000000"/>
                  </a:solidFill>
                </a:uFill>
                <a:latin typeface="+mj-lt"/>
                <a:ea typeface="+mj-ea"/>
                <a:cs typeface="+mj-cs"/>
                <a:sym typeface="Times New Roman"/>
              </a:defRPr>
            </a:pPr>
            <a:r>
              <a:t>  do the work.  </a:t>
            </a:r>
          </a:p>
          <a:p>
            <a:pPr marL="228240" marR="228240" defTabSz="914400">
              <a:buClr>
                <a:srgbClr val="000000"/>
              </a:buClr>
              <a:buFont typeface="Times New Roman"/>
              <a:defRPr sz="1800">
                <a:uFill>
                  <a:solidFill>
                    <a:srgbClr val="000000"/>
                  </a:solidFill>
                </a:uFill>
                <a:latin typeface="+mj-lt"/>
                <a:ea typeface="+mj-ea"/>
                <a:cs typeface="+mj-cs"/>
                <a:sym typeface="Times New Roman"/>
              </a:defRPr>
            </a:pPr>
          </a:p>
          <a:p>
            <a:pPr marL="228240" marR="228240" defTabSz="914400">
              <a:buClr>
                <a:srgbClr val="000000"/>
              </a:buClr>
              <a:buFont typeface="Times New Roman"/>
              <a:defRPr sz="1800">
                <a:uFill>
                  <a:solidFill>
                    <a:srgbClr val="000000"/>
                  </a:solidFill>
                </a:uFill>
                <a:latin typeface="+mj-lt"/>
                <a:ea typeface="+mj-ea"/>
                <a:cs typeface="+mj-cs"/>
                <a:sym typeface="Times New Roman"/>
              </a:defRPr>
            </a:pPr>
            <a:r>
              <a:t>(3) Then explain your own solution, compare it with other  </a:t>
            </a:r>
          </a:p>
          <a:p>
            <a:pPr marL="228240" marR="228240" defTabSz="914400">
              <a:buClr>
                <a:srgbClr val="000000"/>
              </a:buClr>
              <a:buFont typeface="Times New Roman"/>
              <a:defRPr sz="2400">
                <a:uFill>
                  <a:solidFill>
                    <a:srgbClr val="000000"/>
                  </a:solidFill>
                </a:uFill>
                <a:latin typeface="+mj-lt"/>
                <a:ea typeface="+mj-ea"/>
                <a:cs typeface="+mj-cs"/>
                <a:sym typeface="Times New Roman"/>
              </a:defRPr>
            </a:pPr>
            <a:r>
              <a:rPr sz="1800"/>
              <a:t>  solutions, and say why it's better.  </a:t>
            </a:r>
            <a:endParaRPr sz="1800"/>
          </a:p>
          <a:p>
            <a:pPr marL="228240" marR="228240" defTabSz="914400">
              <a:buClr>
                <a:srgbClr val="000000"/>
              </a:buClr>
              <a:buFont typeface="Times New Roman"/>
              <a:defRPr sz="2400">
                <a:uFill>
                  <a:solidFill>
                    <a:srgbClr val="000000"/>
                  </a:solidFill>
                </a:uFill>
                <a:latin typeface="+mj-lt"/>
                <a:ea typeface="+mj-ea"/>
                <a:cs typeface="+mj-cs"/>
                <a:sym typeface="Times New Roman"/>
              </a:defRPr>
            </a:pPr>
          </a:p>
          <a:p>
            <a:pPr marL="228240" marR="228240" defTabSz="914400">
              <a:buClr>
                <a:srgbClr val="000000"/>
              </a:buClr>
              <a:buFont typeface="Times New Roman"/>
              <a:defRPr sz="2400">
                <a:uFill>
                  <a:solidFill>
                    <a:srgbClr val="000000"/>
                  </a:solidFill>
                </a:uFill>
                <a:latin typeface="+mj-lt"/>
                <a:ea typeface="+mj-ea"/>
                <a:cs typeface="+mj-cs"/>
                <a:sym typeface="Times New Roman"/>
              </a:defRPr>
            </a:pPr>
            <a:r>
              <a:rPr sz="1800"/>
              <a:t>(4) At the end, talk about related work where similar techniques and experiments have been used, but applied to a different problem.  </a:t>
            </a:r>
            <a:endParaRPr sz="1800"/>
          </a:p>
          <a:p>
            <a:pPr marL="228240" marR="228240" defTabSz="914400">
              <a:buClr>
                <a:srgbClr val="000000"/>
              </a:buClr>
              <a:buFont typeface="Times New Roman"/>
              <a:defRPr sz="2400">
                <a:uFill>
                  <a:solidFill>
                    <a:srgbClr val="000000"/>
                  </a:solidFill>
                </a:uFill>
                <a:latin typeface="+mj-lt"/>
                <a:ea typeface="+mj-ea"/>
                <a:cs typeface="+mj-cs"/>
                <a:sym typeface="Times New Roman"/>
              </a:defRPr>
            </a:pPr>
          </a:p>
          <a:p>
            <a:pPr marL="228240" marR="228240" defTabSz="914400">
              <a:buClr>
                <a:srgbClr val="000000"/>
              </a:buClr>
              <a:buFont typeface="Times New Roman"/>
              <a:defRPr sz="2400">
                <a:uFill>
                  <a:solidFill>
                    <a:srgbClr val="000000"/>
                  </a:solidFill>
                </a:uFill>
                <a:latin typeface="+mj-lt"/>
                <a:ea typeface="+mj-ea"/>
                <a:cs typeface="+mj-cs"/>
                <a:sym typeface="Times New Roman"/>
              </a:defRPr>
            </a:pPr>
            <a:r>
              <a:rPr sz="1800"/>
              <a:t>Since I developed this formula, it seems that all the papers I've written have been accepted.</a:t>
            </a:r>
            <a:r>
              <a:rPr sz="1600"/>
              <a:t>  (told informally, in conversation, 1990).</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New Roman"/>
        <a:ea typeface="Times New Roman"/>
        <a:cs typeface="Times New Roman"/>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D2A9"/>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New Roman"/>
        <a:ea typeface="Times New Roman"/>
        <a:cs typeface="Times New Roman"/>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D2A9"/>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