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media1.mp4" ContentType="video/unknown"/>
  <Override PartName="/ppt/media/image1.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jpeg" ContentType="image/jpeg"/>
  <Override PartName="/ppt/notesSlides/notesSlide19.xml" ContentType="application/vnd.openxmlformats-officedocument.presentationml.notesSlide+xml"/>
  <Override PartName="/ppt/media/image3.jpeg" ContentType="image/jpeg"/>
  <Override PartName="/ppt/media/image4.jpeg" ContentType="image/jpeg"/>
  <Override PartName="/ppt/media/image5.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9" name="Shape 209"/>
          <p:cNvSpPr/>
          <p:nvPr>
            <p:ph type="sldImg"/>
          </p:nvPr>
        </p:nvSpPr>
        <p:spPr>
          <a:xfrm>
            <a:off x="1143000" y="685800"/>
            <a:ext cx="4572000" cy="3429000"/>
          </a:xfrm>
          <a:prstGeom prst="rect">
            <a:avLst/>
          </a:prstGeom>
        </p:spPr>
        <p:txBody>
          <a:bodyPr/>
          <a:lstStyle/>
          <a:p>
            <a:pPr/>
          </a:p>
        </p:txBody>
      </p:sp>
      <p:sp>
        <p:nvSpPr>
          <p:cNvPr id="210" name="Shape 2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 Id="rId3" Type="http://schemas.openxmlformats.org/officeDocument/2006/relationships/hyperlink" Target="https://www.mensjournal.com/wp-content/uploads/mf/main-national-puppy-day-_0.jpg?w=1600&amp;h=900&amp;crop=1" TargetMode="External"/></Relationships>

</file>

<file path=ppt/notesSlides/_rels/notesSlide1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 Id="rId3" Type="http://schemas.openxmlformats.org/officeDocument/2006/relationships/hyperlink" Target="https://www.mensjournal.com/wp-content/uploads/mf/main-national-puppy-day-_0.jpg?w=1600&amp;h=900&amp;crop=1" TargetMode="External"/></Relationships>

</file>

<file path=ppt/notesSlides/_rels/notesSlide1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 Id="rId3" Type="http://schemas.openxmlformats.org/officeDocument/2006/relationships/hyperlink" Target="https://www.mensjournal.com/wp-content/uploads/mf/main-national-puppy-day-_0.jpg?w=1600&amp;h=900&amp;crop=1" TargetMode="External"/></Relationships>

</file>

<file path=ppt/notesSlides/_rels/notesSlide1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 Id="rId3" Type="http://schemas.openxmlformats.org/officeDocument/2006/relationships/hyperlink" Target="https://www.mensjournal.com/wp-content/uploads/mf/main-national-puppy-day-_0.jpg?w=1600&amp;h=900&amp;crop=1" TargetMode="External"/></Relationships>

</file>

<file path=ppt/notesSlides/_rels/notesSlide21.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 Id="rId3" Type="http://schemas.openxmlformats.org/officeDocument/2006/relationships/hyperlink" Target="https://www.mensjournal.com/wp-content/uploads/mf/main-national-puppy-day-_0.jpg?w=1600&amp;h=900&amp;crop=1"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 Id="rId3" Type="http://schemas.openxmlformats.org/officeDocument/2006/relationships/hyperlink" Target="https://www.mensjournal.com/wp-content/uploads/mf/main-national-puppy-day-_0.jpg?w=1600&amp;h=900&amp;crop=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Computer vision can understand many things in this video - recognize scene, objects, actions, reconstruct room geometry</a:t>
            </a:r>
          </a:p>
          <a:p>
            <a:pPr/>
          </a:p>
          <a:p>
            <a:pPr/>
            <a:r>
              <a:t>But the video also reveals what vision algorithms do not yet understand, such as predicting that the girl is about to fall, what the girl believes, why the girl believes that, whether the audience will laugh, what the girl intended to do, but did not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r>
              <a:t>photo url: </a:t>
            </a:r>
            <a:r>
              <a:rPr u="sng">
                <a:hlinkClick r:id="rId3" invalidUrl="" action="" tgtFrame="" tooltip="" history="1" highlightClick="0" endSnd="0"/>
              </a:rPr>
              <a:t>https://www.mensjournal.com/wp-content/uploads/mf/main-national-puppy-day-_0.jpg?w=1600&amp;h=900&amp;crop=1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hape 607"/>
          <p:cNvSpPr/>
          <p:nvPr>
            <p:ph type="sldImg"/>
          </p:nvPr>
        </p:nvSpPr>
        <p:spPr>
          <a:prstGeom prst="rect">
            <a:avLst/>
          </a:prstGeom>
        </p:spPr>
        <p:txBody>
          <a:bodyPr/>
          <a:lstStyle/>
          <a:p>
            <a:pPr/>
          </a:p>
        </p:txBody>
      </p:sp>
      <p:sp>
        <p:nvSpPr>
          <p:cNvPr id="608" name="Shape 608"/>
          <p:cNvSpPr/>
          <p:nvPr>
            <p:ph type="body" sz="quarter" idx="1"/>
          </p:nvPr>
        </p:nvSpPr>
        <p:spPr>
          <a:prstGeom prst="rect">
            <a:avLst/>
          </a:prstGeom>
        </p:spPr>
        <p:txBody>
          <a:bodyPr/>
          <a:lstStyle/>
          <a:p>
            <a:pPr/>
            <a:r>
              <a:t>photo url: </a:t>
            </a:r>
            <a:r>
              <a:rPr u="sng">
                <a:hlinkClick r:id="rId3" invalidUrl="" action="" tgtFrame="" tooltip="" history="1" highlightClick="0" endSnd="0"/>
              </a:rPr>
              <a:t>https://www.mensjournal.com/wp-content/uploads/mf/main-national-puppy-day-_0.jpg?w=1600&amp;h=900&amp;crop=1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Shape 682"/>
          <p:cNvSpPr/>
          <p:nvPr>
            <p:ph type="sldImg"/>
          </p:nvPr>
        </p:nvSpPr>
        <p:spPr>
          <a:prstGeom prst="rect">
            <a:avLst/>
          </a:prstGeom>
        </p:spPr>
        <p:txBody>
          <a:bodyPr/>
          <a:lstStyle/>
          <a:p>
            <a:pPr/>
          </a:p>
        </p:txBody>
      </p:sp>
      <p:sp>
        <p:nvSpPr>
          <p:cNvPr id="683" name="Shape 683"/>
          <p:cNvSpPr/>
          <p:nvPr>
            <p:ph type="body" sz="quarter" idx="1"/>
          </p:nvPr>
        </p:nvSpPr>
        <p:spPr>
          <a:prstGeom prst="rect">
            <a:avLst/>
          </a:prstGeom>
        </p:spPr>
        <p:txBody>
          <a:bodyPr/>
          <a:lstStyle/>
          <a:p>
            <a:pPr/>
            <a:r>
              <a:t>photo url: </a:t>
            </a:r>
            <a:r>
              <a:rPr u="sng">
                <a:hlinkClick r:id="rId3" invalidUrl="" action="" tgtFrame="" tooltip="" history="1" highlightClick="0" endSnd="0"/>
              </a:rPr>
              <a:t>https://www.mensjournal.com/wp-content/uploads/mf/main-national-puppy-day-_0.jpg?w=1600&amp;h=900&amp;crop=1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Shape 895"/>
          <p:cNvSpPr/>
          <p:nvPr>
            <p:ph type="sldImg"/>
          </p:nvPr>
        </p:nvSpPr>
        <p:spPr>
          <a:prstGeom prst="rect">
            <a:avLst/>
          </a:prstGeom>
        </p:spPr>
        <p:txBody>
          <a:bodyPr/>
          <a:lstStyle/>
          <a:p>
            <a:pPr/>
          </a:p>
        </p:txBody>
      </p:sp>
      <p:sp>
        <p:nvSpPr>
          <p:cNvPr id="896" name="Shape 896"/>
          <p:cNvSpPr/>
          <p:nvPr>
            <p:ph type="body" sz="quarter" idx="1"/>
          </p:nvPr>
        </p:nvSpPr>
        <p:spPr>
          <a:prstGeom prst="rect">
            <a:avLst/>
          </a:prstGeom>
        </p:spPr>
        <p:txBody>
          <a:bodyPr/>
          <a:lstStyle/>
          <a:p>
            <a:pPr/>
            <a:r>
              <a:t>\mathbf{h}_t = f(\mathbf{h}_{t-1}, \mathbf{x}_t)</a:t>
            </a:r>
          </a:p>
          <a:p>
            <a:pPr/>
            <a:r>
              <a:t>\mathbf{y}_t = g(\mathbf{h}_t)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4" name="Shape 964"/>
          <p:cNvSpPr/>
          <p:nvPr>
            <p:ph type="sldImg"/>
          </p:nvPr>
        </p:nvSpPr>
        <p:spPr>
          <a:prstGeom prst="rect">
            <a:avLst/>
          </a:prstGeom>
        </p:spPr>
        <p:txBody>
          <a:bodyPr/>
          <a:lstStyle/>
          <a:p>
            <a:pPr/>
          </a:p>
        </p:txBody>
      </p:sp>
      <p:sp>
        <p:nvSpPr>
          <p:cNvPr id="965" name="Shape 965"/>
          <p:cNvSpPr/>
          <p:nvPr>
            <p:ph type="body" sz="quarter" idx="1"/>
          </p:nvPr>
        </p:nvSpPr>
        <p:spPr>
          <a:prstGeom prst="rect">
            <a:avLst/>
          </a:prstGeom>
        </p:spPr>
        <p:txBody>
          <a:bodyPr/>
          <a:lstStyle/>
          <a:p>
            <a:pPr/>
            <a:r>
              <a:t>\mathbf{a}_t = \mathbf{W}\mathbf{h}_{t-1} + \mathbf{U}\mathbf{x}_t + \mathbf{b}</a:t>
            </a:r>
          </a:p>
          <a:p>
            <a:pPr/>
            <a:r>
              <a:t>\mathbf{h}_t = \tanh(\mathbf{a}_t)</a:t>
            </a:r>
          </a:p>
          <a:p>
            <a:pPr/>
            <a:r>
              <a:t>\mathbf{o}_t = \mathbf{V}\mathbf{h}_t + \mathbf{c}</a:t>
            </a:r>
          </a:p>
          <a:p>
            <a:pPr/>
            <a:r>
              <a:t>\hat{\mathbf{y}}^{(t)} = \texttt{softmax}(\mathbf{o}^{(t)})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Shape 1106"/>
          <p:cNvSpPr/>
          <p:nvPr>
            <p:ph type="sldImg"/>
          </p:nvPr>
        </p:nvSpPr>
        <p:spPr>
          <a:prstGeom prst="rect">
            <a:avLst/>
          </a:prstGeom>
        </p:spPr>
        <p:txBody>
          <a:bodyPr/>
          <a:lstStyle/>
          <a:p>
            <a:pPr/>
          </a:p>
        </p:txBody>
      </p:sp>
      <p:sp>
        <p:nvSpPr>
          <p:cNvPr id="1107" name="Shape 1107"/>
          <p:cNvSpPr/>
          <p:nvPr>
            <p:ph type="body" sz="quarter" idx="1"/>
          </p:nvPr>
        </p:nvSpPr>
        <p:spPr>
          <a:prstGeom prst="rect">
            <a:avLst/>
          </a:prstGeom>
        </p:spPr>
        <p:txBody>
          <a:bodyPr/>
          <a:lstStyle/>
          <a:p>
            <a:pPr/>
            <a:r>
              <a:t>\frac{\partial \hat{\mathbf{y}}_t}{\partial \mathbf{x}_0}</a:t>
            </a:r>
          </a:p>
          <a:p>
            <a:pPr/>
          </a:p>
          <a:p>
            <a:pPr/>
            <a:r>
              <a:t>= \frac{\partial \hat{\mathbf{y}}_t}{\partial \mathbf{h}_t} \frac{\partial \mathbf{h}_t}{\partial \mathbf{h}_{t-1}} \cdots \frac{\partial \mathbf{h}_1}{\partial \mathbf{h}_0} \frac{\partial \mathbf{h}_0}{\partial \mathbf{x}_0}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8" name="Shape 1228"/>
          <p:cNvSpPr/>
          <p:nvPr>
            <p:ph type="sldImg"/>
          </p:nvPr>
        </p:nvSpPr>
        <p:spPr>
          <a:prstGeom prst="rect">
            <a:avLst/>
          </a:prstGeom>
        </p:spPr>
        <p:txBody>
          <a:bodyPr/>
          <a:lstStyle/>
          <a:p>
            <a:pPr/>
          </a:p>
        </p:txBody>
      </p:sp>
      <p:sp>
        <p:nvSpPr>
          <p:cNvPr id="1229" name="Shape 1229"/>
          <p:cNvSpPr/>
          <p:nvPr>
            <p:ph type="body" sz="quarter" idx="1"/>
          </p:nvPr>
        </p:nvSpPr>
        <p:spPr>
          <a:prstGeom prst="rect">
            <a:avLst/>
          </a:prstGeom>
        </p:spPr>
        <p:txBody>
          <a:bodyPr/>
          <a:lstStyle/>
          <a:p>
            <a:pPr/>
            <a:r>
              <a:t>\frac{\partial J}{\partial \mathbf{W}} = \sum_{t=0}^T \frac{\partial \mathcal{L}(\hat{\mathbf{y}_t}, \mathbf{y}_t)}{\partial \mathbf{W}}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1" name="Shape 1291"/>
          <p:cNvSpPr/>
          <p:nvPr>
            <p:ph type="sldImg"/>
          </p:nvPr>
        </p:nvSpPr>
        <p:spPr>
          <a:prstGeom prst="rect">
            <a:avLst/>
          </a:prstGeom>
        </p:spPr>
        <p:txBody>
          <a:bodyPr/>
          <a:lstStyle/>
          <a:p>
            <a:pPr/>
          </a:p>
        </p:txBody>
      </p:sp>
      <p:sp>
        <p:nvSpPr>
          <p:cNvPr id="1292" name="Shape 1292"/>
          <p:cNvSpPr/>
          <p:nvPr>
            <p:ph type="body" sz="quarter" idx="1"/>
          </p:nvPr>
        </p:nvSpPr>
        <p:spPr>
          <a:prstGeom prst="rect">
            <a:avLst/>
          </a:prstGeom>
        </p:spPr>
        <p:txBody>
          <a:bodyPr/>
          <a:lstStyle/>
          <a:p>
            <a:pPr/>
            <a:r>
              <a:t>\frac{\partial J}{\partial \mathbf{W}} = \sum_{t=0}^T \frac{\partial \mathcal{L}(\hat{\mathbf{y}_t}, \mathbf{y}_t)}{\partial \mathbf{W}}</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8" name="Shape 1318"/>
          <p:cNvSpPr/>
          <p:nvPr>
            <p:ph type="sldImg"/>
          </p:nvPr>
        </p:nvSpPr>
        <p:spPr>
          <a:prstGeom prst="rect">
            <a:avLst/>
          </a:prstGeom>
        </p:spPr>
        <p:txBody>
          <a:bodyPr/>
          <a:lstStyle/>
          <a:p>
            <a:pPr/>
          </a:p>
        </p:txBody>
      </p:sp>
      <p:sp>
        <p:nvSpPr>
          <p:cNvPr id="1319" name="Shape 1319"/>
          <p:cNvSpPr/>
          <p:nvPr>
            <p:ph type="body" sz="quarter" idx="1"/>
          </p:nvPr>
        </p:nvSpPr>
        <p:spPr>
          <a:prstGeom prst="rect">
            <a:avLst/>
          </a:prstGeom>
        </p:spPr>
        <p:txBody>
          <a:bodyPr/>
          <a:lstStyle/>
          <a:p>
            <a:pPr/>
            <a:r>
              <a:t>\frac{\partial \mathcal{L}}{\partial \mathbf{x}_{t}} = \frac{\partial \mathcal{L}}{\partial \mathbf{a}_t}\mathbf{U}</a:t>
            </a:r>
          </a:p>
          <a:p>
            <a:pPr/>
          </a:p>
          <a:p>
            <a:pPr/>
            <a:r>
              <a:t>\frac{\partial \mathcal{L}}{\partial \mathbf{W}} = \frac{\partial \mathcal{L}}{\partial \mathbf{h}_{t-1}}\frac{\partial \mathbf{h}_{t-1}}{\partial \mathbf{W}}</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6" name="Shape 1656"/>
          <p:cNvSpPr/>
          <p:nvPr>
            <p:ph type="sldImg"/>
          </p:nvPr>
        </p:nvSpPr>
        <p:spPr>
          <a:prstGeom prst="rect">
            <a:avLst/>
          </a:prstGeom>
        </p:spPr>
        <p:txBody>
          <a:bodyPr/>
          <a:lstStyle/>
          <a:p>
            <a:pPr/>
          </a:p>
        </p:txBody>
      </p:sp>
      <p:sp>
        <p:nvSpPr>
          <p:cNvPr id="1657" name="Shape 1657"/>
          <p:cNvSpPr/>
          <p:nvPr>
            <p:ph type="body" sz="quarter" idx="1"/>
          </p:nvPr>
        </p:nvSpPr>
        <p:spPr>
          <a:prstGeom prst="rect">
            <a:avLst/>
          </a:prstGeom>
        </p:spPr>
        <p:txBody>
          <a:bodyPr/>
          <a:lstStyle/>
          <a:p>
            <a:pPr/>
            <a:r>
              <a:t>\mathbf{z} = f_{\theta}(\mathbf{x})</a:t>
            </a:r>
          </a:p>
          <a:p>
            <a:pPr/>
          </a:p>
          <a:p>
            <a:pPr/>
            <a:r>
              <a:t>\equiv \texttt{softmax}(\mathbf{z})_j</a:t>
            </a:r>
          </a:p>
          <a:p>
            <a:pPr/>
          </a:p>
          <a:p>
            <a:pPr/>
            <a:r>
              <a:t>\mathcal{L}(\mathbf{x}, \mathbf{y}) = H(\mathbf{y}, \texttt{softmax}(f_{\theta}(\mathbf{x})))</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Computer vision can understand many things in this video - recognize scene, objects, actions, reconstruct room geometry</a:t>
            </a:r>
          </a:p>
          <a:p>
            <a:pPr/>
          </a:p>
          <a:p>
            <a:pPr/>
            <a:r>
              <a:t>But the video also reveals what vision algorithms do not yet understand, such as predicting that the girl is about to fall, what the girl believes, why the girl believes that, whether the audience will laugh, what the girl intended to do, but did not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7" name="Shape 2237"/>
          <p:cNvSpPr/>
          <p:nvPr>
            <p:ph type="sldImg"/>
          </p:nvPr>
        </p:nvSpPr>
        <p:spPr>
          <a:prstGeom prst="rect">
            <a:avLst/>
          </a:prstGeom>
        </p:spPr>
        <p:txBody>
          <a:bodyPr/>
          <a:lstStyle/>
          <a:p>
            <a:pPr/>
          </a:p>
        </p:txBody>
      </p:sp>
      <p:sp>
        <p:nvSpPr>
          <p:cNvPr id="2238" name="Shape 2238"/>
          <p:cNvSpPr/>
          <p:nvPr>
            <p:ph type="body" sz="quarter" idx="1"/>
          </p:nvPr>
        </p:nvSpPr>
        <p:spPr>
          <a:prstGeom prst="rect">
            <a:avLst/>
          </a:prstGeom>
        </p:spPr>
        <p:txBody>
          <a:bodyPr/>
          <a:lstStyle/>
          <a:p>
            <a:pPr/>
            <a:r>
              <a:t>photo url: </a:t>
            </a:r>
            <a:r>
              <a:rPr u="sng">
                <a:hlinkClick r:id="rId3" invalidUrl="" action="" tgtFrame="" tooltip="" history="1" highlightClick="0" endSnd="0"/>
              </a:rPr>
              <a:t>https://www.mensjournal.com/wp-content/uploads/mf/main-national-puppy-day-_0.jpg?w=1600&amp;h=900&amp;crop=1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2" name="Shape 2342"/>
          <p:cNvSpPr/>
          <p:nvPr>
            <p:ph type="sldImg"/>
          </p:nvPr>
        </p:nvSpPr>
        <p:spPr>
          <a:prstGeom prst="rect">
            <a:avLst/>
          </a:prstGeom>
        </p:spPr>
        <p:txBody>
          <a:bodyPr/>
          <a:lstStyle/>
          <a:p>
            <a:pPr/>
          </a:p>
        </p:txBody>
      </p:sp>
      <p:sp>
        <p:nvSpPr>
          <p:cNvPr id="2343" name="Shape 2343"/>
          <p:cNvSpPr/>
          <p:nvPr>
            <p:ph type="body" sz="quarter" idx="1"/>
          </p:nvPr>
        </p:nvSpPr>
        <p:spPr>
          <a:prstGeom prst="rect">
            <a:avLst/>
          </a:prstGeom>
        </p:spPr>
        <p:txBody>
          <a:bodyPr/>
          <a:lstStyle/>
          <a:p>
            <a:pPr/>
            <a:r>
              <a:t>photo url: </a:t>
            </a:r>
            <a:r>
              <a:rPr u="sng">
                <a:hlinkClick r:id="rId3" invalidUrl="" action="" tgtFrame="" tooltip="" history="1" highlightClick="0" endSnd="0"/>
              </a:rPr>
              <a:t>https://www.mensjournal.com/wp-content/uploads/mf/main-national-puppy-day-_0.jpg?w=1600&amp;h=900&amp;crop=1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Computer vision can understand many things in this video - recognize scene, objects, actions, reconstruct room geometry</a:t>
            </a:r>
          </a:p>
          <a:p>
            <a:pPr/>
          </a:p>
          <a:p>
            <a:pPr/>
            <a:r>
              <a:t>But the video also reveals what vision algorithms do not yet understand, such as predicting that the girl is about to fall, what the girl believes, why the girl believes that, whether the audience will laugh, what the girl intended to do, but did not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r>
              <a:t>Computer vision can understand many things in this video - recognize scene, objects, actions, reconstruct room geometry</a:t>
            </a:r>
          </a:p>
          <a:p>
            <a:pPr/>
          </a:p>
          <a:p>
            <a:pPr/>
            <a:r>
              <a:t>But the video also reveals what vision algorithms do not yet understand, such as predicting that the girl is about to fall, what the girl believes, why the girl believes that, whether the audience will laugh, what the girl intended to do, but did not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Computer vision can understand many things in this video - recognize scene, objects, actions, reconstruct room geometry</a:t>
            </a:r>
          </a:p>
          <a:p>
            <a:pPr/>
          </a:p>
          <a:p>
            <a:pPr/>
            <a:r>
              <a:t>But the video also reveals what vision algorithms do not yet understand, such as predicting that the girl is about to fall, what the girl believes, why the girl believes that, whether the audience will laugh, what the girl intended to do, but did not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Computer vision can understand many things in this video - recognize scene, objects, actions, reconstruct room geometry</a:t>
            </a:r>
          </a:p>
          <a:p>
            <a:pPr/>
          </a:p>
          <a:p>
            <a:pPr/>
            <a:r>
              <a:t>But the video also reveals what vision algorithms do not yet understand, such as predicting that the girl is about to fall, what the girl believes, why the girl believes that, whether the audience will laugh, what the girl intended to do, but did not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Computer vision can understand many things in this video - recognize scene, objects, actions, reconstruct room geometry</a:t>
            </a:r>
          </a:p>
          <a:p>
            <a:pPr/>
          </a:p>
          <a:p>
            <a:pPr/>
            <a:r>
              <a:t>But the video also reveals what vision algorithms do not yet understand, such as predicting that the girl is about to fall, what the girl believes, why the girl believes that, whether the audience will laugh, what the girl intended to do, but did not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Blade Runner 2049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a:r>
              <a:t>photo url: </a:t>
            </a:r>
            <a:r>
              <a:rPr u="sng">
                <a:hlinkClick r:id="rId3" invalidUrl="" action="" tgtFrame="" tooltip="" history="1" highlightClick="0" endSnd="0"/>
              </a:rPr>
              <a:t>https://www.mensjournal.com/wp-content/uploads/mf/main-national-puppy-day-_0.jpg?w=1600&amp;h=900&amp;crop=1</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pic>
        <p:nvPicPr>
          <p:cNvPr id="11" name="Group" descr="Group"/>
          <p:cNvPicPr>
            <a:picLocks noChangeAspect="1"/>
          </p:cNvPicPr>
          <p:nvPr/>
        </p:nvPicPr>
        <p:blipFill>
          <a:blip r:embed="rId2">
            <a:alphaModFix amt="40697"/>
            <a:extLst/>
          </a:blip>
          <a:stretch>
            <a:fillRect/>
          </a:stretch>
        </p:blipFill>
        <p:spPr>
          <a:xfrm>
            <a:off x="-24236" y="-2720933"/>
            <a:ext cx="24862764" cy="16722215"/>
          </a:xfrm>
          <a:prstGeom prst="rect">
            <a:avLst/>
          </a:prstGeom>
          <a:ln w="12700">
            <a:miter lim="400000"/>
          </a:ln>
        </p:spPr>
      </p:pic>
      <p:sp>
        <p:nvSpPr>
          <p:cNvPr id="12" name="Title Text"/>
          <p:cNvSpPr txBox="1"/>
          <p:nvPr>
            <p:ph type="title"/>
          </p:nvPr>
        </p:nvSpPr>
        <p:spPr>
          <a:xfrm>
            <a:off x="1371600" y="3507329"/>
            <a:ext cx="20828000" cy="1787541"/>
          </a:xfrm>
          <a:prstGeom prst="rect">
            <a:avLst/>
          </a:prstGeom>
        </p:spPr>
        <p:txBody>
          <a:bodyPr anchor="b"/>
          <a:lstStyle>
            <a:lvl1pPr>
              <a:defRPr>
                <a:latin typeface="Helvetica Neue Medium"/>
                <a:ea typeface="Helvetica Neue Medium"/>
                <a:cs typeface="Helvetica Neue Medium"/>
                <a:sym typeface="Helvetica Neue Medium"/>
              </a:defRPr>
            </a:lvl1pPr>
          </a:lstStyle>
          <a:p>
            <a:pPr/>
            <a:r>
              <a:t>Title Text</a:t>
            </a:r>
          </a:p>
        </p:txBody>
      </p:sp>
      <p:sp>
        <p:nvSpPr>
          <p:cNvPr id="13" name="Section title"/>
          <p:cNvSpPr txBox="1"/>
          <p:nvPr>
            <p:ph type="body" sz="quarter" idx="21"/>
          </p:nvPr>
        </p:nvSpPr>
        <p:spPr>
          <a:xfrm>
            <a:off x="3564280" y="5275205"/>
            <a:ext cx="9378364" cy="1787541"/>
          </a:xfrm>
          <a:prstGeom prst="rect">
            <a:avLst/>
          </a:prstGeom>
        </p:spPr>
        <p:txBody>
          <a:bodyPr>
            <a:noAutofit/>
          </a:bodyPr>
          <a:lstStyle>
            <a:lvl1pPr marL="0" indent="0">
              <a:spcBef>
                <a:spcPts val="0"/>
              </a:spcBef>
              <a:buSzTx/>
              <a:buNone/>
              <a:defRPr sz="10000"/>
            </a:lvl1pPr>
          </a:lstStyle>
          <a:p>
            <a:pPr/>
            <a:r>
              <a:t>Section title </a:t>
            </a:r>
          </a:p>
        </p:txBody>
      </p:sp>
      <p:sp>
        <p:nvSpPr>
          <p:cNvPr id="14" name="Rectangle"/>
          <p:cNvSpPr/>
          <p:nvPr/>
        </p:nvSpPr>
        <p:spPr>
          <a:xfrm>
            <a:off x="-166217" y="12518712"/>
            <a:ext cx="24716434" cy="1270001"/>
          </a:xfrm>
          <a:prstGeom prst="rect">
            <a:avLst/>
          </a:prstGeom>
          <a:solidFill>
            <a:srgbClr val="FFFFFF">
              <a:alpha val="71761"/>
            </a:srgbClr>
          </a:solidFill>
          <a:ln w="12700">
            <a:solidFill>
              <a:srgbClr val="000000">
                <a:alpha val="71761"/>
              </a:srgbClr>
            </a:solidFill>
            <a:miter lim="400000"/>
          </a:ln>
        </p:spPr>
        <p:txBody>
          <a:bodyPr lIns="0" tIns="0" rIns="0" bIns="0" anchor="ctr"/>
          <a:lstStyle/>
          <a:p>
            <a:pPr>
              <a:defRPr b="0" sz="3200">
                <a:solidFill>
                  <a:srgbClr val="FFFFFF"/>
                </a:solidFill>
              </a:defRPr>
            </a:pPr>
          </a:p>
        </p:txBody>
      </p:sp>
      <p:sp>
        <p:nvSpPr>
          <p:cNvPr id="15" name="6.8300/6.8301 Advances in Computer Vision"/>
          <p:cNvSpPr txBox="1"/>
          <p:nvPr/>
        </p:nvSpPr>
        <p:spPr>
          <a:xfrm>
            <a:off x="3548355" y="12873580"/>
            <a:ext cx="8552791"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6600"/>
              </a:lnSpc>
              <a:spcBef>
                <a:spcPts val="1600"/>
              </a:spcBef>
              <a:defRPr sz="3200">
                <a:solidFill>
                  <a:srgbClr val="A21F34"/>
                </a:solidFill>
              </a:defRPr>
            </a:lvl1pPr>
          </a:lstStyle>
          <a:p>
            <a:pPr/>
            <a:r>
              <a:t>6.8300/6.8301 Advances in Computer Vision</a:t>
            </a:r>
          </a:p>
        </p:txBody>
      </p:sp>
      <p:sp>
        <p:nvSpPr>
          <p:cNvPr id="16" name="Spring 2023"/>
          <p:cNvSpPr txBox="1"/>
          <p:nvPr/>
        </p:nvSpPr>
        <p:spPr>
          <a:xfrm>
            <a:off x="22131653" y="12625823"/>
            <a:ext cx="2251305" cy="10557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100"/>
              </a:lnSpc>
              <a:defRPr b="0" sz="3100"/>
            </a:lvl1pPr>
          </a:lstStyle>
          <a:p>
            <a:pPr/>
            <a:r>
              <a:t>Spring 2023</a:t>
            </a:r>
          </a:p>
        </p:txBody>
      </p:sp>
      <p:sp>
        <p:nvSpPr>
          <p:cNvPr id="17" name="Vincent Sitzmann, Bill Freeman, Mina Luković"/>
          <p:cNvSpPr txBox="1"/>
          <p:nvPr/>
        </p:nvSpPr>
        <p:spPr>
          <a:xfrm>
            <a:off x="17627133" y="13189459"/>
            <a:ext cx="6717488" cy="10335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600"/>
              </a:lnSpc>
              <a:spcBef>
                <a:spcPts val="1600"/>
              </a:spcBef>
              <a:defRPr sz="2400"/>
            </a:lvl1pPr>
          </a:lstStyle>
          <a:p>
            <a:pPr/>
            <a:r>
              <a:t>Vincent Sitzmann, Bill Freeman, Mina Luković</a:t>
            </a:r>
          </a:p>
        </p:txBody>
      </p:sp>
      <p:pic>
        <p:nvPicPr>
          <p:cNvPr id="18" name="mit_pe_horiz_large_alpha.png" descr="mit_pe_horiz_large_alpha.png"/>
          <p:cNvPicPr>
            <a:picLocks noChangeAspect="1"/>
          </p:cNvPicPr>
          <p:nvPr/>
        </p:nvPicPr>
        <p:blipFill>
          <a:blip r:embed="rId3">
            <a:extLst/>
          </a:blip>
          <a:srcRect l="0" t="0" r="76207" b="0"/>
          <a:stretch>
            <a:fillRect/>
          </a:stretch>
        </p:blipFill>
        <p:spPr>
          <a:xfrm>
            <a:off x="152400" y="12482519"/>
            <a:ext cx="1626288" cy="1367075"/>
          </a:xfrm>
          <a:prstGeom prst="rect">
            <a:avLst/>
          </a:prstGeom>
          <a:ln w="12700">
            <a:miter lim="400000"/>
          </a:ln>
        </p:spPr>
      </p:pic>
      <p:pic>
        <p:nvPicPr>
          <p:cNvPr id="19" name="Picture 6" descr="Picture 6"/>
          <p:cNvPicPr>
            <a:picLocks noChangeAspect="1"/>
          </p:cNvPicPr>
          <p:nvPr/>
        </p:nvPicPr>
        <p:blipFill>
          <a:blip r:embed="rId4">
            <a:extLst/>
          </a:blip>
          <a:srcRect l="0" t="0" r="85120" b="0"/>
          <a:stretch>
            <a:fillRect/>
          </a:stretch>
        </p:blipFill>
        <p:spPr>
          <a:xfrm>
            <a:off x="1895819" y="12568442"/>
            <a:ext cx="1357590" cy="1119189"/>
          </a:xfrm>
          <a:prstGeom prst="rect">
            <a:avLst/>
          </a:prstGeom>
          <a:ln w="12700">
            <a:miter lim="400000"/>
          </a:ln>
        </p:spPr>
      </p:pic>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96" name="Slide Number"/>
          <p:cNvSpPr txBox="1"/>
          <p:nvPr>
            <p:ph type="sldNum" sz="quarter" idx="2"/>
          </p:nvPr>
        </p:nvSpPr>
        <p:spPr>
          <a:xfrm>
            <a:off x="19830484" y="12490450"/>
            <a:ext cx="591116" cy="577647"/>
          </a:xfrm>
          <a:prstGeom prst="rect">
            <a:avLst/>
          </a:prstGeom>
        </p:spPr>
        <p:txBody>
          <a:bodyPr lIns="91439" tIns="91439" rIns="91439" bIns="91439"/>
          <a:lstStyle>
            <a:lvl1pPr algn="r" defTabSz="9144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03" name="Title Text"/>
          <p:cNvSpPr txBox="1"/>
          <p:nvPr>
            <p:ph type="title"/>
          </p:nvPr>
        </p:nvSpPr>
        <p:spPr>
          <a:xfrm>
            <a:off x="4387453" y="625078"/>
            <a:ext cx="15609094" cy="3036094"/>
          </a:xfrm>
          <a:prstGeom prst="rect">
            <a:avLst/>
          </a:prstGeom>
        </p:spPr>
        <p:txBody>
          <a:bodyPr lIns="71437" tIns="71437" rIns="71437" bIns="71437"/>
          <a:lstStyle>
            <a:lvl1pPr algn="ctr" defTabSz="821531">
              <a:defRPr>
                <a:latin typeface="Helvetica Light"/>
                <a:ea typeface="Helvetica Light"/>
                <a:cs typeface="Helvetica Light"/>
                <a:sym typeface="Helvetica Light"/>
              </a:defRPr>
            </a:lvl1pPr>
          </a:lstStyle>
          <a:p>
            <a:pPr/>
            <a:r>
              <a:t>Title Text</a:t>
            </a:r>
          </a:p>
        </p:txBody>
      </p:sp>
      <p:sp>
        <p:nvSpPr>
          <p:cNvPr id="104" name="Body Level One…"/>
          <p:cNvSpPr txBox="1"/>
          <p:nvPr>
            <p:ph type="body" idx="1"/>
          </p:nvPr>
        </p:nvSpPr>
        <p:spPr>
          <a:xfrm>
            <a:off x="4387453" y="3661171"/>
            <a:ext cx="15609094" cy="8840392"/>
          </a:xfrm>
          <a:prstGeom prst="rect">
            <a:avLst/>
          </a:prstGeom>
        </p:spPr>
        <p:txBody>
          <a:bodyPr lIns="71437" tIns="71437" rIns="71437" bIns="71437"/>
          <a:lstStyle>
            <a:lvl1pPr marL="617361" indent="-617361" defTabSz="821531">
              <a:buSzPct val="75000"/>
              <a:defRPr sz="5000">
                <a:latin typeface="Helvetica Light"/>
                <a:ea typeface="Helvetica Light"/>
                <a:cs typeface="Helvetica Light"/>
                <a:sym typeface="Helvetica Light"/>
              </a:defRPr>
            </a:lvl1pPr>
            <a:lvl2pPr marL="1061861" indent="-617361" defTabSz="821531">
              <a:buSzPct val="75000"/>
              <a:defRPr sz="5000">
                <a:latin typeface="Helvetica Light"/>
                <a:ea typeface="Helvetica Light"/>
                <a:cs typeface="Helvetica Light"/>
                <a:sym typeface="Helvetica Light"/>
              </a:defRPr>
            </a:lvl2pPr>
            <a:lvl3pPr marL="1506361" indent="-617361" defTabSz="821531">
              <a:buSzPct val="75000"/>
              <a:defRPr sz="5000">
                <a:latin typeface="Helvetica Light"/>
                <a:ea typeface="Helvetica Light"/>
                <a:cs typeface="Helvetica Light"/>
                <a:sym typeface="Helvetica Light"/>
              </a:defRPr>
            </a:lvl3pPr>
            <a:lvl4pPr marL="1950861" indent="-617361" defTabSz="821531">
              <a:buSzPct val="75000"/>
              <a:defRPr sz="5000">
                <a:latin typeface="Helvetica Light"/>
                <a:ea typeface="Helvetica Light"/>
                <a:cs typeface="Helvetica Light"/>
                <a:sym typeface="Helvetica Light"/>
              </a:defRPr>
            </a:lvl4pPr>
            <a:lvl5pPr marL="2395361" indent="-617361" defTabSz="821531">
              <a:buSzPct val="75000"/>
              <a:defRPr sz="5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05"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spTree>
      <p:nvGrpSpPr>
        <p:cNvPr id="1" name=""/>
        <p:cNvGrpSpPr/>
        <p:nvPr/>
      </p:nvGrpSpPr>
      <p:grpSpPr>
        <a:xfrm>
          <a:off x="0" y="0"/>
          <a:ext cx="0" cy="0"/>
          <a:chOff x="0" y="0"/>
          <a:chExt cx="0" cy="0"/>
        </a:xfrm>
      </p:grpSpPr>
      <p:sp>
        <p:nvSpPr>
          <p:cNvPr id="112" name="Title Text"/>
          <p:cNvSpPr txBox="1"/>
          <p:nvPr>
            <p:ph type="title"/>
          </p:nvPr>
        </p:nvSpPr>
        <p:spPr>
          <a:xfrm>
            <a:off x="8191500" y="964406"/>
            <a:ext cx="8001000" cy="1335882"/>
          </a:xfrm>
          <a:prstGeom prst="rect">
            <a:avLst/>
          </a:prstGeom>
        </p:spPr>
        <p:txBody>
          <a:bodyPr lIns="0" tIns="0" rIns="0" bIns="0" anchor="t"/>
          <a:lstStyle>
            <a:lvl1pPr defTabSz="1285875">
              <a:defRPr sz="7200">
                <a:latin typeface="Avenir Book"/>
                <a:ea typeface="Avenir Book"/>
                <a:cs typeface="Avenir Book"/>
                <a:sym typeface="Avenir Book"/>
              </a:defRPr>
            </a:lvl1pPr>
          </a:lstStyle>
          <a:p>
            <a:pPr/>
            <a:r>
              <a:t>Title Text</a:t>
            </a:r>
          </a:p>
        </p:txBody>
      </p:sp>
      <p:sp>
        <p:nvSpPr>
          <p:cNvPr id="113" name="Body Level One…"/>
          <p:cNvSpPr txBox="1"/>
          <p:nvPr>
            <p:ph type="body" sz="half" idx="1"/>
          </p:nvPr>
        </p:nvSpPr>
        <p:spPr>
          <a:xfrm>
            <a:off x="4101703" y="3429000"/>
            <a:ext cx="16180594" cy="7653634"/>
          </a:xfrm>
          <a:prstGeom prst="rect">
            <a:avLst/>
          </a:prstGeom>
        </p:spPr>
        <p:txBody>
          <a:bodyPr lIns="0" tIns="0" rIns="0" bIns="0" anchor="t"/>
          <a:lstStyle>
            <a:lvl1pPr marL="0" indent="0" defTabSz="1285875">
              <a:spcBef>
                <a:spcPts val="0"/>
              </a:spcBef>
              <a:buSzTx/>
              <a:buNone/>
              <a:defRPr sz="2400">
                <a:latin typeface="Calibri"/>
                <a:ea typeface="Calibri"/>
                <a:cs typeface="Calibri"/>
                <a:sym typeface="Calibri"/>
              </a:defRPr>
            </a:lvl1pPr>
            <a:lvl2pPr marL="0" indent="457200" defTabSz="1285875">
              <a:spcBef>
                <a:spcPts val="0"/>
              </a:spcBef>
              <a:buSzTx/>
              <a:buNone/>
              <a:defRPr sz="2400">
                <a:latin typeface="Calibri"/>
                <a:ea typeface="Calibri"/>
                <a:cs typeface="Calibri"/>
                <a:sym typeface="Calibri"/>
              </a:defRPr>
            </a:lvl2pPr>
            <a:lvl3pPr marL="0" indent="914400" defTabSz="1285875">
              <a:spcBef>
                <a:spcPts val="0"/>
              </a:spcBef>
              <a:buSzTx/>
              <a:buNone/>
              <a:defRPr sz="2400">
                <a:latin typeface="Calibri"/>
                <a:ea typeface="Calibri"/>
                <a:cs typeface="Calibri"/>
                <a:sym typeface="Calibri"/>
              </a:defRPr>
            </a:lvl3pPr>
            <a:lvl4pPr marL="0" indent="1371600" defTabSz="1285875">
              <a:spcBef>
                <a:spcPts val="0"/>
              </a:spcBef>
              <a:buSzTx/>
              <a:buNone/>
              <a:defRPr sz="2400">
                <a:latin typeface="Calibri"/>
                <a:ea typeface="Calibri"/>
                <a:cs typeface="Calibri"/>
                <a:sym typeface="Calibri"/>
              </a:defRPr>
            </a:lvl4pPr>
            <a:lvl5pPr marL="0" indent="1828800" defTabSz="1285875">
              <a:spcBef>
                <a:spcPts val="0"/>
              </a:spcBef>
              <a:buSzTx/>
              <a:buNone/>
              <a:defRPr sz="2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4" name="Slide Number"/>
          <p:cNvSpPr txBox="1"/>
          <p:nvPr>
            <p:ph type="sldNum" sz="quarter" idx="2"/>
          </p:nvPr>
        </p:nvSpPr>
        <p:spPr>
          <a:xfrm>
            <a:off x="20069871" y="12755879"/>
            <a:ext cx="351731" cy="368301"/>
          </a:xfrm>
          <a:prstGeom prst="rect">
            <a:avLst/>
          </a:prstGeom>
        </p:spPr>
        <p:txBody>
          <a:bodyPr lIns="0" tIns="0" rIns="0" bIns="0"/>
          <a:lstStyle>
            <a:lvl1pPr algn="r" defTabSz="1285875">
              <a:defRPr>
                <a:solidFill>
                  <a:srgbClr val="888888"/>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21" name="Title Text"/>
          <p:cNvSpPr txBox="1"/>
          <p:nvPr>
            <p:ph type="title"/>
          </p:nvPr>
        </p:nvSpPr>
        <p:spPr>
          <a:xfrm>
            <a:off x="4833937" y="2303859"/>
            <a:ext cx="14716126" cy="4643438"/>
          </a:xfrm>
          <a:prstGeom prst="rect">
            <a:avLst/>
          </a:prstGeom>
        </p:spPr>
        <p:txBody>
          <a:bodyPr lIns="71437" tIns="71437" rIns="71437" bIns="71437" anchor="b"/>
          <a:lstStyle>
            <a:lvl1pPr algn="ctr" defTabSz="821531">
              <a:defRPr>
                <a:latin typeface="Helvetica Light"/>
                <a:ea typeface="Helvetica Light"/>
                <a:cs typeface="Helvetica Light"/>
                <a:sym typeface="Helvetica Light"/>
              </a:defRPr>
            </a:lvl1pPr>
          </a:lstStyle>
          <a:p>
            <a:pPr/>
            <a:r>
              <a:t>Title Text</a:t>
            </a:r>
          </a:p>
        </p:txBody>
      </p:sp>
      <p:sp>
        <p:nvSpPr>
          <p:cNvPr id="122" name="Body Level One…"/>
          <p:cNvSpPr txBox="1"/>
          <p:nvPr>
            <p:ph type="body" sz="quarter" idx="1"/>
          </p:nvPr>
        </p:nvSpPr>
        <p:spPr>
          <a:xfrm>
            <a:off x="4833937" y="7072312"/>
            <a:ext cx="14716126" cy="1589485"/>
          </a:xfrm>
          <a:prstGeom prst="rect">
            <a:avLst/>
          </a:prstGeom>
        </p:spPr>
        <p:txBody>
          <a:bodyPr lIns="71437" tIns="71437" rIns="71437" bIns="71437" anchor="t"/>
          <a:lstStyle>
            <a:lvl1pPr marL="0" indent="0" algn="ctr" defTabSz="821531">
              <a:spcBef>
                <a:spcPts val="0"/>
              </a:spcBef>
              <a:buSzTx/>
              <a:buNone/>
              <a:defRPr sz="4400">
                <a:latin typeface="Helvetica Light"/>
                <a:ea typeface="Helvetica Light"/>
                <a:cs typeface="Helvetica Light"/>
                <a:sym typeface="Helvetica Light"/>
              </a:defRPr>
            </a:lvl1pPr>
            <a:lvl2pPr marL="0" indent="228600" algn="ctr" defTabSz="821531">
              <a:spcBef>
                <a:spcPts val="0"/>
              </a:spcBef>
              <a:buSzTx/>
              <a:buNone/>
              <a:defRPr sz="4400">
                <a:latin typeface="Helvetica Light"/>
                <a:ea typeface="Helvetica Light"/>
                <a:cs typeface="Helvetica Light"/>
                <a:sym typeface="Helvetica Light"/>
              </a:defRPr>
            </a:lvl2pPr>
            <a:lvl3pPr marL="0" indent="457200" algn="ctr" defTabSz="821531">
              <a:spcBef>
                <a:spcPts val="0"/>
              </a:spcBef>
              <a:buSzTx/>
              <a:buNone/>
              <a:defRPr sz="4400">
                <a:latin typeface="Helvetica Light"/>
                <a:ea typeface="Helvetica Light"/>
                <a:cs typeface="Helvetica Light"/>
                <a:sym typeface="Helvetica Light"/>
              </a:defRPr>
            </a:lvl3pPr>
            <a:lvl4pPr marL="0" indent="685800" algn="ctr" defTabSz="821531">
              <a:spcBef>
                <a:spcPts val="0"/>
              </a:spcBef>
              <a:buSzTx/>
              <a:buNone/>
              <a:defRPr sz="4400">
                <a:latin typeface="Helvetica Light"/>
                <a:ea typeface="Helvetica Light"/>
                <a:cs typeface="Helvetica Light"/>
                <a:sym typeface="Helvetica Light"/>
              </a:defRPr>
            </a:lvl4pPr>
            <a:lvl5pPr marL="0" indent="914400" algn="ctr" defTabSz="821531">
              <a:spcBef>
                <a:spcPts val="0"/>
              </a:spcBef>
              <a:buSzTx/>
              <a:buNone/>
              <a:defRPr sz="44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23"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spTree>
      <p:nvGrpSpPr>
        <p:cNvPr id="1" name=""/>
        <p:cNvGrpSpPr/>
        <p:nvPr/>
      </p:nvGrpSpPr>
      <p:grpSpPr>
        <a:xfrm>
          <a:off x="0" y="0"/>
          <a:ext cx="0" cy="0"/>
          <a:chOff x="0" y="0"/>
          <a:chExt cx="0" cy="0"/>
        </a:xfrm>
      </p:grpSpPr>
      <p:sp>
        <p:nvSpPr>
          <p:cNvPr id="130" name="Title Text"/>
          <p:cNvSpPr txBox="1"/>
          <p:nvPr>
            <p:ph type="title"/>
          </p:nvPr>
        </p:nvSpPr>
        <p:spPr>
          <a:xfrm>
            <a:off x="8191500" y="964406"/>
            <a:ext cx="8001000" cy="1335882"/>
          </a:xfrm>
          <a:prstGeom prst="rect">
            <a:avLst/>
          </a:prstGeom>
        </p:spPr>
        <p:txBody>
          <a:bodyPr lIns="0" tIns="0" rIns="0" bIns="0" anchor="t"/>
          <a:lstStyle>
            <a:lvl1pPr defTabSz="1285875">
              <a:defRPr sz="7400">
                <a:latin typeface="Avenir Book"/>
                <a:ea typeface="Avenir Book"/>
                <a:cs typeface="Avenir Book"/>
                <a:sym typeface="Avenir Book"/>
              </a:defRPr>
            </a:lvl1pPr>
          </a:lstStyle>
          <a:p>
            <a:pPr/>
            <a:r>
              <a:t>Title Text</a:t>
            </a:r>
          </a:p>
        </p:txBody>
      </p:sp>
      <p:sp>
        <p:nvSpPr>
          <p:cNvPr id="131" name="Body Level One…"/>
          <p:cNvSpPr txBox="1"/>
          <p:nvPr>
            <p:ph type="body" sz="half" idx="1"/>
          </p:nvPr>
        </p:nvSpPr>
        <p:spPr>
          <a:xfrm>
            <a:off x="4101703" y="3429000"/>
            <a:ext cx="16180594" cy="7653634"/>
          </a:xfrm>
          <a:prstGeom prst="rect">
            <a:avLst/>
          </a:prstGeom>
        </p:spPr>
        <p:txBody>
          <a:bodyPr lIns="0" tIns="0" rIns="0" bIns="0" anchor="t"/>
          <a:lstStyle>
            <a:lvl1pPr marL="0" indent="0" defTabSz="1285875">
              <a:spcBef>
                <a:spcPts val="0"/>
              </a:spcBef>
              <a:buSzTx/>
              <a:buNone/>
              <a:defRPr sz="2400">
                <a:latin typeface="Calibri"/>
                <a:ea typeface="Calibri"/>
                <a:cs typeface="Calibri"/>
                <a:sym typeface="Calibri"/>
              </a:defRPr>
            </a:lvl1pPr>
            <a:lvl2pPr marL="0" indent="457200" defTabSz="1285875">
              <a:spcBef>
                <a:spcPts val="0"/>
              </a:spcBef>
              <a:buSzTx/>
              <a:buNone/>
              <a:defRPr sz="2400">
                <a:latin typeface="Calibri"/>
                <a:ea typeface="Calibri"/>
                <a:cs typeface="Calibri"/>
                <a:sym typeface="Calibri"/>
              </a:defRPr>
            </a:lvl2pPr>
            <a:lvl3pPr marL="0" indent="914400" defTabSz="1285875">
              <a:spcBef>
                <a:spcPts val="0"/>
              </a:spcBef>
              <a:buSzTx/>
              <a:buNone/>
              <a:defRPr sz="2400">
                <a:latin typeface="Calibri"/>
                <a:ea typeface="Calibri"/>
                <a:cs typeface="Calibri"/>
                <a:sym typeface="Calibri"/>
              </a:defRPr>
            </a:lvl3pPr>
            <a:lvl4pPr marL="0" indent="1371600" defTabSz="1285875">
              <a:spcBef>
                <a:spcPts val="0"/>
              </a:spcBef>
              <a:buSzTx/>
              <a:buNone/>
              <a:defRPr sz="2400">
                <a:latin typeface="Calibri"/>
                <a:ea typeface="Calibri"/>
                <a:cs typeface="Calibri"/>
                <a:sym typeface="Calibri"/>
              </a:defRPr>
            </a:lvl4pPr>
            <a:lvl5pPr marL="0" indent="1828800" defTabSz="1285875">
              <a:spcBef>
                <a:spcPts val="0"/>
              </a:spcBef>
              <a:buSzTx/>
              <a:buNone/>
              <a:defRPr sz="2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2" name="Slide Number"/>
          <p:cNvSpPr txBox="1"/>
          <p:nvPr>
            <p:ph type="sldNum" sz="quarter" idx="2"/>
          </p:nvPr>
        </p:nvSpPr>
        <p:spPr>
          <a:xfrm>
            <a:off x="20069871" y="12755879"/>
            <a:ext cx="351731" cy="368301"/>
          </a:xfrm>
          <a:prstGeom prst="rect">
            <a:avLst/>
          </a:prstGeom>
        </p:spPr>
        <p:txBody>
          <a:bodyPr lIns="0" tIns="0" rIns="0" bIns="0"/>
          <a:lstStyle>
            <a:lvl1pPr algn="r" defTabSz="1285875">
              <a:defRPr>
                <a:solidFill>
                  <a:srgbClr val="888888"/>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39" name="Title Text"/>
          <p:cNvSpPr txBox="1"/>
          <p:nvPr>
            <p:ph type="title"/>
          </p:nvPr>
        </p:nvSpPr>
        <p:spPr>
          <a:xfrm>
            <a:off x="8053089" y="4296295"/>
            <a:ext cx="8277822" cy="2611935"/>
          </a:xfrm>
          <a:prstGeom prst="rect">
            <a:avLst/>
          </a:prstGeom>
        </p:spPr>
        <p:txBody>
          <a:bodyPr lIns="40183" tIns="40183" rIns="40183" bIns="40183" anchor="b"/>
          <a:lstStyle>
            <a:lvl1pPr algn="ctr" defTabSz="584200">
              <a:defRPr sz="10600">
                <a:latin typeface="Helvetica Light"/>
                <a:ea typeface="Helvetica Light"/>
                <a:cs typeface="Helvetica Light"/>
                <a:sym typeface="Helvetica Light"/>
              </a:defRPr>
            </a:lvl1pPr>
          </a:lstStyle>
          <a:p>
            <a:pPr/>
            <a:r>
              <a:t>Title Text</a:t>
            </a:r>
          </a:p>
        </p:txBody>
      </p:sp>
      <p:sp>
        <p:nvSpPr>
          <p:cNvPr id="140" name="Body Level One…"/>
          <p:cNvSpPr txBox="1"/>
          <p:nvPr>
            <p:ph type="body" sz="quarter" idx="1"/>
          </p:nvPr>
        </p:nvSpPr>
        <p:spPr>
          <a:xfrm>
            <a:off x="8053089" y="6978550"/>
            <a:ext cx="8277822" cy="894086"/>
          </a:xfrm>
          <a:prstGeom prst="rect">
            <a:avLst/>
          </a:prstGeom>
        </p:spPr>
        <p:txBody>
          <a:bodyPr lIns="40183" tIns="40183" rIns="40183" bIns="40183" anchor="t"/>
          <a:lstStyle>
            <a:lvl1pPr marL="0" indent="0" algn="ctr" defTabSz="584200">
              <a:spcBef>
                <a:spcPts val="0"/>
              </a:spcBef>
              <a:buSzTx/>
              <a:buNone/>
              <a:defRPr sz="3800">
                <a:latin typeface="Helvetica Light"/>
                <a:ea typeface="Helvetica Light"/>
                <a:cs typeface="Helvetica Light"/>
                <a:sym typeface="Helvetica Light"/>
              </a:defRPr>
            </a:lvl1pPr>
            <a:lvl2pPr marL="0" indent="228600" algn="ctr" defTabSz="584200">
              <a:spcBef>
                <a:spcPts val="0"/>
              </a:spcBef>
              <a:buSzTx/>
              <a:buNone/>
              <a:defRPr sz="3800">
                <a:latin typeface="Helvetica Light"/>
                <a:ea typeface="Helvetica Light"/>
                <a:cs typeface="Helvetica Light"/>
                <a:sym typeface="Helvetica Light"/>
              </a:defRPr>
            </a:lvl2pPr>
            <a:lvl3pPr marL="0" indent="457200" algn="ctr" defTabSz="584200">
              <a:spcBef>
                <a:spcPts val="0"/>
              </a:spcBef>
              <a:buSzTx/>
              <a:buNone/>
              <a:defRPr sz="3800">
                <a:latin typeface="Helvetica Light"/>
                <a:ea typeface="Helvetica Light"/>
                <a:cs typeface="Helvetica Light"/>
                <a:sym typeface="Helvetica Light"/>
              </a:defRPr>
            </a:lvl3pPr>
            <a:lvl4pPr marL="0" indent="685800" algn="ctr" defTabSz="584200">
              <a:spcBef>
                <a:spcPts val="0"/>
              </a:spcBef>
              <a:buSzTx/>
              <a:buNone/>
              <a:defRPr sz="3800">
                <a:latin typeface="Helvetica Light"/>
                <a:ea typeface="Helvetica Light"/>
                <a:cs typeface="Helvetica Light"/>
                <a:sym typeface="Helvetica Light"/>
              </a:defRPr>
            </a:lvl4pPr>
            <a:lvl5pPr marL="0" indent="914400" algn="ctr" defTabSz="584200">
              <a:spcBef>
                <a:spcPts val="0"/>
              </a:spcBef>
              <a:buSzTx/>
              <a:buNone/>
              <a:defRPr sz="38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41" name="Slide Number"/>
          <p:cNvSpPr txBox="1"/>
          <p:nvPr>
            <p:ph type="sldNum" sz="quarter" idx="2"/>
          </p:nvPr>
        </p:nvSpPr>
        <p:spPr>
          <a:xfrm>
            <a:off x="12013341" y="10318812"/>
            <a:ext cx="347272" cy="359768"/>
          </a:xfrm>
          <a:prstGeom prst="rect">
            <a:avLst/>
          </a:prstGeom>
        </p:spPr>
        <p:txBody>
          <a:bodyPr lIns="40183" tIns="40183" rIns="40183" bIns="40183"/>
          <a:lstStyle>
            <a:lvl1pPr defTabSz="584200">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48" name="Title Text"/>
          <p:cNvSpPr txBox="1"/>
          <p:nvPr>
            <p:ph type="title"/>
          </p:nvPr>
        </p:nvSpPr>
        <p:spPr>
          <a:xfrm>
            <a:off x="8053089" y="4296295"/>
            <a:ext cx="8277822" cy="2611935"/>
          </a:xfrm>
          <a:prstGeom prst="rect">
            <a:avLst/>
          </a:prstGeom>
        </p:spPr>
        <p:txBody>
          <a:bodyPr lIns="40183" tIns="40183" rIns="40183" bIns="40183" anchor="b"/>
          <a:lstStyle>
            <a:lvl1pPr algn="ctr" defTabSz="821531">
              <a:defRPr sz="10600">
                <a:latin typeface="Helvetica Light"/>
                <a:ea typeface="Helvetica Light"/>
                <a:cs typeface="Helvetica Light"/>
                <a:sym typeface="Helvetica Light"/>
              </a:defRPr>
            </a:lvl1pPr>
          </a:lstStyle>
          <a:p>
            <a:pPr/>
            <a:r>
              <a:t>Title Text</a:t>
            </a:r>
          </a:p>
        </p:txBody>
      </p:sp>
      <p:sp>
        <p:nvSpPr>
          <p:cNvPr id="149" name="Body Level One…"/>
          <p:cNvSpPr txBox="1"/>
          <p:nvPr>
            <p:ph type="body" sz="quarter" idx="1"/>
          </p:nvPr>
        </p:nvSpPr>
        <p:spPr>
          <a:xfrm>
            <a:off x="8053089" y="6978550"/>
            <a:ext cx="8277822" cy="894086"/>
          </a:xfrm>
          <a:prstGeom prst="rect">
            <a:avLst/>
          </a:prstGeom>
        </p:spPr>
        <p:txBody>
          <a:bodyPr lIns="40183" tIns="40183" rIns="40183" bIns="40183" anchor="t"/>
          <a:lstStyle>
            <a:lvl1pPr marL="0" indent="0" algn="ctr" defTabSz="821531">
              <a:spcBef>
                <a:spcPts val="0"/>
              </a:spcBef>
              <a:buSzTx/>
              <a:buNone/>
              <a:defRPr sz="3800">
                <a:latin typeface="Helvetica Light"/>
                <a:ea typeface="Helvetica Light"/>
                <a:cs typeface="Helvetica Light"/>
                <a:sym typeface="Helvetica Light"/>
              </a:defRPr>
            </a:lvl1pPr>
            <a:lvl2pPr marL="0" indent="228600" algn="ctr" defTabSz="821531">
              <a:spcBef>
                <a:spcPts val="0"/>
              </a:spcBef>
              <a:buSzTx/>
              <a:buNone/>
              <a:defRPr sz="3800">
                <a:latin typeface="Helvetica Light"/>
                <a:ea typeface="Helvetica Light"/>
                <a:cs typeface="Helvetica Light"/>
                <a:sym typeface="Helvetica Light"/>
              </a:defRPr>
            </a:lvl2pPr>
            <a:lvl3pPr marL="0" indent="457200" algn="ctr" defTabSz="821531">
              <a:spcBef>
                <a:spcPts val="0"/>
              </a:spcBef>
              <a:buSzTx/>
              <a:buNone/>
              <a:defRPr sz="3800">
                <a:latin typeface="Helvetica Light"/>
                <a:ea typeface="Helvetica Light"/>
                <a:cs typeface="Helvetica Light"/>
                <a:sym typeface="Helvetica Light"/>
              </a:defRPr>
            </a:lvl3pPr>
            <a:lvl4pPr marL="0" indent="685800" algn="ctr" defTabSz="821531">
              <a:spcBef>
                <a:spcPts val="0"/>
              </a:spcBef>
              <a:buSzTx/>
              <a:buNone/>
              <a:defRPr sz="3800">
                <a:latin typeface="Helvetica Light"/>
                <a:ea typeface="Helvetica Light"/>
                <a:cs typeface="Helvetica Light"/>
                <a:sym typeface="Helvetica Light"/>
              </a:defRPr>
            </a:lvl4pPr>
            <a:lvl5pPr marL="0" indent="914400" algn="ctr" defTabSz="821531">
              <a:spcBef>
                <a:spcPts val="0"/>
              </a:spcBef>
              <a:buSzTx/>
              <a:buNone/>
              <a:defRPr sz="38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12013341" y="10318812"/>
            <a:ext cx="347272" cy="359768"/>
          </a:xfrm>
          <a:prstGeom prst="rect">
            <a:avLst/>
          </a:prstGeom>
        </p:spPr>
        <p:txBody>
          <a:bodyPr lIns="40183" tIns="40183" rIns="40183" bIns="40183"/>
          <a:lstStyle>
            <a:lvl1pPr defTabSz="821531">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57" name="Title Text"/>
          <p:cNvSpPr txBox="1"/>
          <p:nvPr>
            <p:ph type="title"/>
          </p:nvPr>
        </p:nvSpPr>
        <p:spPr>
          <a:xfrm>
            <a:off x="6673453" y="3442394"/>
            <a:ext cx="11037095" cy="3482579"/>
          </a:xfrm>
          <a:prstGeom prst="rect">
            <a:avLst/>
          </a:prstGeom>
        </p:spPr>
        <p:txBody>
          <a:bodyPr lIns="53578" tIns="53578" rIns="53578" bIns="53578" anchor="b"/>
          <a:lstStyle>
            <a:lvl1pPr algn="ctr" defTabSz="821531">
              <a:defRPr sz="10800">
                <a:latin typeface="Helvetica Light"/>
                <a:ea typeface="Helvetica Light"/>
                <a:cs typeface="Helvetica Light"/>
                <a:sym typeface="Helvetica Light"/>
              </a:defRPr>
            </a:lvl1pPr>
          </a:lstStyle>
          <a:p>
            <a:pPr/>
            <a:r>
              <a:t>Title Text</a:t>
            </a:r>
          </a:p>
        </p:txBody>
      </p:sp>
      <p:sp>
        <p:nvSpPr>
          <p:cNvPr id="158" name="Body Level One…"/>
          <p:cNvSpPr txBox="1"/>
          <p:nvPr>
            <p:ph type="body" sz="quarter" idx="1"/>
          </p:nvPr>
        </p:nvSpPr>
        <p:spPr>
          <a:xfrm>
            <a:off x="6673453" y="7018734"/>
            <a:ext cx="11037095" cy="1192114"/>
          </a:xfrm>
          <a:prstGeom prst="rect">
            <a:avLst/>
          </a:prstGeom>
        </p:spPr>
        <p:txBody>
          <a:bodyPr lIns="53578" tIns="53578" rIns="53578" bIns="53578" anchor="t"/>
          <a:lstStyle>
            <a:lvl1pPr marL="0" indent="0" algn="ctr" defTabSz="821531">
              <a:spcBef>
                <a:spcPts val="0"/>
              </a:spcBef>
              <a:buSzTx/>
              <a:buNone/>
              <a:defRPr sz="4200">
                <a:latin typeface="Helvetica Light"/>
                <a:ea typeface="Helvetica Light"/>
                <a:cs typeface="Helvetica Light"/>
                <a:sym typeface="Helvetica Light"/>
              </a:defRPr>
            </a:lvl1pPr>
            <a:lvl2pPr marL="0" indent="228600" algn="ctr" defTabSz="821531">
              <a:spcBef>
                <a:spcPts val="0"/>
              </a:spcBef>
              <a:buSzTx/>
              <a:buNone/>
              <a:defRPr sz="4200">
                <a:latin typeface="Helvetica Light"/>
                <a:ea typeface="Helvetica Light"/>
                <a:cs typeface="Helvetica Light"/>
                <a:sym typeface="Helvetica Light"/>
              </a:defRPr>
            </a:lvl2pPr>
            <a:lvl3pPr marL="0" indent="457200" algn="ctr" defTabSz="821531">
              <a:spcBef>
                <a:spcPts val="0"/>
              </a:spcBef>
              <a:buSzTx/>
              <a:buNone/>
              <a:defRPr sz="4200">
                <a:latin typeface="Helvetica Light"/>
                <a:ea typeface="Helvetica Light"/>
                <a:cs typeface="Helvetica Light"/>
                <a:sym typeface="Helvetica Light"/>
              </a:defRPr>
            </a:lvl3pPr>
            <a:lvl4pPr marL="0" indent="685800" algn="ctr" defTabSz="821531">
              <a:spcBef>
                <a:spcPts val="0"/>
              </a:spcBef>
              <a:buSzTx/>
              <a:buNone/>
              <a:defRPr sz="4200">
                <a:latin typeface="Helvetica Light"/>
                <a:ea typeface="Helvetica Light"/>
                <a:cs typeface="Helvetica Light"/>
                <a:sym typeface="Helvetica Light"/>
              </a:defRPr>
            </a:lvl4pPr>
            <a:lvl5pPr marL="0" indent="914400" algn="ctr" defTabSz="821531">
              <a:spcBef>
                <a:spcPts val="0"/>
              </a:spcBef>
              <a:buSzTx/>
              <a:buNone/>
              <a:defRPr sz="42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xfrm>
            <a:off x="11970028" y="11472416"/>
            <a:ext cx="430550" cy="437357"/>
          </a:xfrm>
          <a:prstGeom prst="rect">
            <a:avLst/>
          </a:prstGeom>
        </p:spPr>
        <p:txBody>
          <a:bodyPr lIns="53578" tIns="53578" rIns="53578" bIns="53578"/>
          <a:lstStyle>
            <a:lvl1pPr defTabSz="821531">
              <a:defRPr sz="22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66" name="Title Text"/>
          <p:cNvSpPr txBox="1"/>
          <p:nvPr>
            <p:ph type="title"/>
          </p:nvPr>
        </p:nvSpPr>
        <p:spPr>
          <a:xfrm>
            <a:off x="4387453" y="357187"/>
            <a:ext cx="15609094" cy="3036095"/>
          </a:xfrm>
          <a:prstGeom prst="rect">
            <a:avLst/>
          </a:prstGeom>
        </p:spPr>
        <p:txBody>
          <a:bodyPr lIns="71437" tIns="71437" rIns="71437" bIns="71437"/>
          <a:lstStyle>
            <a:lvl1pPr algn="ctr" defTabSz="821531">
              <a:defRPr>
                <a:latin typeface="Helvetica Neue Medium"/>
                <a:ea typeface="Helvetica Neue Medium"/>
                <a:cs typeface="Helvetica Neue Medium"/>
                <a:sym typeface="Helvetica Neue Medium"/>
              </a:defRPr>
            </a:lvl1pPr>
          </a:lstStyle>
          <a:p>
            <a:pPr/>
            <a:r>
              <a:t>Title Text</a:t>
            </a:r>
          </a:p>
        </p:txBody>
      </p:sp>
      <p:sp>
        <p:nvSpPr>
          <p:cNvPr id="167" name="Body Level One…"/>
          <p:cNvSpPr txBox="1"/>
          <p:nvPr>
            <p:ph type="body" idx="1"/>
          </p:nvPr>
        </p:nvSpPr>
        <p:spPr>
          <a:xfrm>
            <a:off x="4387453" y="3643312"/>
            <a:ext cx="15609094" cy="8840392"/>
          </a:xfrm>
          <a:prstGeom prst="rect">
            <a:avLst/>
          </a:prstGeom>
        </p:spPr>
        <p:txBody>
          <a:bodyPr lIns="71437" tIns="71437" rIns="71437" bIns="71437"/>
          <a:lstStyle>
            <a:lvl1pPr marL="611187" indent="-611187" defTabSz="821531">
              <a:buSzPct val="145000"/>
              <a:defRPr sz="4400"/>
            </a:lvl1pPr>
            <a:lvl2pPr marL="1055687" indent="-611187" defTabSz="821531">
              <a:buSzPct val="145000"/>
              <a:defRPr sz="4400"/>
            </a:lvl2pPr>
            <a:lvl3pPr marL="1500187" indent="-611187" defTabSz="821531">
              <a:buSzPct val="145000"/>
              <a:defRPr sz="4400"/>
            </a:lvl3pPr>
            <a:lvl4pPr marL="1944687" indent="-611187" defTabSz="821531">
              <a:buSzPct val="145000"/>
              <a:defRPr sz="4400"/>
            </a:lvl4pPr>
            <a:lvl5pPr marL="2389187" indent="-611187" defTabSz="821531">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168" name="Slide Number"/>
          <p:cNvSpPr txBox="1"/>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0">
    <p:spTree>
      <p:nvGrpSpPr>
        <p:cNvPr id="1" name=""/>
        <p:cNvGrpSpPr/>
        <p:nvPr/>
      </p:nvGrpSpPr>
      <p:grpSpPr>
        <a:xfrm>
          <a:off x="0" y="0"/>
          <a:ext cx="0" cy="0"/>
          <a:chOff x="0" y="0"/>
          <a:chExt cx="0" cy="0"/>
        </a:xfrm>
      </p:grpSpPr>
      <p:sp>
        <p:nvSpPr>
          <p:cNvPr id="175" name="Title Text"/>
          <p:cNvSpPr txBox="1"/>
          <p:nvPr>
            <p:ph type="title"/>
          </p:nvPr>
        </p:nvSpPr>
        <p:spPr>
          <a:xfrm>
            <a:off x="8191500" y="964406"/>
            <a:ext cx="8001000" cy="1335882"/>
          </a:xfrm>
          <a:prstGeom prst="rect">
            <a:avLst/>
          </a:prstGeom>
        </p:spPr>
        <p:txBody>
          <a:bodyPr lIns="0" tIns="0" rIns="0" bIns="0" anchor="t"/>
          <a:lstStyle>
            <a:lvl1pPr defTabSz="1285875">
              <a:defRPr sz="7200">
                <a:latin typeface="Avenir Book"/>
                <a:ea typeface="Avenir Book"/>
                <a:cs typeface="Avenir Book"/>
                <a:sym typeface="Avenir Book"/>
              </a:defRPr>
            </a:lvl1pPr>
          </a:lstStyle>
          <a:p>
            <a:pPr/>
            <a:r>
              <a:t>Title Text</a:t>
            </a:r>
          </a:p>
        </p:txBody>
      </p:sp>
      <p:sp>
        <p:nvSpPr>
          <p:cNvPr id="176" name="Slide Number"/>
          <p:cNvSpPr txBox="1"/>
          <p:nvPr>
            <p:ph type="sldNum" sz="quarter" idx="2"/>
          </p:nvPr>
        </p:nvSpPr>
        <p:spPr>
          <a:xfrm>
            <a:off x="20069871" y="12755879"/>
            <a:ext cx="351731" cy="368301"/>
          </a:xfrm>
          <a:prstGeom prst="rect">
            <a:avLst/>
          </a:prstGeom>
        </p:spPr>
        <p:txBody>
          <a:bodyPr lIns="0" tIns="0" rIns="0" bIns="0"/>
          <a:lstStyle>
            <a:lvl1pPr algn="r" defTabSz="1285875">
              <a:defRPr>
                <a:solidFill>
                  <a:srgbClr val="888888"/>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7" name="Title Text"/>
          <p:cNvSpPr txBox="1"/>
          <p:nvPr>
            <p:ph type="title"/>
          </p:nvPr>
        </p:nvSpPr>
        <p:spPr>
          <a:xfrm>
            <a:off x="1778000" y="4533900"/>
            <a:ext cx="20828000" cy="4648200"/>
          </a:xfrm>
          <a:prstGeom prst="rect">
            <a:avLst/>
          </a:prstGeom>
        </p:spPr>
        <p:txBody>
          <a:bodyPr/>
          <a:lstStyle/>
          <a:p>
            <a:pPr/>
            <a:r>
              <a:t>Title Text</a:t>
            </a:r>
          </a:p>
        </p:txBody>
      </p:sp>
      <p:sp>
        <p:nvSpPr>
          <p:cNvPr id="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83" name="Title Text"/>
          <p:cNvSpPr txBox="1"/>
          <p:nvPr>
            <p:ph type="title"/>
          </p:nvPr>
        </p:nvSpPr>
        <p:spPr>
          <a:xfrm>
            <a:off x="4419600" y="4260850"/>
            <a:ext cx="15544800" cy="2940050"/>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184" name="Body Level One…"/>
          <p:cNvSpPr txBox="1"/>
          <p:nvPr>
            <p:ph type="body" sz="quarter" idx="1"/>
          </p:nvPr>
        </p:nvSpPr>
        <p:spPr>
          <a:xfrm>
            <a:off x="5791200" y="7772400"/>
            <a:ext cx="12801600" cy="3505200"/>
          </a:xfrm>
          <a:prstGeom prst="rect">
            <a:avLst/>
          </a:prstGeom>
        </p:spPr>
        <p:txBody>
          <a:bodyPr lIns="91439" tIns="91439" rIns="91439" bIns="91439" anchor="t"/>
          <a:lstStyle>
            <a:lvl1pPr marL="0" indent="0" algn="ctr" defTabSz="914400">
              <a:spcBef>
                <a:spcPts val="1500"/>
              </a:spcBef>
              <a:buSzTx/>
              <a:buNone/>
              <a:defRPr sz="6400">
                <a:solidFill>
                  <a:srgbClr val="888888"/>
                </a:solidFill>
                <a:latin typeface="Calibri"/>
                <a:ea typeface="Calibri"/>
                <a:cs typeface="Calibri"/>
                <a:sym typeface="Calibri"/>
              </a:defRPr>
            </a:lvl1pPr>
            <a:lvl2pPr marL="0" indent="457200" algn="ctr" defTabSz="914400">
              <a:spcBef>
                <a:spcPts val="1500"/>
              </a:spcBef>
              <a:buSzTx/>
              <a:buNone/>
              <a:defRPr sz="6400">
                <a:solidFill>
                  <a:srgbClr val="888888"/>
                </a:solidFill>
                <a:latin typeface="Calibri"/>
                <a:ea typeface="Calibri"/>
                <a:cs typeface="Calibri"/>
                <a:sym typeface="Calibri"/>
              </a:defRPr>
            </a:lvl2pPr>
            <a:lvl3pPr marL="0" indent="914400" algn="ctr" defTabSz="914400">
              <a:spcBef>
                <a:spcPts val="1500"/>
              </a:spcBef>
              <a:buSzTx/>
              <a:buNone/>
              <a:defRPr sz="6400">
                <a:solidFill>
                  <a:srgbClr val="888888"/>
                </a:solidFill>
                <a:latin typeface="Calibri"/>
                <a:ea typeface="Calibri"/>
                <a:cs typeface="Calibri"/>
                <a:sym typeface="Calibri"/>
              </a:defRPr>
            </a:lvl3pPr>
            <a:lvl4pPr marL="0" indent="1371600" algn="ctr" defTabSz="914400">
              <a:spcBef>
                <a:spcPts val="1500"/>
              </a:spcBef>
              <a:buSzTx/>
              <a:buNone/>
              <a:defRPr sz="6400">
                <a:solidFill>
                  <a:srgbClr val="888888"/>
                </a:solidFill>
                <a:latin typeface="Calibri"/>
                <a:ea typeface="Calibri"/>
                <a:cs typeface="Calibri"/>
                <a:sym typeface="Calibri"/>
              </a:defRPr>
            </a:lvl4pPr>
            <a:lvl5pPr marL="0" indent="1828800" algn="ctr" defTabSz="914400">
              <a:spcBef>
                <a:spcPts val="1500"/>
              </a:spcBef>
              <a:buSzTx/>
              <a:buNone/>
              <a:defRPr sz="6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85"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92" name="Title Text"/>
          <p:cNvSpPr txBox="1"/>
          <p:nvPr>
            <p:ph type="title"/>
          </p:nvPr>
        </p:nvSpPr>
        <p:spPr>
          <a:xfrm>
            <a:off x="4305299" y="2262187"/>
            <a:ext cx="15773403" cy="1988345"/>
          </a:xfrm>
          <a:prstGeom prst="rect">
            <a:avLst/>
          </a:prstGeom>
        </p:spPr>
        <p:txBody>
          <a:bodyPr lIns="68580" tIns="68580" rIns="68580" bIns="68580"/>
          <a:lstStyle>
            <a:lvl1pPr defTabSz="1828800">
              <a:lnSpc>
                <a:spcPct val="90000"/>
              </a:lnSpc>
              <a:defRPr sz="8600">
                <a:latin typeface="Calibri Light"/>
                <a:ea typeface="Calibri Light"/>
                <a:cs typeface="Calibri Light"/>
                <a:sym typeface="Calibri Light"/>
              </a:defRPr>
            </a:lvl1pPr>
          </a:lstStyle>
          <a:p>
            <a:pPr/>
            <a:r>
              <a:t>Title Text</a:t>
            </a:r>
          </a:p>
        </p:txBody>
      </p:sp>
      <p:sp>
        <p:nvSpPr>
          <p:cNvPr id="193" name="Body Level One…"/>
          <p:cNvSpPr txBox="1"/>
          <p:nvPr>
            <p:ph type="body" sz="half" idx="1"/>
          </p:nvPr>
        </p:nvSpPr>
        <p:spPr>
          <a:xfrm>
            <a:off x="4305299" y="4452937"/>
            <a:ext cx="15773403" cy="6527008"/>
          </a:xfrm>
          <a:prstGeom prst="rect">
            <a:avLst/>
          </a:prstGeom>
        </p:spPr>
        <p:txBody>
          <a:bodyPr lIns="68580" tIns="68580" rIns="68580" bIns="68580" anchor="t"/>
          <a:lstStyle>
            <a:lvl1pPr marL="424542" indent="-424542" defTabSz="1828800">
              <a:lnSpc>
                <a:spcPct val="90000"/>
              </a:lnSpc>
              <a:spcBef>
                <a:spcPts val="2000"/>
              </a:spcBef>
              <a:buSzPct val="100000"/>
              <a:buFont typeface="Arial"/>
              <a:defRPr>
                <a:latin typeface="Calibri"/>
                <a:ea typeface="Calibri"/>
                <a:cs typeface="Calibri"/>
                <a:sym typeface="Calibri"/>
              </a:defRPr>
            </a:lvl1pPr>
            <a:lvl2pPr marL="952500" indent="-495300" defTabSz="1828800">
              <a:lnSpc>
                <a:spcPct val="90000"/>
              </a:lnSpc>
              <a:spcBef>
                <a:spcPts val="2000"/>
              </a:spcBef>
              <a:buSzPct val="100000"/>
              <a:buFont typeface="Arial"/>
              <a:defRPr>
                <a:latin typeface="Calibri"/>
                <a:ea typeface="Calibri"/>
                <a:cs typeface="Calibri"/>
                <a:sym typeface="Calibri"/>
              </a:defRPr>
            </a:lvl2pPr>
            <a:lvl3pPr marL="1508760" indent="-594360" defTabSz="1828800">
              <a:lnSpc>
                <a:spcPct val="90000"/>
              </a:lnSpc>
              <a:spcBef>
                <a:spcPts val="2000"/>
              </a:spcBef>
              <a:buSzPct val="100000"/>
              <a:buFont typeface="Arial"/>
              <a:defRPr>
                <a:latin typeface="Calibri"/>
                <a:ea typeface="Calibri"/>
                <a:cs typeface="Calibri"/>
                <a:sym typeface="Calibri"/>
              </a:defRPr>
            </a:lvl3pPr>
            <a:lvl4pPr marL="2032000" indent="-660400" defTabSz="1828800">
              <a:lnSpc>
                <a:spcPct val="90000"/>
              </a:lnSpc>
              <a:spcBef>
                <a:spcPts val="2000"/>
              </a:spcBef>
              <a:buSzPct val="100000"/>
              <a:buFont typeface="Arial"/>
              <a:defRPr>
                <a:latin typeface="Calibri"/>
                <a:ea typeface="Calibri"/>
                <a:cs typeface="Calibri"/>
                <a:sym typeface="Calibri"/>
              </a:defRPr>
            </a:lvl4pPr>
            <a:lvl5pPr marL="2489200" indent="-660400" defTabSz="1828800">
              <a:lnSpc>
                <a:spcPct val="90000"/>
              </a:lnSpc>
              <a:spcBef>
                <a:spcPts val="2000"/>
              </a:spcBef>
              <a:buSzPct val="100000"/>
              <a:buFont typeface="Arial"/>
              <a:defRPr>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4" name="Slide Number"/>
          <p:cNvSpPr txBox="1"/>
          <p:nvPr>
            <p:ph type="sldNum" sz="quarter" idx="2"/>
          </p:nvPr>
        </p:nvSpPr>
        <p:spPr>
          <a:xfrm>
            <a:off x="19645620" y="11307320"/>
            <a:ext cx="433080" cy="431097"/>
          </a:xfrm>
          <a:prstGeom prst="rect">
            <a:avLst/>
          </a:prstGeom>
        </p:spPr>
        <p:txBody>
          <a:bodyPr lIns="68580" tIns="68580" rIns="68580" bIns="68580" anchor="ctr"/>
          <a:lstStyle>
            <a:lvl1pPr algn="r" defTabSz="18288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nd Content">
    <p:spTree>
      <p:nvGrpSpPr>
        <p:cNvPr id="1" name=""/>
        <p:cNvGrpSpPr/>
        <p:nvPr/>
      </p:nvGrpSpPr>
      <p:grpSpPr>
        <a:xfrm>
          <a:off x="0" y="0"/>
          <a:ext cx="0" cy="0"/>
          <a:chOff x="0" y="0"/>
          <a:chExt cx="0" cy="0"/>
        </a:xfrm>
      </p:grpSpPr>
      <p:sp>
        <p:nvSpPr>
          <p:cNvPr id="201" name="TextBox 3"/>
          <p:cNvSpPr txBox="1"/>
          <p:nvPr/>
        </p:nvSpPr>
        <p:spPr>
          <a:xfrm>
            <a:off x="17991074" y="13202339"/>
            <a:ext cx="6392927" cy="487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r" defTabSz="1828800">
              <a:defRPr b="0" sz="2000">
                <a:solidFill>
                  <a:srgbClr val="808080"/>
                </a:solidFill>
                <a:latin typeface="Helvetica Light"/>
                <a:ea typeface="Helvetica Light"/>
                <a:cs typeface="Helvetica Light"/>
                <a:sym typeface="Helvetica Light"/>
              </a:defRPr>
            </a:lvl1pPr>
          </a:lstStyle>
          <a:p>
            <a:pPr/>
            <a:r>
              <a:t>Vincent Sitzmann, CVPR 2022 Tutorial on Neural Fields</a:t>
            </a:r>
          </a:p>
        </p:txBody>
      </p:sp>
      <p:sp>
        <p:nvSpPr>
          <p:cNvPr id="202" name="Title Text"/>
          <p:cNvSpPr txBox="1"/>
          <p:nvPr>
            <p:ph type="title"/>
          </p:nvPr>
        </p:nvSpPr>
        <p:spPr>
          <a:xfrm>
            <a:off x="232610" y="220720"/>
            <a:ext cx="21031201" cy="2651126"/>
          </a:xfrm>
          <a:prstGeom prst="rect">
            <a:avLst/>
          </a:prstGeom>
        </p:spPr>
        <p:txBody>
          <a:bodyPr lIns="91439" tIns="91439" rIns="91439" bIns="91439" anchor="t"/>
          <a:lstStyle>
            <a:lvl1pPr defTabSz="1828800">
              <a:lnSpc>
                <a:spcPct val="90000"/>
              </a:lnSpc>
              <a:defRPr sz="5600">
                <a:latin typeface="Helvetica Light"/>
                <a:ea typeface="Helvetica Light"/>
                <a:cs typeface="Helvetica Light"/>
                <a:sym typeface="Helvetica Light"/>
              </a:defRPr>
            </a:lvl1pPr>
          </a:lstStyle>
          <a:p>
            <a:pPr/>
            <a:r>
              <a:t>Title Text</a:t>
            </a:r>
          </a:p>
        </p:txBody>
      </p:sp>
      <p:sp>
        <p:nvSpPr>
          <p:cNvPr id="203" name="Slide Number"/>
          <p:cNvSpPr txBox="1"/>
          <p:nvPr>
            <p:ph type="sldNum" sz="quarter" idx="2"/>
          </p:nvPr>
        </p:nvSpPr>
        <p:spPr>
          <a:xfrm>
            <a:off x="2339177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5" name="ADE_train_00008204_seg.png"/>
          <p:cNvSpPr/>
          <p:nvPr>
            <p:ph type="pic" sz="half" idx="21"/>
          </p:nvPr>
        </p:nvSpPr>
        <p:spPr>
          <a:xfrm>
            <a:off x="13294825" y="353213"/>
            <a:ext cx="9267312" cy="12356417"/>
          </a:xfrm>
          <a:prstGeom prst="rect">
            <a:avLst/>
          </a:prstGeom>
        </p:spPr>
        <p:txBody>
          <a:bodyPr lIns="91439" tIns="45719" rIns="91439" bIns="45719" anchor="t">
            <a:noAutofit/>
          </a:bodyPr>
          <a:lstStyle/>
          <a:p>
            <a:pPr/>
          </a:p>
        </p:txBody>
      </p:sp>
      <p:sp>
        <p:nvSpPr>
          <p:cNvPr id="36" name="Title Text"/>
          <p:cNvSpPr txBox="1"/>
          <p:nvPr>
            <p:ph type="title"/>
          </p:nvPr>
        </p:nvSpPr>
        <p:spPr>
          <a:xfrm>
            <a:off x="1651000" y="831850"/>
            <a:ext cx="10223500" cy="1391841"/>
          </a:xfrm>
          <a:prstGeom prst="rect">
            <a:avLst/>
          </a:prstGeom>
        </p:spPr>
        <p:txBody>
          <a:bodyPr anchor="b"/>
          <a:lstStyle>
            <a:lvl1pPr>
              <a:defRPr sz="8400">
                <a:latin typeface="Helvetica Neue Medium"/>
                <a:ea typeface="Helvetica Neue Medium"/>
                <a:cs typeface="Helvetica Neue Medium"/>
                <a:sym typeface="Helvetica Neue Medium"/>
              </a:defRPr>
            </a:lvl1pPr>
          </a:lstStyle>
          <a:p>
            <a:pPr/>
            <a:r>
              <a:t>Title Text</a:t>
            </a:r>
          </a:p>
        </p:txBody>
      </p:sp>
      <p:sp>
        <p:nvSpPr>
          <p:cNvPr id="37" name="Body Level One…"/>
          <p:cNvSpPr txBox="1"/>
          <p:nvPr>
            <p:ph type="body" sz="quarter" idx="1"/>
          </p:nvPr>
        </p:nvSpPr>
        <p:spPr>
          <a:xfrm>
            <a:off x="1651000" y="6527800"/>
            <a:ext cx="10223500" cy="5727700"/>
          </a:xfrm>
          <a:prstGeom prst="rect">
            <a:avLst/>
          </a:prstGeom>
        </p:spPr>
        <p:txBody>
          <a:bodyPr anchor="t"/>
          <a:lstStyle>
            <a:lvl1pPr marL="0" indent="0">
              <a:spcBef>
                <a:spcPts val="0"/>
              </a:spcBef>
              <a:buSzTx/>
              <a:buNone/>
              <a:defRPr sz="5400"/>
            </a:lvl1pPr>
            <a:lvl2pPr marL="0" indent="0">
              <a:spcBef>
                <a:spcPts val="0"/>
              </a:spcBef>
              <a:buSzTx/>
              <a:buNone/>
              <a:defRPr sz="5400"/>
            </a:lvl2pPr>
            <a:lvl3pPr marL="0" indent="0">
              <a:spcBef>
                <a:spcPts val="0"/>
              </a:spcBef>
              <a:buSzTx/>
              <a:buNone/>
              <a:defRPr sz="5400"/>
            </a:lvl3pPr>
            <a:lvl4pPr marL="0" indent="0">
              <a:spcBef>
                <a:spcPts val="0"/>
              </a:spcBef>
              <a:buSzTx/>
              <a:buNone/>
              <a:defRPr sz="5400"/>
            </a:lvl4pPr>
            <a:lvl5pPr marL="0" indent="0">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5" name="Title Text"/>
          <p:cNvSpPr txBox="1"/>
          <p:nvPr>
            <p:ph type="title"/>
          </p:nvPr>
        </p:nvSpPr>
        <p:spPr>
          <a:prstGeom prst="rect">
            <a:avLst/>
          </a:prstGeom>
        </p:spPr>
        <p:txBody>
          <a:bodyPr/>
          <a:lstStyle/>
          <a:p>
            <a:pPr/>
            <a:r>
              <a:t>Title Text</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3" name="Title Text"/>
          <p:cNvSpPr txBox="1"/>
          <p:nvPr>
            <p:ph type="title"/>
          </p:nvPr>
        </p:nvSpPr>
        <p:spPr>
          <a:xfrm>
            <a:off x="1746386" y="507"/>
            <a:ext cx="21005801" cy="2286001"/>
          </a:xfrm>
          <a:prstGeom prst="rect">
            <a:avLst/>
          </a:prstGeom>
        </p:spPr>
        <p:txBody>
          <a:bodyPr/>
          <a:lstStyle/>
          <a:p>
            <a:pPr/>
            <a:r>
              <a:t>Title Text</a:t>
            </a:r>
          </a:p>
        </p:txBody>
      </p:sp>
      <p:sp>
        <p:nvSpPr>
          <p:cNvPr id="54"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69" name="Title Text"/>
          <p:cNvSpPr txBox="1"/>
          <p:nvPr>
            <p:ph type="title"/>
          </p:nvPr>
        </p:nvSpPr>
        <p:spPr>
          <a:xfrm>
            <a:off x="6673453" y="3442394"/>
            <a:ext cx="11037095" cy="3482579"/>
          </a:xfrm>
          <a:prstGeom prst="rect">
            <a:avLst/>
          </a:prstGeom>
        </p:spPr>
        <p:txBody>
          <a:bodyPr lIns="53578" tIns="53578" rIns="53578" bIns="53578" anchor="b"/>
          <a:lstStyle>
            <a:lvl1pPr algn="ctr" defTabSz="821531">
              <a:defRPr sz="10800">
                <a:latin typeface="Helvetica Neue Medium"/>
                <a:ea typeface="Helvetica Neue Medium"/>
                <a:cs typeface="Helvetica Neue Medium"/>
                <a:sym typeface="Helvetica Neue Medium"/>
              </a:defRPr>
            </a:lvl1pPr>
          </a:lstStyle>
          <a:p>
            <a:pPr/>
            <a:r>
              <a:t>Title Text</a:t>
            </a:r>
          </a:p>
        </p:txBody>
      </p:sp>
      <p:sp>
        <p:nvSpPr>
          <p:cNvPr id="70" name="Body Level One…"/>
          <p:cNvSpPr txBox="1"/>
          <p:nvPr>
            <p:ph type="body" sz="quarter" idx="1"/>
          </p:nvPr>
        </p:nvSpPr>
        <p:spPr>
          <a:xfrm>
            <a:off x="6673453" y="7032128"/>
            <a:ext cx="11037095" cy="1192115"/>
          </a:xfrm>
          <a:prstGeom prst="rect">
            <a:avLst/>
          </a:prstGeom>
        </p:spPr>
        <p:txBody>
          <a:bodyPr lIns="53578" tIns="53578" rIns="53578" bIns="53578" anchor="t"/>
          <a:lstStyle>
            <a:lvl1pPr marL="0" indent="0" algn="ctr" defTabSz="821531">
              <a:spcBef>
                <a:spcPts val="0"/>
              </a:spcBef>
              <a:buSzTx/>
              <a:buNone/>
              <a:defRPr sz="5000"/>
            </a:lvl1pPr>
            <a:lvl2pPr marL="0" indent="0" algn="ctr" defTabSz="821531">
              <a:spcBef>
                <a:spcPts val="0"/>
              </a:spcBef>
              <a:buSzTx/>
              <a:buNone/>
              <a:defRPr sz="5000"/>
            </a:lvl2pPr>
            <a:lvl3pPr marL="0" indent="0" algn="ctr" defTabSz="821531">
              <a:spcBef>
                <a:spcPts val="0"/>
              </a:spcBef>
              <a:buSzTx/>
              <a:buNone/>
              <a:defRPr sz="5000"/>
            </a:lvl3pPr>
            <a:lvl4pPr marL="0" indent="0" algn="ctr" defTabSz="821531">
              <a:spcBef>
                <a:spcPts val="0"/>
              </a:spcBef>
              <a:buSzTx/>
              <a:buNone/>
              <a:defRPr sz="5000"/>
            </a:lvl4pPr>
            <a:lvl5pPr marL="0" indent="0" algn="ctr" defTabSz="821531">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xfrm>
            <a:off x="12001398" y="11519296"/>
            <a:ext cx="374060" cy="379927"/>
          </a:xfrm>
          <a:prstGeom prst="rect">
            <a:avLst/>
          </a:prstGeom>
        </p:spPr>
        <p:txBody>
          <a:bodyPr lIns="53578" tIns="53578" rIns="53578" bIns="53578"/>
          <a:lstStyle>
            <a:lvl1pPr defTabSz="821531">
              <a:defRPr sz="18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78" name="Title Text"/>
          <p:cNvSpPr txBox="1"/>
          <p:nvPr>
            <p:ph type="title"/>
          </p:nvPr>
        </p:nvSpPr>
        <p:spPr>
          <a:xfrm>
            <a:off x="3962400" y="0"/>
            <a:ext cx="16459200" cy="1784350"/>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79" name="Body Level One…"/>
          <p:cNvSpPr txBox="1"/>
          <p:nvPr>
            <p:ph type="body" idx="1"/>
          </p:nvPr>
        </p:nvSpPr>
        <p:spPr>
          <a:xfrm>
            <a:off x="3962400" y="2162175"/>
            <a:ext cx="16459200" cy="10090151"/>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80"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87" name="Title Text"/>
          <p:cNvSpPr txBox="1"/>
          <p:nvPr>
            <p:ph type="title"/>
          </p:nvPr>
        </p:nvSpPr>
        <p:spPr>
          <a:xfrm>
            <a:off x="1746386" y="507"/>
            <a:ext cx="21005801" cy="2286001"/>
          </a:xfrm>
          <a:prstGeom prst="rect">
            <a:avLst/>
          </a:prstGeom>
        </p:spPr>
        <p:txBody>
          <a:bodyPr/>
          <a:lstStyle/>
          <a:p>
            <a:pPr/>
            <a:r>
              <a:t>Title Text</a:t>
            </a:r>
          </a:p>
        </p:txBody>
      </p:sp>
      <p:sp>
        <p:nvSpPr>
          <p:cNvPr id="88" name="Body Level One…"/>
          <p:cNvSpPr txBox="1"/>
          <p:nvPr>
            <p:ph type="body" idx="1"/>
          </p:nvPr>
        </p:nvSpPr>
        <p:spPr>
          <a:xfrm>
            <a:off x="1689100" y="2463800"/>
            <a:ext cx="21005800" cy="92964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746386" y="0"/>
            <a:ext cx="21005801"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1pPr>
      <a:lvl2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2pPr>
      <a:lvl3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3pPr>
      <a:lvl4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4pPr>
      <a:lvl5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5pPr>
      <a:lvl6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6pPr>
      <a:lvl7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7pPr>
      <a:lvl8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8pPr>
      <a:lvl9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 Id="rId3" Type="http://schemas.openxmlformats.org/officeDocument/2006/relationships/hyperlink" Target="http://karpathy.github.io/2015/05/21/rnn-effectiveness/"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2" Type="http://schemas.openxmlformats.org/officeDocument/2006/relationships/image" Target="../media/image2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39.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1" Type="http://schemas.openxmlformats.org/officeDocument/2006/relationships/image" Target="../media/image51.png"/><Relationship Id="rId12" Type="http://schemas.openxmlformats.org/officeDocument/2006/relationships/image" Target="../media/image24.png"/><Relationship Id="rId13" Type="http://schemas.openxmlformats.org/officeDocument/2006/relationships/image" Target="../media/image5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Relationship Id="rId3" Type="http://schemas.openxmlformats.org/officeDocument/2006/relationships/hyperlink" Target="http://colah.github.io/posts/2015-08-Understanding-LSTMs/" TargetMode="External"/></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hyperlink" Target="http://colah.github.io/posts/2015-08-Understanding-LSTMs/"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Relationship Id="rId3" Type="http://schemas.openxmlformats.org/officeDocument/2006/relationships/hyperlink" Target="http://colah.github.io/posts/2015-08-Understanding-LSTMs/" TargetMode="External"/></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hyperlink" Target="http://colah.github.io/posts/2015-08-Understanding-LSTMs/" TargetMode="External"/></Relationships>

</file>

<file path=ppt/slides/_rels/slide4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Relationship Id="rId3" Type="http://schemas.openxmlformats.org/officeDocument/2006/relationships/hyperlink" Target="http://colah.github.io/posts/2015-08-Understanding-LSTMs/" TargetMode="External"/></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Relationship Id="rId3" Type="http://schemas.openxmlformats.org/officeDocument/2006/relationships/hyperlink" Target="http://colah.github.io/posts/2015-08-Understanding-LSTMs/" TargetMode="External"/></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Relationship Id="rId3" Type="http://schemas.openxmlformats.org/officeDocument/2006/relationships/hyperlink" Target="http://colah.github.io/posts/2015-08-Understanding-LSTMs/" TargetMode="External"/></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4.png"/><Relationship Id="rId3" Type="http://schemas.openxmlformats.org/officeDocument/2006/relationships/image" Target="../media/image10.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4.png"/><Relationship Id="rId3" Type="http://schemas.openxmlformats.org/officeDocument/2006/relationships/image" Target="../media/image10.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4.png"/><Relationship Id="rId3" Type="http://schemas.openxmlformats.org/officeDocument/2006/relationships/image" Target="../media/image10.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73.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80.png"/><Relationship Id="rId4" Type="http://schemas.openxmlformats.org/officeDocument/2006/relationships/image" Target="../media/image7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1.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jpeg"/><Relationship Id="rId3"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arxiv.org/abs/1706.03762" TargetMode="External"/><Relationship Id="rId3" Type="http://schemas.openxmlformats.org/officeDocument/2006/relationships/hyperlink" Target="https://arxiv.org/abs/1410.3916" TargetMode="External"/></Relationships>

</file>

<file path=ppt/slides/_rels/slide6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10.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8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82.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82.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82.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Relationships>

</file>

<file path=ppt/slides/_rels/slide7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Relationships>

</file>

<file path=ppt/slides/_rels/slide7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jalammar.github.io/illustrated-transformer/" TargetMode="External"/></Relationships>

</file>

<file path=ppt/slides/_rels/slide8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jalammar.github.io/illustrated-transformer/" TargetMode="External"/></Relationships>

</file>

<file path=ppt/slides/_rels/slide8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jalammar.github.io/illustrated-transformer/" TargetMode="External"/></Relationships>

</file>

<file path=ppt/slides/_rels/slide8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4.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Lecture 13"/>
          <p:cNvSpPr txBox="1"/>
          <p:nvPr>
            <p:ph type="ctrTitle"/>
          </p:nvPr>
        </p:nvSpPr>
        <p:spPr>
          <a:prstGeom prst="rect">
            <a:avLst/>
          </a:prstGeom>
        </p:spPr>
        <p:txBody>
          <a:bodyPr/>
          <a:lstStyle/>
          <a:p>
            <a:pPr/>
            <a:r>
              <a:t>Lecture 13</a:t>
            </a:r>
          </a:p>
        </p:txBody>
      </p:sp>
      <p:sp>
        <p:nvSpPr>
          <p:cNvPr id="213" name="Temporal Processing, RNNs, Attention and Transformers"/>
          <p:cNvSpPr txBox="1"/>
          <p:nvPr>
            <p:ph type="body" idx="21"/>
          </p:nvPr>
        </p:nvSpPr>
        <p:spPr>
          <a:xfrm>
            <a:off x="3218750" y="4462405"/>
            <a:ext cx="19694833" cy="5272434"/>
          </a:xfrm>
          <a:prstGeom prst="rect">
            <a:avLst/>
          </a:prstGeom>
          <a:effectLst>
            <a:outerShdw sx="100000" sy="100000" kx="0" ky="0" algn="b" rotWithShape="0" blurRad="673100" dist="0" dir="5400000">
              <a:srgbClr val="FFFFFF"/>
            </a:outerShdw>
          </a:effectLst>
        </p:spPr>
        <p:txBody>
          <a:bodyPr/>
          <a:lstStyle/>
          <a:p>
            <a:pPr/>
            <a:r>
              <a:t>Temporal Processing, RNNs,</a:t>
            </a:r>
            <a:br/>
            <a:r>
              <a:t>Attention and Transformers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equences"/>
          <p:cNvSpPr txBox="1"/>
          <p:nvPr>
            <p:ph type="title"/>
          </p:nvPr>
        </p:nvSpPr>
        <p:spPr>
          <a:xfrm>
            <a:off x="2624774" y="-2493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Sequences</a:t>
            </a:r>
          </a:p>
        </p:txBody>
      </p:sp>
      <p:grpSp>
        <p:nvGrpSpPr>
          <p:cNvPr id="261" name="Group"/>
          <p:cNvGrpSpPr/>
          <p:nvPr/>
        </p:nvGrpSpPr>
        <p:grpSpPr>
          <a:xfrm>
            <a:off x="189807" y="2677071"/>
            <a:ext cx="24118958" cy="4185040"/>
            <a:chOff x="0" y="0"/>
            <a:chExt cx="24118957" cy="4185039"/>
          </a:xfrm>
        </p:grpSpPr>
        <p:pic>
          <p:nvPicPr>
            <p:cNvPr id="258" name="Image" descr="Image"/>
            <p:cNvPicPr>
              <a:picLocks noChangeAspect="1"/>
            </p:cNvPicPr>
            <p:nvPr/>
          </p:nvPicPr>
          <p:blipFill>
            <a:blip r:embed="rId2">
              <a:extLst/>
            </a:blip>
            <a:stretch>
              <a:fillRect/>
            </a:stretch>
          </p:blipFill>
          <p:spPr>
            <a:xfrm>
              <a:off x="0" y="0"/>
              <a:ext cx="24118958" cy="3090242"/>
            </a:xfrm>
            <a:prstGeom prst="rect">
              <a:avLst/>
            </a:prstGeom>
            <a:ln w="12700" cap="flat">
              <a:noFill/>
              <a:miter lim="400000"/>
            </a:ln>
            <a:effectLst/>
          </p:spPr>
        </p:pic>
        <p:sp>
          <p:nvSpPr>
            <p:cNvPr id="259" name="Line"/>
            <p:cNvSpPr/>
            <p:nvPr/>
          </p:nvSpPr>
          <p:spPr>
            <a:xfrm>
              <a:off x="809675" y="3300908"/>
              <a:ext cx="22386940" cy="1"/>
            </a:xfrm>
            <a:prstGeom prst="line">
              <a:avLst/>
            </a:prstGeom>
            <a:noFill/>
            <a:ln w="38100" cap="flat">
              <a:solidFill>
                <a:srgbClr val="000000"/>
              </a:solidFill>
              <a:prstDash val="solid"/>
              <a:miter lim="400000"/>
              <a:tailEnd type="arrow"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60" name="time"/>
            <p:cNvSpPr txBox="1"/>
            <p:nvPr/>
          </p:nvSpPr>
          <p:spPr>
            <a:xfrm>
              <a:off x="21907874" y="3434600"/>
              <a:ext cx="1086740" cy="750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grpSp>
      <p:grpSp>
        <p:nvGrpSpPr>
          <p:cNvPr id="265" name="Group"/>
          <p:cNvGrpSpPr/>
          <p:nvPr/>
        </p:nvGrpSpPr>
        <p:grpSpPr>
          <a:xfrm>
            <a:off x="1081698" y="7269804"/>
            <a:ext cx="22386940" cy="2122203"/>
            <a:chOff x="0" y="0"/>
            <a:chExt cx="22386938" cy="2122202"/>
          </a:xfrm>
        </p:grpSpPr>
        <p:sp>
          <p:nvSpPr>
            <p:cNvPr id="262" name="“An”, “evening”, “stroll”, “through”, “a”, “city”, “square”"/>
            <p:cNvSpPr txBox="1"/>
            <p:nvPr/>
          </p:nvSpPr>
          <p:spPr>
            <a:xfrm>
              <a:off x="1614918" y="-1"/>
              <a:ext cx="18990768" cy="10686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6400">
                  <a:latin typeface="Helvetica Neue Light"/>
                  <a:ea typeface="Helvetica Neue Light"/>
                  <a:cs typeface="Helvetica Neue Light"/>
                  <a:sym typeface="Helvetica Neue Light"/>
                </a:defRPr>
              </a:lvl1pPr>
            </a:lstStyle>
            <a:p>
              <a:pPr/>
              <a:r>
                <a:t>“An”, “evening”, “stroll”, “through”, “a”, “city”, “square”</a:t>
              </a:r>
            </a:p>
          </p:txBody>
        </p:sp>
        <p:sp>
          <p:nvSpPr>
            <p:cNvPr id="263" name="Line"/>
            <p:cNvSpPr/>
            <p:nvPr/>
          </p:nvSpPr>
          <p:spPr>
            <a:xfrm>
              <a:off x="0" y="1238070"/>
              <a:ext cx="22386940" cy="1"/>
            </a:xfrm>
            <a:prstGeom prst="line">
              <a:avLst/>
            </a:prstGeom>
            <a:noFill/>
            <a:ln w="38100" cap="flat">
              <a:solidFill>
                <a:srgbClr val="000000"/>
              </a:solidFill>
              <a:prstDash val="solid"/>
              <a:miter lim="400000"/>
              <a:tailEnd type="arrow"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64" name="time"/>
            <p:cNvSpPr txBox="1"/>
            <p:nvPr/>
          </p:nvSpPr>
          <p:spPr>
            <a:xfrm>
              <a:off x="21098197" y="1371762"/>
              <a:ext cx="1086740" cy="750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grpSp>
      <p:grpSp>
        <p:nvGrpSpPr>
          <p:cNvPr id="270" name="Group"/>
          <p:cNvGrpSpPr/>
          <p:nvPr/>
        </p:nvGrpSpPr>
        <p:grpSpPr>
          <a:xfrm>
            <a:off x="20717" y="9253592"/>
            <a:ext cx="24118958" cy="2894315"/>
            <a:chOff x="0" y="0"/>
            <a:chExt cx="24118957" cy="2894314"/>
          </a:xfrm>
        </p:grpSpPr>
        <p:pic>
          <p:nvPicPr>
            <p:cNvPr id="266" name="Picture 348" descr="Picture 348"/>
            <p:cNvPicPr>
              <a:picLocks noChangeAspect="0"/>
            </p:cNvPicPr>
            <p:nvPr/>
          </p:nvPicPr>
          <p:blipFill>
            <a:blip r:embed="rId3">
              <a:extLst/>
            </a:blip>
            <a:stretch>
              <a:fillRect/>
            </a:stretch>
          </p:blipFill>
          <p:spPr>
            <a:xfrm>
              <a:off x="0" y="0"/>
              <a:ext cx="24118958" cy="2198856"/>
            </a:xfrm>
            <a:prstGeom prst="rect">
              <a:avLst/>
            </a:prstGeom>
            <a:ln w="12700" cap="flat">
              <a:noFill/>
              <a:miter lim="400000"/>
            </a:ln>
            <a:effectLst/>
          </p:spPr>
        </p:pic>
        <p:grpSp>
          <p:nvGrpSpPr>
            <p:cNvPr id="269" name="Group"/>
            <p:cNvGrpSpPr/>
            <p:nvPr/>
          </p:nvGrpSpPr>
          <p:grpSpPr>
            <a:xfrm>
              <a:off x="1060980" y="2010182"/>
              <a:ext cx="22386940" cy="884133"/>
              <a:chOff x="0" y="0"/>
              <a:chExt cx="22386938" cy="884131"/>
            </a:xfrm>
          </p:grpSpPr>
          <p:sp>
            <p:nvSpPr>
              <p:cNvPr id="267" name="Line"/>
              <p:cNvSpPr/>
              <p:nvPr/>
            </p:nvSpPr>
            <p:spPr>
              <a:xfrm>
                <a:off x="0" y="0"/>
                <a:ext cx="22386940" cy="0"/>
              </a:xfrm>
              <a:prstGeom prst="line">
                <a:avLst/>
              </a:prstGeom>
              <a:noFill/>
              <a:ln w="38100" cap="flat">
                <a:solidFill>
                  <a:srgbClr val="000000"/>
                </a:solidFill>
                <a:prstDash val="solid"/>
                <a:miter lim="400000"/>
                <a:tailEnd type="arrow"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68" name="time"/>
              <p:cNvSpPr txBox="1"/>
              <p:nvPr/>
            </p:nvSpPr>
            <p:spPr>
              <a:xfrm>
                <a:off x="21098197" y="133691"/>
                <a:ext cx="1086740" cy="750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1"/>
                                        </p:tgtEl>
                                        <p:attrNameLst>
                                          <p:attrName>style.visibility</p:attrName>
                                        </p:attrNameLst>
                                      </p:cBhvr>
                                      <p:to>
                                        <p:strVal val="visible"/>
                                      </p:to>
                                    </p:set>
                                    <p:animEffect filter="wipe(left)" transition="in">
                                      <p:cBhvr>
                                        <p:cTn id="7" dur="5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65"/>
                                        </p:tgtEl>
                                        <p:attrNameLst>
                                          <p:attrName>style.visibility</p:attrName>
                                        </p:attrNameLst>
                                      </p:cBhvr>
                                      <p:to>
                                        <p:strVal val="visible"/>
                                      </p:to>
                                    </p:set>
                                    <p:animEffect filter="wipe(left)" transition="in">
                                      <p:cBhvr>
                                        <p:cTn id="12" dur="500"/>
                                        <p:tgtEl>
                                          <p:spTgt spid="26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70"/>
                                        </p:tgtEl>
                                        <p:attrNameLst>
                                          <p:attrName>style.visibility</p:attrName>
                                        </p:attrNameLst>
                                      </p:cBhvr>
                                      <p:to>
                                        <p:strVal val="visible"/>
                                      </p:to>
                                    </p:set>
                                    <p:animEffect filter="wipe(left)" transition="in">
                                      <p:cBhvr>
                                        <p:cTn id="17" dur="5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5" grpId="2"/>
      <p:bldP build="whole" bldLvl="1" animBg="1" rev="0" advAuto="0" spid="270" grpId="3"/>
      <p:bldP build="whole" bldLvl="1" animBg="1" rev="0" advAuto="0" spid="26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object 2"/>
          <p:cNvSpPr/>
          <p:nvPr/>
        </p:nvSpPr>
        <p:spPr>
          <a:xfrm>
            <a:off x="3048000" y="2232421"/>
            <a:ext cx="18288000" cy="5732861"/>
          </a:xfrm>
          <a:prstGeom prst="rect">
            <a:avLst/>
          </a:prstGeom>
          <a:blipFill>
            <a:blip r:embed="rId2"/>
            <a:stretch>
              <a:fillRect/>
            </a:stretch>
          </a:blipFill>
          <a:ln w="12700">
            <a:miter lim="400000"/>
          </a:ln>
        </p:spPr>
        <p:txBody>
          <a:bodyPr lIns="64293" tIns="64293" rIns="64293" bIns="64293"/>
          <a:lstStyle/>
          <a:p>
            <a:pPr algn="l" defTabSz="1285875">
              <a:defRPr b="0" sz="2400">
                <a:latin typeface="Calibri"/>
                <a:ea typeface="Calibri"/>
                <a:cs typeface="Calibri"/>
                <a:sym typeface="Calibri"/>
              </a:defRPr>
            </a:pPr>
          </a:p>
        </p:txBody>
      </p:sp>
      <p:sp>
        <p:nvSpPr>
          <p:cNvPr id="273" name="object 3"/>
          <p:cNvSpPr txBox="1"/>
          <p:nvPr/>
        </p:nvSpPr>
        <p:spPr>
          <a:xfrm>
            <a:off x="3280171" y="7825978"/>
            <a:ext cx="1985071" cy="206346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7143" indent="21887" defTabSz="1285875">
              <a:lnSpc>
                <a:spcPts val="3600"/>
              </a:lnSpc>
              <a:defRPr b="0" spc="-6">
                <a:latin typeface="Trebuchet MS"/>
                <a:ea typeface="Trebuchet MS"/>
                <a:cs typeface="Trebuchet MS"/>
                <a:sym typeface="Trebuchet MS"/>
              </a:defRPr>
            </a:pPr>
            <a:r>
              <a:t>Input: </a:t>
            </a:r>
            <a:r>
              <a:rPr spc="0"/>
              <a:t>No  </a:t>
            </a:r>
            <a:r>
              <a:t>sequence</a:t>
            </a:r>
          </a:p>
          <a:p>
            <a:pPr marR="7143" indent="12064" defTabSz="1285875">
              <a:lnSpc>
                <a:spcPts val="3600"/>
              </a:lnSpc>
              <a:spcBef>
                <a:spcPts val="1600"/>
              </a:spcBef>
              <a:defRPr b="0" spc="-6">
                <a:latin typeface="Trebuchet MS"/>
                <a:ea typeface="Trebuchet MS"/>
                <a:cs typeface="Trebuchet MS"/>
                <a:sym typeface="Trebuchet MS"/>
              </a:defRPr>
            </a:pPr>
            <a:r>
              <a:t>Output:</a:t>
            </a:r>
            <a:r>
              <a:rPr spc="-95"/>
              <a:t> </a:t>
            </a:r>
            <a:r>
              <a:t>No  sequence</a:t>
            </a:r>
          </a:p>
        </p:txBody>
      </p:sp>
      <p:sp>
        <p:nvSpPr>
          <p:cNvPr id="274" name="object 4"/>
          <p:cNvSpPr txBox="1"/>
          <p:nvPr/>
        </p:nvSpPr>
        <p:spPr>
          <a:xfrm>
            <a:off x="3119437" y="10362009"/>
            <a:ext cx="2334220" cy="2777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2324" marR="7143" indent="-25499" defTabSz="1285875">
              <a:lnSpc>
                <a:spcPts val="3600"/>
              </a:lnSpc>
              <a:defRPr b="0">
                <a:latin typeface="Trebuchet MS"/>
                <a:ea typeface="Trebuchet MS"/>
                <a:cs typeface="Trebuchet MS"/>
                <a:sym typeface="Trebuchet MS"/>
              </a:defRPr>
            </a:pPr>
            <a:r>
              <a:t>Example:  </a:t>
            </a:r>
            <a:r>
              <a:rPr spc="-6"/>
              <a:t>“standard”  </a:t>
            </a:r>
            <a:r>
              <a:t>classif</a:t>
            </a:r>
            <a:r>
              <a:rPr spc="-6"/>
              <a:t>icatio</a:t>
            </a:r>
            <a:r>
              <a:t>n</a:t>
            </a:r>
          </a:p>
          <a:p>
            <a:pPr marL="9822" marR="267890" indent="173692" defTabSz="1285875">
              <a:lnSpc>
                <a:spcPts val="3600"/>
              </a:lnSpc>
              <a:defRPr b="0">
                <a:latin typeface="Trebuchet MS"/>
                <a:ea typeface="Trebuchet MS"/>
                <a:cs typeface="Trebuchet MS"/>
                <a:sym typeface="Trebuchet MS"/>
              </a:defRPr>
            </a:pPr>
            <a:r>
              <a:t>/      regression  </a:t>
            </a:r>
            <a:r>
              <a:rPr spc="-6"/>
              <a:t>problems</a:t>
            </a:r>
          </a:p>
        </p:txBody>
      </p:sp>
      <p:sp>
        <p:nvSpPr>
          <p:cNvPr id="275" name="object 5"/>
          <p:cNvSpPr txBox="1"/>
          <p:nvPr/>
        </p:nvSpPr>
        <p:spPr>
          <a:xfrm>
            <a:off x="6351984" y="7808118"/>
            <a:ext cx="1681461" cy="9204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7143" indent="12700" algn="l" defTabSz="1285875">
              <a:lnSpc>
                <a:spcPts val="3600"/>
              </a:lnSpc>
              <a:defRPr b="0" spc="-6">
                <a:latin typeface="Trebuchet MS"/>
                <a:ea typeface="Trebuchet MS"/>
                <a:cs typeface="Trebuchet MS"/>
                <a:sym typeface="Trebuchet MS"/>
              </a:defRPr>
            </a:pPr>
            <a:r>
              <a:t>Input:</a:t>
            </a:r>
            <a:r>
              <a:rPr spc="-115"/>
              <a:t> </a:t>
            </a:r>
            <a:r>
              <a:rPr spc="0"/>
              <a:t>No  se</a:t>
            </a:r>
            <a:r>
              <a:t>q</a:t>
            </a:r>
            <a:r>
              <a:rPr spc="0"/>
              <a:t>uen</a:t>
            </a:r>
            <a:r>
              <a:t>ce</a:t>
            </a:r>
          </a:p>
        </p:txBody>
      </p:sp>
      <p:sp>
        <p:nvSpPr>
          <p:cNvPr id="276" name="object 6"/>
          <p:cNvSpPr txBox="1"/>
          <p:nvPr/>
        </p:nvSpPr>
        <p:spPr>
          <a:xfrm>
            <a:off x="6334125" y="9201150"/>
            <a:ext cx="1710929" cy="92046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7143" indent="173434" algn="l" defTabSz="1285875">
              <a:lnSpc>
                <a:spcPts val="3600"/>
              </a:lnSpc>
              <a:defRPr b="0" spc="-6">
                <a:latin typeface="Trebuchet MS"/>
                <a:ea typeface="Trebuchet MS"/>
                <a:cs typeface="Trebuchet MS"/>
                <a:sym typeface="Trebuchet MS"/>
              </a:defRPr>
            </a:pPr>
            <a:r>
              <a:t>Output:  </a:t>
            </a:r>
            <a:r>
              <a:rPr spc="0"/>
              <a:t>Sequence</a:t>
            </a:r>
          </a:p>
        </p:txBody>
      </p:sp>
      <p:sp>
        <p:nvSpPr>
          <p:cNvPr id="277" name="object 7"/>
          <p:cNvSpPr txBox="1"/>
          <p:nvPr/>
        </p:nvSpPr>
        <p:spPr>
          <a:xfrm>
            <a:off x="6173390" y="10594181"/>
            <a:ext cx="2031505" cy="9204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7143" indent="191293" algn="l" defTabSz="1285875">
              <a:lnSpc>
                <a:spcPts val="3600"/>
              </a:lnSpc>
              <a:defRPr b="0">
                <a:latin typeface="Trebuchet MS"/>
                <a:ea typeface="Trebuchet MS"/>
                <a:cs typeface="Trebuchet MS"/>
                <a:sym typeface="Trebuchet MS"/>
              </a:defRPr>
            </a:lvl1pPr>
          </a:lstStyle>
          <a:p>
            <a:pPr/>
            <a:r>
              <a:t>Example:  Im2Caption</a:t>
            </a:r>
          </a:p>
        </p:txBody>
      </p:sp>
      <p:sp>
        <p:nvSpPr>
          <p:cNvPr id="278" name="object 8"/>
          <p:cNvSpPr txBox="1"/>
          <p:nvPr/>
        </p:nvSpPr>
        <p:spPr>
          <a:xfrm>
            <a:off x="9388078" y="7786687"/>
            <a:ext cx="2886967"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gn="l" defTabSz="1285875">
              <a:defRPr b="0">
                <a:latin typeface="Trebuchet MS"/>
                <a:ea typeface="Trebuchet MS"/>
                <a:cs typeface="Trebuchet MS"/>
                <a:sym typeface="Trebuchet MS"/>
              </a:defRPr>
            </a:pPr>
            <a:r>
              <a:t>Input:</a:t>
            </a:r>
            <a:r>
              <a:rPr spc="-136"/>
              <a:t> </a:t>
            </a:r>
            <a:r>
              <a:t>Sequence</a:t>
            </a:r>
          </a:p>
        </p:txBody>
      </p:sp>
      <p:sp>
        <p:nvSpPr>
          <p:cNvPr id="279" name="object 9"/>
          <p:cNvSpPr txBox="1"/>
          <p:nvPr/>
        </p:nvSpPr>
        <p:spPr>
          <a:xfrm>
            <a:off x="9834562" y="8736806"/>
            <a:ext cx="1985071" cy="9204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60734" marR="7143" indent="-148034" algn="l" defTabSz="1285875">
              <a:lnSpc>
                <a:spcPts val="3600"/>
              </a:lnSpc>
              <a:defRPr b="0" spc="-6">
                <a:latin typeface="Trebuchet MS"/>
                <a:ea typeface="Trebuchet MS"/>
                <a:cs typeface="Trebuchet MS"/>
                <a:sym typeface="Trebuchet MS"/>
              </a:defRPr>
            </a:pPr>
            <a:r>
              <a:t>Output:</a:t>
            </a:r>
            <a:r>
              <a:rPr spc="-95"/>
              <a:t> </a:t>
            </a:r>
            <a:r>
              <a:t>No  sequence</a:t>
            </a:r>
          </a:p>
        </p:txBody>
      </p:sp>
      <p:sp>
        <p:nvSpPr>
          <p:cNvPr id="280" name="object 10"/>
          <p:cNvSpPr txBox="1"/>
          <p:nvPr/>
        </p:nvSpPr>
        <p:spPr>
          <a:xfrm>
            <a:off x="9120187" y="10129837"/>
            <a:ext cx="3416499" cy="18491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7143" indent="36810" defTabSz="1285875">
              <a:lnSpc>
                <a:spcPts val="3600"/>
              </a:lnSpc>
              <a:defRPr b="0">
                <a:latin typeface="Trebuchet MS"/>
                <a:ea typeface="Trebuchet MS"/>
                <a:cs typeface="Trebuchet MS"/>
                <a:sym typeface="Trebuchet MS"/>
              </a:defRPr>
            </a:pPr>
            <a:r>
              <a:t>Example:</a:t>
            </a:r>
            <a:r>
              <a:rPr spc="-129"/>
              <a:t> </a:t>
            </a:r>
            <a:r>
              <a:t>sentence  </a:t>
            </a:r>
            <a:r>
              <a:rPr spc="-6"/>
              <a:t>classification,  multiple-choice  question</a:t>
            </a:r>
            <a:r>
              <a:rPr spc="-95"/>
              <a:t> </a:t>
            </a:r>
            <a:r>
              <a:rPr spc="-6"/>
              <a:t>answering</a:t>
            </a:r>
          </a:p>
        </p:txBody>
      </p:sp>
      <p:sp>
        <p:nvSpPr>
          <p:cNvPr id="281" name="object 11"/>
          <p:cNvSpPr txBox="1"/>
          <p:nvPr/>
        </p:nvSpPr>
        <p:spPr>
          <a:xfrm>
            <a:off x="15424546" y="8001000"/>
            <a:ext cx="3145930" cy="469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gn="l" defTabSz="1285875">
              <a:defRPr b="0" sz="3200">
                <a:latin typeface="Trebuchet MS"/>
                <a:ea typeface="Trebuchet MS"/>
                <a:cs typeface="Trebuchet MS"/>
                <a:sym typeface="Trebuchet MS"/>
              </a:defRPr>
            </a:pPr>
            <a:r>
              <a:t>Input:</a:t>
            </a:r>
            <a:r>
              <a:rPr spc="-133"/>
              <a:t> </a:t>
            </a:r>
            <a:r>
              <a:t>Sequence</a:t>
            </a:r>
          </a:p>
        </p:txBody>
      </p:sp>
      <p:sp>
        <p:nvSpPr>
          <p:cNvPr id="282" name="object 12"/>
          <p:cNvSpPr txBox="1"/>
          <p:nvPr/>
        </p:nvSpPr>
        <p:spPr>
          <a:xfrm>
            <a:off x="15245953" y="9001125"/>
            <a:ext cx="3485258" cy="469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gn="l" defTabSz="1285875">
              <a:defRPr b="0" sz="3200">
                <a:latin typeface="Trebuchet MS"/>
                <a:ea typeface="Trebuchet MS"/>
                <a:cs typeface="Trebuchet MS"/>
                <a:sym typeface="Trebuchet MS"/>
              </a:defRPr>
            </a:pPr>
            <a:r>
              <a:t>Output:</a:t>
            </a:r>
            <a:r>
              <a:rPr spc="-133"/>
              <a:t> </a:t>
            </a:r>
            <a:r>
              <a:t>Sequence</a:t>
            </a:r>
          </a:p>
        </p:txBody>
      </p:sp>
      <p:sp>
        <p:nvSpPr>
          <p:cNvPr id="283" name="object 13"/>
          <p:cNvSpPr txBox="1"/>
          <p:nvPr/>
        </p:nvSpPr>
        <p:spPr>
          <a:xfrm>
            <a:off x="13442156" y="10029823"/>
            <a:ext cx="7099995" cy="149046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8036" marR="7143" indent="-1051" defTabSz="1285875">
              <a:lnSpc>
                <a:spcPts val="3900"/>
              </a:lnSpc>
              <a:defRPr b="0" spc="-6" sz="3200">
                <a:latin typeface="Trebuchet MS"/>
                <a:ea typeface="Trebuchet MS"/>
                <a:cs typeface="Trebuchet MS"/>
                <a:sym typeface="Trebuchet MS"/>
              </a:defRPr>
            </a:pPr>
            <a:r>
              <a:t>Example: </a:t>
            </a:r>
            <a:r>
              <a:rPr spc="0"/>
              <a:t>machine translation, </a:t>
            </a:r>
            <a:r>
              <a:t>video  </a:t>
            </a:r>
            <a:r>
              <a:rPr spc="0"/>
              <a:t>captioning, open-ended question  answering, </a:t>
            </a:r>
            <a:r>
              <a:t>video </a:t>
            </a:r>
            <a:r>
              <a:rPr spc="0"/>
              <a:t>question</a:t>
            </a:r>
            <a:r>
              <a:rPr spc="-100"/>
              <a:t> </a:t>
            </a:r>
            <a:r>
              <a:rPr spc="0"/>
              <a:t>answering</a:t>
            </a:r>
          </a:p>
        </p:txBody>
      </p:sp>
      <p:sp>
        <p:nvSpPr>
          <p:cNvPr id="284" name="object 14"/>
          <p:cNvSpPr txBox="1"/>
          <p:nvPr/>
        </p:nvSpPr>
        <p:spPr>
          <a:xfrm>
            <a:off x="16335375" y="13144500"/>
            <a:ext cx="4792564" cy="330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gn="l" defTabSz="1285875">
              <a:defRPr b="0" spc="-6" sz="2200">
                <a:solidFill>
                  <a:srgbClr val="A6A6A6"/>
                </a:solidFill>
                <a:latin typeface="Trebuchet MS"/>
                <a:ea typeface="Trebuchet MS"/>
                <a:cs typeface="Trebuchet MS"/>
                <a:sym typeface="Trebuchet MS"/>
              </a:defRPr>
            </a:pPr>
            <a:r>
              <a:t>Credit: Dhruv </a:t>
            </a:r>
            <a:r>
              <a:rPr spc="0"/>
              <a:t>Batra, Andrej</a:t>
            </a:r>
            <a:r>
              <a:rPr spc="-247"/>
              <a:t> </a:t>
            </a:r>
            <a:r>
              <a:rPr spc="0"/>
              <a:t>Karpathy</a:t>
            </a:r>
          </a:p>
        </p:txBody>
      </p:sp>
      <p:sp>
        <p:nvSpPr>
          <p:cNvPr id="285" name="object 15"/>
          <p:cNvSpPr txBox="1"/>
          <p:nvPr/>
        </p:nvSpPr>
        <p:spPr>
          <a:xfrm>
            <a:off x="10834687" y="13180218"/>
            <a:ext cx="5186362"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lgn="l" defTabSz="1285875">
              <a:defRPr b="0" spc="-6" sz="1600" u="sng">
                <a:solidFill>
                  <a:srgbClr val="0000FF"/>
                </a:solidFill>
                <a:uFill>
                  <a:solidFill>
                    <a:srgbClr val="0000FF"/>
                  </a:solidFill>
                </a:uFill>
                <a:latin typeface="Helvetica Light"/>
                <a:ea typeface="Helvetica Light"/>
                <a:cs typeface="Helvetica Light"/>
                <a:sym typeface="Helvetica Light"/>
                <a:hlinkClick r:id="rId3"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3" invalidUrl="" action="" tgtFrame="" tooltip="" history="1" highlightClick="0" endSnd="0"/>
              </a:rPr>
              <a:t>http://karpathy.github.io/2015/05/21/rnn-effectiveness/</a:t>
            </a:r>
          </a:p>
        </p:txBody>
      </p:sp>
      <p:sp>
        <p:nvSpPr>
          <p:cNvPr id="286" name="object 16"/>
          <p:cNvSpPr txBox="1"/>
          <p:nvPr>
            <p:ph type="title"/>
          </p:nvPr>
        </p:nvSpPr>
        <p:spPr>
          <a:xfrm>
            <a:off x="5566171" y="464343"/>
            <a:ext cx="13239156" cy="1335883"/>
          </a:xfrm>
          <a:prstGeom prst="rect">
            <a:avLst/>
          </a:prstGeom>
        </p:spPr>
        <p:txBody>
          <a:bodyPr/>
          <a:lstStyle>
            <a:lvl1pPr indent="12700">
              <a:tabLst>
                <a:tab pos="2247900" algn="l"/>
                <a:tab pos="3670300" algn="l"/>
                <a:tab pos="5168900" algn="l"/>
                <a:tab pos="8191500" algn="l"/>
              </a:tabLst>
            </a:lvl1pPr>
          </a:lstStyle>
          <a:p>
            <a:pPr/>
            <a:r>
              <a:t>How	do	we	model	sequences?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Image" descr="Image"/>
          <p:cNvPicPr>
            <a:picLocks noChangeAspect="1"/>
          </p:cNvPicPr>
          <p:nvPr/>
        </p:nvPicPr>
        <p:blipFill>
          <a:blip r:embed="rId2">
            <a:extLst/>
          </a:blip>
          <a:stretch>
            <a:fillRect/>
          </a:stretch>
        </p:blipFill>
        <p:spPr>
          <a:xfrm>
            <a:off x="132521" y="1316027"/>
            <a:ext cx="24118959" cy="3090242"/>
          </a:xfrm>
          <a:prstGeom prst="rect">
            <a:avLst/>
          </a:prstGeom>
          <a:ln w="12700">
            <a:miter lim="400000"/>
          </a:ln>
        </p:spPr>
      </p:pic>
      <p:pic>
        <p:nvPicPr>
          <p:cNvPr id="289" name="Image" descr="Image"/>
          <p:cNvPicPr>
            <a:picLocks noChangeAspect="1"/>
          </p:cNvPicPr>
          <p:nvPr/>
        </p:nvPicPr>
        <p:blipFill>
          <a:blip r:embed="rId3">
            <a:extLst/>
          </a:blip>
          <a:stretch>
            <a:fillRect/>
          </a:stretch>
        </p:blipFill>
        <p:spPr>
          <a:xfrm>
            <a:off x="8253021" y="5207468"/>
            <a:ext cx="7877958" cy="72369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1" name="Image" descr="Image"/>
          <p:cNvPicPr>
            <a:picLocks noChangeAspect="1"/>
          </p:cNvPicPr>
          <p:nvPr/>
        </p:nvPicPr>
        <p:blipFill>
          <a:blip r:embed="rId2">
            <a:extLst/>
          </a:blip>
          <a:stretch>
            <a:fillRect/>
          </a:stretch>
        </p:blipFill>
        <p:spPr>
          <a:xfrm>
            <a:off x="1943575" y="-316939"/>
            <a:ext cx="20496850" cy="1183527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Image" descr="Image"/>
          <p:cNvPicPr>
            <a:picLocks noChangeAspect="1"/>
          </p:cNvPicPr>
          <p:nvPr/>
        </p:nvPicPr>
        <p:blipFill>
          <a:blip r:embed="rId2">
            <a:extLst/>
          </a:blip>
          <a:srcRect l="0" t="0" r="0" b="1069"/>
          <a:stretch>
            <a:fillRect/>
          </a:stretch>
        </p:blipFill>
        <p:spPr>
          <a:xfrm>
            <a:off x="1693072" y="1309933"/>
            <a:ext cx="20997856" cy="1030924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Image" descr="Image"/>
          <p:cNvPicPr>
            <a:picLocks noChangeAspect="1"/>
          </p:cNvPicPr>
          <p:nvPr/>
        </p:nvPicPr>
        <p:blipFill>
          <a:blip r:embed="rId2">
            <a:extLst/>
          </a:blip>
          <a:srcRect l="18419" t="0" r="4416" b="0"/>
          <a:stretch>
            <a:fillRect/>
          </a:stretch>
        </p:blipFill>
        <p:spPr>
          <a:xfrm>
            <a:off x="4444764" y="2320672"/>
            <a:ext cx="6379671" cy="6492260"/>
          </a:xfrm>
          <a:prstGeom prst="rect">
            <a:avLst/>
          </a:prstGeom>
          <a:ln w="25400">
            <a:solidFill>
              <a:srgbClr val="000000"/>
            </a:solidFill>
            <a:miter lim="400000"/>
          </a:ln>
        </p:spPr>
      </p:pic>
      <p:sp>
        <p:nvSpPr>
          <p:cNvPr id="296" name="Line"/>
          <p:cNvSpPr/>
          <p:nvPr/>
        </p:nvSpPr>
        <p:spPr>
          <a:xfrm>
            <a:off x="11274738" y="5648937"/>
            <a:ext cx="1792282" cy="1"/>
          </a:xfrm>
          <a:prstGeom prst="line">
            <a:avLst/>
          </a:prstGeom>
          <a:ln w="63500">
            <a:solidFill>
              <a:srgbClr val="000000"/>
            </a:solidFill>
            <a:miter lim="400000"/>
            <a:tailEnd type="triangle"/>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297" name="Screen Shot 2015-06-16 at 10.43.42 PM.png" descr="Screen Shot 2015-06-16 at 10.43.42 PM.png"/>
          <p:cNvPicPr>
            <a:picLocks noChangeAspect="1"/>
          </p:cNvPicPr>
          <p:nvPr/>
        </p:nvPicPr>
        <p:blipFill>
          <a:blip r:embed="rId3">
            <a:extLst/>
          </a:blip>
          <a:stretch>
            <a:fillRect/>
          </a:stretch>
        </p:blipFill>
        <p:spPr>
          <a:xfrm>
            <a:off x="7457868" y="9293272"/>
            <a:ext cx="1756562" cy="1815115"/>
          </a:xfrm>
          <a:prstGeom prst="rect">
            <a:avLst/>
          </a:prstGeom>
          <a:ln w="25400">
            <a:solidFill>
              <a:srgbClr val="000000"/>
            </a:solidFill>
            <a:miter lim="400000"/>
          </a:ln>
        </p:spPr>
      </p:pic>
      <p:pic>
        <p:nvPicPr>
          <p:cNvPr id="298" name="Screen Shot 2015-06-16 at 10.43.42 PM.png" descr="Screen Shot 2015-06-16 at 10.43.42 PM.png"/>
          <p:cNvPicPr>
            <a:picLocks noChangeAspect="1"/>
          </p:cNvPicPr>
          <p:nvPr/>
        </p:nvPicPr>
        <p:blipFill>
          <a:blip r:embed="rId3">
            <a:extLst/>
          </a:blip>
          <a:stretch>
            <a:fillRect/>
          </a:stretch>
        </p:blipFill>
        <p:spPr>
          <a:xfrm>
            <a:off x="4439374" y="2312902"/>
            <a:ext cx="1106130" cy="1143001"/>
          </a:xfrm>
          <a:prstGeom prst="rect">
            <a:avLst/>
          </a:prstGeom>
          <a:ln w="25400">
            <a:solidFill>
              <a:srgbClr val="000000"/>
            </a:solidFill>
            <a:miter lim="400000"/>
          </a:ln>
        </p:spPr>
      </p:pic>
      <p:sp>
        <p:nvSpPr>
          <p:cNvPr id="299" name="filter"/>
          <p:cNvSpPr txBox="1"/>
          <p:nvPr/>
        </p:nvSpPr>
        <p:spPr>
          <a:xfrm>
            <a:off x="5688129" y="9852628"/>
            <a:ext cx="135509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Light"/>
                <a:ea typeface="Helvetica Light"/>
                <a:cs typeface="Helvetica Light"/>
                <a:sym typeface="Helvetica Light"/>
              </a:defRPr>
            </a:lvl1pPr>
          </a:lstStyle>
          <a:p>
            <a:pPr/>
            <a:r>
              <a:t>filter</a:t>
            </a:r>
          </a:p>
        </p:txBody>
      </p:sp>
      <p:pic>
        <p:nvPicPr>
          <p:cNvPr id="300" name="Screen Shot 2015-06-16 at 10.51.02 PM.png" descr="Screen Shot 2015-06-16 at 10.51.02 PM.png"/>
          <p:cNvPicPr>
            <a:picLocks noChangeAspect="1"/>
          </p:cNvPicPr>
          <p:nvPr/>
        </p:nvPicPr>
        <p:blipFill>
          <a:blip r:embed="rId4">
            <a:extLst/>
          </a:blip>
          <a:stretch>
            <a:fillRect/>
          </a:stretch>
        </p:blipFill>
        <p:spPr>
          <a:xfrm>
            <a:off x="13499428" y="2302813"/>
            <a:ext cx="6445197" cy="6521622"/>
          </a:xfrm>
          <a:prstGeom prst="rect">
            <a:avLst/>
          </a:prstGeom>
          <a:ln w="254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17275 0.000048" origin="layout" pathEditMode="relative">
                                      <p:cBhvr>
                                        <p:cTn id="6" dur="500" fill="hold"/>
                                        <p:tgtEl>
                                          <p:spTgt spid="298"/>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217275 0.000048 L 0.000566 0.082463" origin="layout" pathEditMode="relative">
                                      <p:cBhvr>
                                        <p:cTn id="9" dur="100" fill="hold"/>
                                        <p:tgtEl>
                                          <p:spTgt spid="298"/>
                                        </p:tgtEl>
                                        <p:attrNameLst>
                                          <p:attrName>ppt_x</p:attrName>
                                          <p:attrName>ppt_y</p:attrName>
                                        </p:attrNameLst>
                                      </p:cBhvr>
                                    </p:animMotion>
                                  </p:childTnLst>
                                </p:cTn>
                              </p:par>
                            </p:childTnLst>
                          </p:cTn>
                        </p:par>
                        <p:par>
                          <p:cTn id="10" fill="hold">
                            <p:stCondLst>
                              <p:cond delay="0"/>
                            </p:stCondLst>
                            <p:childTnLst>
                              <p:par>
                                <p:cTn id="11" presetClass="path" nodeType="afterEffect" presetSubtype="0" presetID="-1" grpId="3" accel="50000" decel="50000" fill="hold">
                                  <p:stCondLst>
                                    <p:cond delay="0"/>
                                  </p:stCondLst>
                                  <p:childTnLst>
                                    <p:animMotion path="M 0.000566 0.082463 L 0.217134 0.082384" origin="layout" pathEditMode="relative">
                                      <p:cBhvr>
                                        <p:cTn id="12" dur="500" fill="hold"/>
                                        <p:tgtEl>
                                          <p:spTgt spid="298"/>
                                        </p:tgtEl>
                                        <p:attrNameLst>
                                          <p:attrName>ppt_x</p:attrName>
                                          <p:attrName>ppt_y</p:attrName>
                                        </p:attrNameLst>
                                      </p:cBhvr>
                                    </p:animMotion>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217134 0.082384 L -0.000923 0.167348" origin="layout" pathEditMode="relative">
                                      <p:cBhvr>
                                        <p:cTn id="15" dur="100" fill="hold"/>
                                        <p:tgtEl>
                                          <p:spTgt spid="298"/>
                                        </p:tgtEl>
                                        <p:attrNameLst>
                                          <p:attrName>ppt_x</p:attrName>
                                          <p:attrName>ppt_y</p:attrName>
                                        </p:attrNameLst>
                                      </p:cBhvr>
                                    </p:animMotion>
                                  </p:childTnLst>
                                </p:cTn>
                              </p:par>
                            </p:childTnLst>
                          </p:cTn>
                        </p:par>
                        <p:par>
                          <p:cTn id="16" fill="hold">
                            <p:stCondLst>
                              <p:cond delay="0"/>
                            </p:stCondLst>
                            <p:childTnLst>
                              <p:par>
                                <p:cTn id="17" presetClass="path" nodeType="afterEffect" presetSubtype="0" presetID="-1" grpId="5" accel="50000" decel="50000" fill="hold">
                                  <p:stCondLst>
                                    <p:cond delay="0"/>
                                  </p:stCondLst>
                                  <p:childTnLst>
                                    <p:animMotion path="M -0.000923 0.167348 L 0.216493 0.165503" origin="layout" pathEditMode="relative">
                                      <p:cBhvr>
                                        <p:cTn id="18" dur="500" fill="hold"/>
                                        <p:tgtEl>
                                          <p:spTgt spid="298"/>
                                        </p:tgtEl>
                                        <p:attrNameLst>
                                          <p:attrName>ppt_x</p:attrName>
                                          <p:attrName>ppt_y</p:attrName>
                                        </p:attrNameLst>
                                      </p:cBhvr>
                                    </p:animMotion>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216493 0.165503 L 0.000503 0.249749" origin="layout" pathEditMode="relative">
                                      <p:cBhvr>
                                        <p:cTn id="21" dur="100" fill="hold"/>
                                        <p:tgtEl>
                                          <p:spTgt spid="298"/>
                                        </p:tgtEl>
                                        <p:attrNameLst>
                                          <p:attrName>ppt_x</p:attrName>
                                          <p:attrName>ppt_y</p:attrName>
                                        </p:attrNameLst>
                                      </p:cBhvr>
                                    </p:animMotion>
                                  </p:childTnLst>
                                </p:cTn>
                              </p:par>
                            </p:childTnLst>
                          </p:cTn>
                        </p:par>
                        <p:par>
                          <p:cTn id="22" fill="hold">
                            <p:stCondLst>
                              <p:cond delay="0"/>
                            </p:stCondLst>
                            <p:childTnLst>
                              <p:par>
                                <p:cTn id="23" presetClass="path" nodeType="afterEffect" presetSubtype="0" presetID="-1" grpId="7" accel="50000" decel="50000" fill="hold">
                                  <p:stCondLst>
                                    <p:cond delay="0"/>
                                  </p:stCondLst>
                                  <p:childTnLst>
                                    <p:animMotion path="M 0.000503 0.249749 L 0.217027 0.250309" origin="layout" pathEditMode="relative">
                                      <p:cBhvr>
                                        <p:cTn id="24" dur="500" fill="hold"/>
                                        <p:tgtEl>
                                          <p:spTgt spid="298"/>
                                        </p:tgtEl>
                                        <p:attrNameLst>
                                          <p:attrName>ppt_x</p:attrName>
                                          <p:attrName>ppt_y</p:attrName>
                                        </p:attrNameLst>
                                      </p:cBhvr>
                                    </p:animMotion>
                                  </p:childTnLst>
                                </p:cTn>
                              </p:par>
                            </p:childTnLst>
                          </p:cTn>
                        </p:par>
                        <p:par>
                          <p:cTn id="25" fill="hold">
                            <p:stCondLst>
                              <p:cond delay="0"/>
                            </p:stCondLst>
                            <p:childTnLst>
                              <p:par>
                                <p:cTn id="26" presetClass="path" nodeType="afterEffect" presetSubtype="0" presetID="-1" grpId="8" accel="50000" decel="50000" fill="hold">
                                  <p:stCondLst>
                                    <p:cond delay="0"/>
                                  </p:stCondLst>
                                  <p:childTnLst>
                                    <p:animMotion path="M 0.217027 0.250309 L 0.000566 0.334696" origin="layout" pathEditMode="relative">
                                      <p:cBhvr>
                                        <p:cTn id="27" dur="100" fill="hold"/>
                                        <p:tgtEl>
                                          <p:spTgt spid="298"/>
                                        </p:tgtEl>
                                        <p:attrNameLst>
                                          <p:attrName>ppt_x</p:attrName>
                                          <p:attrName>ppt_y</p:attrName>
                                        </p:attrNameLst>
                                      </p:cBhvr>
                                    </p:animMotion>
                                  </p:childTnLst>
                                </p:cTn>
                              </p:par>
                            </p:childTnLst>
                          </p:cTn>
                        </p:par>
                        <p:par>
                          <p:cTn id="28" fill="hold">
                            <p:stCondLst>
                              <p:cond delay="0"/>
                            </p:stCondLst>
                            <p:childTnLst>
                              <p:par>
                                <p:cTn id="29" presetClass="path" nodeType="afterEffect" presetSubtype="0" presetID="-1" grpId="9" accel="50000" decel="50000" fill="hold">
                                  <p:stCondLst>
                                    <p:cond delay="0"/>
                                  </p:stCondLst>
                                  <p:childTnLst>
                                    <p:animMotion path="M 0.000566 0.334696 L 0.217225 0.333564" origin="layout" pathEditMode="relative">
                                      <p:cBhvr>
                                        <p:cTn id="30" dur="500" fill="hold"/>
                                        <p:tgtEl>
                                          <p:spTgt spid="298"/>
                                        </p:tgtEl>
                                        <p:attrNameLst>
                                          <p:attrName>ppt_x</p:attrName>
                                          <p:attrName>ppt_y</p:attrName>
                                        </p:attrNameLst>
                                      </p:cBhvr>
                                    </p:animMotion>
                                  </p:childTnLst>
                                </p:cTn>
                              </p:par>
                            </p:childTnLst>
                          </p:cTn>
                        </p:par>
                        <p:par>
                          <p:cTn id="31" fill="hold">
                            <p:stCondLst>
                              <p:cond delay="500"/>
                            </p:stCondLst>
                            <p:childTnLst>
                              <p:par>
                                <p:cTn id="32" presetClass="entr" nodeType="afterEffect" presetSubtype="0" presetID="1" grpId="10" fill="hold">
                                  <p:stCondLst>
                                    <p:cond delay="0"/>
                                  </p:stCondLst>
                                  <p:iterate type="el" backwards="0">
                                    <p:tmAbs val="0"/>
                                  </p:iterate>
                                  <p:childTnLst>
                                    <p:set>
                                      <p:cBhvr>
                                        <p:cTn id="33" fill="hold"/>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10"/>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8" name="Group"/>
          <p:cNvGrpSpPr/>
          <p:nvPr/>
        </p:nvGrpSpPr>
        <p:grpSpPr>
          <a:xfrm>
            <a:off x="3115740" y="3589981"/>
            <a:ext cx="2155867" cy="6475137"/>
            <a:chOff x="0" y="0"/>
            <a:chExt cx="2155865" cy="6475135"/>
          </a:xfrm>
        </p:grpSpPr>
        <p:sp>
          <p:nvSpPr>
            <p:cNvPr id="302" name="Line"/>
            <p:cNvSpPr/>
            <p:nvPr/>
          </p:nvSpPr>
          <p:spPr>
            <a:xfrm flipV="1">
              <a:off x="-1" y="0"/>
              <a:ext cx="1091502" cy="63927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03" name="Line"/>
            <p:cNvSpPr/>
            <p:nvPr/>
          </p:nvSpPr>
          <p:spPr>
            <a:xfrm flipV="1">
              <a:off x="1065847" y="20939"/>
              <a:ext cx="21692" cy="645419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04" name="Line"/>
            <p:cNvSpPr/>
            <p:nvPr/>
          </p:nvSpPr>
          <p:spPr>
            <a:xfrm flipH="1" flipV="1">
              <a:off x="1071461" y="43543"/>
              <a:ext cx="1084405" cy="6431334"/>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307" name="Group"/>
            <p:cNvGrpSpPr/>
            <p:nvPr/>
          </p:nvGrpSpPr>
          <p:grpSpPr>
            <a:xfrm rot="16200000">
              <a:off x="265963" y="2435313"/>
              <a:ext cx="1621460" cy="1647795"/>
              <a:chOff x="0" y="0"/>
              <a:chExt cx="1621458" cy="1647794"/>
            </a:xfrm>
          </p:grpSpPr>
          <p:sp>
            <p:nvSpPr>
              <p:cNvPr id="305" name="Rectangle"/>
              <p:cNvSpPr/>
              <p:nvPr/>
            </p:nvSpPr>
            <p:spPr>
              <a:xfrm>
                <a:off x="0" y="0"/>
                <a:ext cx="1621459" cy="1647795"/>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306" name="mathbf_w.pdf" descr="mathbf_w.pdf"/>
              <p:cNvPicPr>
                <a:picLocks noChangeAspect="1"/>
              </p:cNvPicPr>
              <p:nvPr/>
            </p:nvPicPr>
            <p:blipFill>
              <a:blip r:embed="rId2">
                <a:extLst/>
              </a:blip>
              <a:stretch>
                <a:fillRect/>
              </a:stretch>
            </p:blipFill>
            <p:spPr>
              <a:xfrm rot="5400000">
                <a:off x="373500" y="567590"/>
                <a:ext cx="874459" cy="512614"/>
              </a:xfrm>
              <a:prstGeom prst="rect">
                <a:avLst/>
              </a:prstGeom>
              <a:ln w="12700" cap="flat">
                <a:noFill/>
                <a:miter lim="400000"/>
              </a:ln>
              <a:effectLst/>
            </p:spPr>
          </p:pic>
        </p:grpSp>
      </p:grpSp>
      <p:sp>
        <p:nvSpPr>
          <p:cNvPr id="309" name="Convolutions in time"/>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Convolutions in time</a:t>
            </a:r>
          </a:p>
        </p:txBody>
      </p:sp>
      <p:sp>
        <p:nvSpPr>
          <p:cNvPr id="310" name="Circle"/>
          <p:cNvSpPr/>
          <p:nvPr/>
        </p:nvSpPr>
        <p:spPr>
          <a:xfrm rot="5400000">
            <a:off x="9421135" y="9738777"/>
            <a:ext cx="835930"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11" name="Circle"/>
          <p:cNvSpPr/>
          <p:nvPr/>
        </p:nvSpPr>
        <p:spPr>
          <a:xfrm rot="5400000">
            <a:off x="7157132" y="9738777"/>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12" name="Circle"/>
          <p:cNvSpPr/>
          <p:nvPr/>
        </p:nvSpPr>
        <p:spPr>
          <a:xfrm rot="5400000">
            <a:off x="4893131" y="9738777"/>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13" name="Circle"/>
          <p:cNvSpPr/>
          <p:nvPr/>
        </p:nvSpPr>
        <p:spPr>
          <a:xfrm rot="5400000">
            <a:off x="2629129" y="9738777"/>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14" name="Circle"/>
          <p:cNvSpPr/>
          <p:nvPr/>
        </p:nvSpPr>
        <p:spPr>
          <a:xfrm rot="5400000">
            <a:off x="18477141" y="9738777"/>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15" name="Circle"/>
          <p:cNvSpPr/>
          <p:nvPr/>
        </p:nvSpPr>
        <p:spPr>
          <a:xfrm rot="5400000">
            <a:off x="13949137" y="97387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16" name="Circle"/>
          <p:cNvSpPr/>
          <p:nvPr/>
        </p:nvSpPr>
        <p:spPr>
          <a:xfrm rot="5400000">
            <a:off x="11685136" y="9738777"/>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17" name="Circle"/>
          <p:cNvSpPr/>
          <p:nvPr/>
        </p:nvSpPr>
        <p:spPr>
          <a:xfrm rot="5400000">
            <a:off x="20741140" y="9738777"/>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18" name="Line"/>
          <p:cNvSpPr/>
          <p:nvPr/>
        </p:nvSpPr>
        <p:spPr>
          <a:xfrm>
            <a:off x="1945780" y="11151080"/>
            <a:ext cx="20494345"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19" name="time"/>
          <p:cNvSpPr txBox="1"/>
          <p:nvPr/>
        </p:nvSpPr>
        <p:spPr>
          <a:xfrm>
            <a:off x="21151383" y="11284772"/>
            <a:ext cx="1086740" cy="7504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320" name="Circle"/>
          <p:cNvSpPr/>
          <p:nvPr/>
        </p:nvSpPr>
        <p:spPr>
          <a:xfrm rot="5400000">
            <a:off x="10553135" y="97387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21" name="Circle"/>
          <p:cNvSpPr/>
          <p:nvPr/>
        </p:nvSpPr>
        <p:spPr>
          <a:xfrm rot="5400000">
            <a:off x="8289133" y="9738777"/>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22" name="Circle"/>
          <p:cNvSpPr/>
          <p:nvPr/>
        </p:nvSpPr>
        <p:spPr>
          <a:xfrm rot="5400000">
            <a:off x="6025131" y="9738777"/>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23" name="Circle"/>
          <p:cNvSpPr/>
          <p:nvPr/>
        </p:nvSpPr>
        <p:spPr>
          <a:xfrm rot="5400000">
            <a:off x="3761130" y="97387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24" name="Circle"/>
          <p:cNvSpPr/>
          <p:nvPr/>
        </p:nvSpPr>
        <p:spPr>
          <a:xfrm rot="5400000">
            <a:off x="19609142" y="9738777"/>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25" name="Circle"/>
          <p:cNvSpPr/>
          <p:nvPr/>
        </p:nvSpPr>
        <p:spPr>
          <a:xfrm rot="5400000">
            <a:off x="12817137" y="97387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26" name="Circle"/>
          <p:cNvSpPr/>
          <p:nvPr/>
        </p:nvSpPr>
        <p:spPr>
          <a:xfrm rot="5400000">
            <a:off x="9433836"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27" name="Circle"/>
          <p:cNvSpPr/>
          <p:nvPr/>
        </p:nvSpPr>
        <p:spPr>
          <a:xfrm rot="5400000">
            <a:off x="7169834"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28" name="Circle"/>
          <p:cNvSpPr/>
          <p:nvPr/>
        </p:nvSpPr>
        <p:spPr>
          <a:xfrm rot="5400000">
            <a:off x="4905832"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29" name="Circle"/>
          <p:cNvSpPr/>
          <p:nvPr/>
        </p:nvSpPr>
        <p:spPr>
          <a:xfrm rot="5400000">
            <a:off x="2641831"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0" name="Circle"/>
          <p:cNvSpPr/>
          <p:nvPr/>
        </p:nvSpPr>
        <p:spPr>
          <a:xfrm rot="5400000">
            <a:off x="18489843"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1" name="Circle"/>
          <p:cNvSpPr/>
          <p:nvPr/>
        </p:nvSpPr>
        <p:spPr>
          <a:xfrm rot="5400000">
            <a:off x="16225840"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2" name="Circle"/>
          <p:cNvSpPr/>
          <p:nvPr/>
        </p:nvSpPr>
        <p:spPr>
          <a:xfrm rot="5400000">
            <a:off x="13961839" y="3212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3" name="Circle"/>
          <p:cNvSpPr/>
          <p:nvPr/>
        </p:nvSpPr>
        <p:spPr>
          <a:xfrm rot="5400000">
            <a:off x="11697837"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4" name="Circle"/>
          <p:cNvSpPr/>
          <p:nvPr/>
        </p:nvSpPr>
        <p:spPr>
          <a:xfrm rot="5400000">
            <a:off x="20753841"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5" name="Circle"/>
          <p:cNvSpPr/>
          <p:nvPr/>
        </p:nvSpPr>
        <p:spPr>
          <a:xfrm rot="5400000">
            <a:off x="10565837" y="3212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6" name="Circle"/>
          <p:cNvSpPr/>
          <p:nvPr/>
        </p:nvSpPr>
        <p:spPr>
          <a:xfrm rot="5400000">
            <a:off x="8301835" y="3212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7" name="Circle"/>
          <p:cNvSpPr/>
          <p:nvPr/>
        </p:nvSpPr>
        <p:spPr>
          <a:xfrm rot="5400000">
            <a:off x="6037833"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8" name="Circle"/>
          <p:cNvSpPr/>
          <p:nvPr/>
        </p:nvSpPr>
        <p:spPr>
          <a:xfrm rot="5400000">
            <a:off x="3773832" y="3212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9" name="Circle"/>
          <p:cNvSpPr/>
          <p:nvPr/>
        </p:nvSpPr>
        <p:spPr>
          <a:xfrm rot="5400000">
            <a:off x="19621844" y="3212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0" name="Circle"/>
          <p:cNvSpPr/>
          <p:nvPr/>
        </p:nvSpPr>
        <p:spPr>
          <a:xfrm rot="5400000">
            <a:off x="17357841" y="3212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1" name="Circle"/>
          <p:cNvSpPr/>
          <p:nvPr/>
        </p:nvSpPr>
        <p:spPr>
          <a:xfrm rot="5400000">
            <a:off x="15093839"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2" name="Circle"/>
          <p:cNvSpPr/>
          <p:nvPr/>
        </p:nvSpPr>
        <p:spPr>
          <a:xfrm rot="5400000">
            <a:off x="12829838"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3" name="Circle"/>
          <p:cNvSpPr/>
          <p:nvPr/>
        </p:nvSpPr>
        <p:spPr>
          <a:xfrm rot="5400000">
            <a:off x="9433835" y="3212577"/>
            <a:ext cx="835930"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4" name="Circle"/>
          <p:cNvSpPr/>
          <p:nvPr/>
        </p:nvSpPr>
        <p:spPr>
          <a:xfrm rot="5400000">
            <a:off x="7169832" y="3212577"/>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5" name="Circle"/>
          <p:cNvSpPr/>
          <p:nvPr/>
        </p:nvSpPr>
        <p:spPr>
          <a:xfrm rot="5400000">
            <a:off x="4905831" y="3212577"/>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6" name="Circle"/>
          <p:cNvSpPr/>
          <p:nvPr/>
        </p:nvSpPr>
        <p:spPr>
          <a:xfrm rot="5400000">
            <a:off x="18489841"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7" name="Circle"/>
          <p:cNvSpPr/>
          <p:nvPr/>
        </p:nvSpPr>
        <p:spPr>
          <a:xfrm rot="5400000">
            <a:off x="16225839" y="3212577"/>
            <a:ext cx="835930"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8" name="Circle"/>
          <p:cNvSpPr/>
          <p:nvPr/>
        </p:nvSpPr>
        <p:spPr>
          <a:xfrm rot="5400000">
            <a:off x="13961837" y="3212577"/>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9" name="Circle"/>
          <p:cNvSpPr/>
          <p:nvPr/>
        </p:nvSpPr>
        <p:spPr>
          <a:xfrm rot="5400000">
            <a:off x="11697836" y="3212577"/>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0" name="Circle"/>
          <p:cNvSpPr/>
          <p:nvPr/>
        </p:nvSpPr>
        <p:spPr>
          <a:xfrm rot="5400000">
            <a:off x="10565835" y="3212577"/>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1" name="Circle"/>
          <p:cNvSpPr/>
          <p:nvPr/>
        </p:nvSpPr>
        <p:spPr>
          <a:xfrm rot="5400000">
            <a:off x="8301833" y="3212577"/>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2" name="Circle"/>
          <p:cNvSpPr/>
          <p:nvPr/>
        </p:nvSpPr>
        <p:spPr>
          <a:xfrm rot="5400000">
            <a:off x="6037831" y="3212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3" name="Circle"/>
          <p:cNvSpPr/>
          <p:nvPr/>
        </p:nvSpPr>
        <p:spPr>
          <a:xfrm rot="5400000">
            <a:off x="3773830" y="3212577"/>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4" name="Circle"/>
          <p:cNvSpPr/>
          <p:nvPr/>
        </p:nvSpPr>
        <p:spPr>
          <a:xfrm rot="5400000">
            <a:off x="19621842" y="3212577"/>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5" name="Circle"/>
          <p:cNvSpPr/>
          <p:nvPr/>
        </p:nvSpPr>
        <p:spPr>
          <a:xfrm rot="5400000">
            <a:off x="17357839" y="3212577"/>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6" name="Circle"/>
          <p:cNvSpPr/>
          <p:nvPr/>
        </p:nvSpPr>
        <p:spPr>
          <a:xfrm rot="5400000">
            <a:off x="15093838" y="3212577"/>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7" name="Circle"/>
          <p:cNvSpPr/>
          <p:nvPr/>
        </p:nvSpPr>
        <p:spPr>
          <a:xfrm rot="5400000">
            <a:off x="12829837" y="3212577"/>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8" name="Circle"/>
          <p:cNvSpPr/>
          <p:nvPr/>
        </p:nvSpPr>
        <p:spPr>
          <a:xfrm rot="5400000">
            <a:off x="16213139" y="97387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9" name="Circle"/>
          <p:cNvSpPr/>
          <p:nvPr/>
        </p:nvSpPr>
        <p:spPr>
          <a:xfrm rot="5400000">
            <a:off x="17345139" y="9738777"/>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60" name="Circle"/>
          <p:cNvSpPr/>
          <p:nvPr/>
        </p:nvSpPr>
        <p:spPr>
          <a:xfrm rot="5400000">
            <a:off x="15081138" y="9738777"/>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3"/>
                                        </p:tgtEl>
                                        <p:attrNameLst>
                                          <p:attrName>style.visibility</p:attrName>
                                        </p:attrNameLst>
                                      </p:cBhvr>
                                      <p:to>
                                        <p:strVal val="visible"/>
                                      </p:to>
                                    </p:set>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0000 0.000000 L 0.046302 -0.000162" origin="layout" pathEditMode="relative">
                                      <p:cBhvr>
                                        <p:cTn id="9" dur="500" fill="hold"/>
                                        <p:tgtEl>
                                          <p:spTgt spid="308"/>
                                        </p:tgtEl>
                                        <p:attrNameLst>
                                          <p:attrName>ppt_x</p:attrName>
                                          <p:attrName>ppt_y</p:attrName>
                                        </p:attrNameLst>
                                      </p:cBhvr>
                                    </p:animMotion>
                                  </p:childTnLst>
                                </p:cTn>
                              </p:par>
                            </p:childTnLst>
                          </p:cTn>
                        </p:par>
                        <p:par>
                          <p:cTn id="10" fill="hold">
                            <p:stCondLst>
                              <p:cond delay="500"/>
                            </p:stCondLst>
                            <p:childTnLst>
                              <p:par>
                                <p:cTn id="11" presetClass="entr" nodeType="afterEffect" presetSubtype="0" presetID="1" grpId="3" fill="hold">
                                  <p:stCondLst>
                                    <p:cond delay="0"/>
                                  </p:stCondLst>
                                  <p:iterate type="el" backwards="0">
                                    <p:tmAbs val="0"/>
                                  </p:iterate>
                                  <p:childTnLst>
                                    <p:set>
                                      <p:cBhvr>
                                        <p:cTn id="12" fill="hold"/>
                                        <p:tgtEl>
                                          <p:spTgt spid="345"/>
                                        </p:tgtEl>
                                        <p:attrNameLst>
                                          <p:attrName>style.visibility</p:attrName>
                                        </p:attrNameLst>
                                      </p:cBhvr>
                                      <p:to>
                                        <p:strVal val="visible"/>
                                      </p:to>
                                    </p:set>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046302 -0.000162 L 0.093256 0.000502" origin="layout" pathEditMode="relative">
                                      <p:cBhvr>
                                        <p:cTn id="15" dur="500" fill="hold"/>
                                        <p:tgtEl>
                                          <p:spTgt spid="308"/>
                                        </p:tgtEl>
                                        <p:attrNameLst>
                                          <p:attrName>ppt_x</p:attrName>
                                          <p:attrName>ppt_y</p:attrName>
                                        </p:attrNameLst>
                                      </p:cBhvr>
                                    </p:animMotion>
                                  </p:childTnLst>
                                </p:cTn>
                              </p:par>
                            </p:childTnLst>
                          </p:cTn>
                        </p:par>
                        <p:par>
                          <p:cTn id="16" fill="hold">
                            <p:stCondLst>
                              <p:cond delay="500"/>
                            </p:stCondLst>
                            <p:childTnLst>
                              <p:par>
                                <p:cTn id="17" presetClass="entr" nodeType="afterEffect" presetSubtype="0" presetID="1" grpId="5" fill="hold">
                                  <p:stCondLst>
                                    <p:cond delay="0"/>
                                  </p:stCondLst>
                                  <p:iterate type="el" backwards="0">
                                    <p:tmAbs val="0"/>
                                  </p:iterate>
                                  <p:childTnLst>
                                    <p:set>
                                      <p:cBhvr>
                                        <p:cTn id="18" fill="hold"/>
                                        <p:tgtEl>
                                          <p:spTgt spid="352"/>
                                        </p:tgtEl>
                                        <p:attrNameLst>
                                          <p:attrName>style.visibility</p:attrName>
                                        </p:attrNameLst>
                                      </p:cBhvr>
                                      <p:to>
                                        <p:strVal val="visible"/>
                                      </p:to>
                                    </p:set>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093256 0.000502 L 0.138375 -0.000687" origin="layout" pathEditMode="relative">
                                      <p:cBhvr>
                                        <p:cTn id="21" dur="500" fill="hold"/>
                                        <p:tgtEl>
                                          <p:spTgt spid="308"/>
                                        </p:tgtEl>
                                        <p:attrNameLst>
                                          <p:attrName>ppt_x</p:attrName>
                                          <p:attrName>ppt_y</p:attrName>
                                        </p:attrNameLst>
                                      </p:cBhvr>
                                    </p:animMotion>
                                  </p:childTnLst>
                                </p:cTn>
                              </p:par>
                            </p:childTnLst>
                          </p:cTn>
                        </p:par>
                        <p:par>
                          <p:cTn id="22" fill="hold">
                            <p:stCondLst>
                              <p:cond delay="500"/>
                            </p:stCondLst>
                            <p:childTnLst>
                              <p:par>
                                <p:cTn id="23" presetClass="entr" nodeType="afterEffect" presetSubtype="0" presetID="1" grpId="7" fill="hold">
                                  <p:stCondLst>
                                    <p:cond delay="0"/>
                                  </p:stCondLst>
                                  <p:iterate type="el" backwards="0">
                                    <p:tmAbs val="0"/>
                                  </p:iterate>
                                  <p:childTnLst>
                                    <p:set>
                                      <p:cBhvr>
                                        <p:cTn id="24" fill="hold"/>
                                        <p:tgtEl>
                                          <p:spTgt spid="344"/>
                                        </p:tgtEl>
                                        <p:attrNameLst>
                                          <p:attrName>style.visibility</p:attrName>
                                        </p:attrNameLst>
                                      </p:cBhvr>
                                      <p:to>
                                        <p:strVal val="visible"/>
                                      </p:to>
                                    </p:set>
                                  </p:childTnLst>
                                </p:cTn>
                              </p:par>
                            </p:childTnLst>
                          </p:cTn>
                        </p:par>
                        <p:par>
                          <p:cTn id="25" fill="hold">
                            <p:stCondLst>
                              <p:cond delay="0"/>
                            </p:stCondLst>
                            <p:childTnLst>
                              <p:par>
                                <p:cTn id="26" presetClass="path" nodeType="afterEffect" presetSubtype="0" presetID="-1" grpId="8" accel="50000" decel="50000" fill="hold">
                                  <p:stCondLst>
                                    <p:cond delay="0"/>
                                  </p:stCondLst>
                                  <p:childTnLst>
                                    <p:animMotion path="M 0.138375 -0.000687 L 0.184960 -0.001137" origin="layout" pathEditMode="relative">
                                      <p:cBhvr>
                                        <p:cTn id="27" dur="500" fill="hold"/>
                                        <p:tgtEl>
                                          <p:spTgt spid="308"/>
                                        </p:tgtEl>
                                        <p:attrNameLst>
                                          <p:attrName>ppt_x</p:attrName>
                                          <p:attrName>ppt_y</p:attrName>
                                        </p:attrNameLst>
                                      </p:cBhvr>
                                    </p:animMotion>
                                  </p:childTnLst>
                                </p:cTn>
                              </p:par>
                            </p:childTnLst>
                          </p:cTn>
                        </p:par>
                        <p:par>
                          <p:cTn id="28" fill="hold">
                            <p:stCondLst>
                              <p:cond delay="500"/>
                            </p:stCondLst>
                            <p:childTnLst>
                              <p:par>
                                <p:cTn id="29" presetClass="entr" nodeType="afterEffect" presetSubtype="0" presetID="1" grpId="9" fill="hold">
                                  <p:stCondLst>
                                    <p:cond delay="0"/>
                                  </p:stCondLst>
                                  <p:iterate type="el" backwards="0">
                                    <p:tmAbs val="0"/>
                                  </p:iterate>
                                  <p:childTnLst>
                                    <p:set>
                                      <p:cBhvr>
                                        <p:cTn id="30" fill="hold"/>
                                        <p:tgtEl>
                                          <p:spTgt spid="351"/>
                                        </p:tgtEl>
                                        <p:attrNameLst>
                                          <p:attrName>style.visibility</p:attrName>
                                        </p:attrNameLst>
                                      </p:cBhvr>
                                      <p:to>
                                        <p:strVal val="visible"/>
                                      </p:to>
                                    </p:set>
                                  </p:childTnLst>
                                </p:cTn>
                              </p:par>
                            </p:childTnLst>
                          </p:cTn>
                        </p:par>
                        <p:par>
                          <p:cTn id="31" fill="hold">
                            <p:stCondLst>
                              <p:cond delay="0"/>
                            </p:stCondLst>
                            <p:childTnLst>
                              <p:par>
                                <p:cTn id="32" presetClass="path" nodeType="afterEffect" presetSubtype="0" presetID="-1" grpId="10" accel="50000" decel="50000" fill="hold">
                                  <p:stCondLst>
                                    <p:cond delay="0"/>
                                  </p:stCondLst>
                                  <p:childTnLst>
                                    <p:animMotion path="M 0.184960 -0.001137 L 0.232504 -0.002304" origin="layout" pathEditMode="relative">
                                      <p:cBhvr>
                                        <p:cTn id="33" dur="500" fill="hold"/>
                                        <p:tgtEl>
                                          <p:spTgt spid="308"/>
                                        </p:tgtEl>
                                        <p:attrNameLst>
                                          <p:attrName>ppt_x</p:attrName>
                                          <p:attrName>ppt_y</p:attrName>
                                        </p:attrNameLst>
                                      </p:cBhvr>
                                    </p:animMotion>
                                  </p:childTnLst>
                                </p:cTn>
                              </p:par>
                            </p:childTnLst>
                          </p:cTn>
                        </p:par>
                        <p:par>
                          <p:cTn id="34" fill="hold">
                            <p:stCondLst>
                              <p:cond delay="500"/>
                            </p:stCondLst>
                            <p:childTnLst>
                              <p:par>
                                <p:cTn id="35" presetClass="entr" nodeType="afterEffect" presetSubtype="0" presetID="1" grpId="11" fill="hold">
                                  <p:stCondLst>
                                    <p:cond delay="0"/>
                                  </p:stCondLst>
                                  <p:iterate type="el" backwards="0">
                                    <p:tmAbs val="0"/>
                                  </p:iterate>
                                  <p:childTnLst>
                                    <p:set>
                                      <p:cBhvr>
                                        <p:cTn id="36" fill="hold"/>
                                        <p:tgtEl>
                                          <p:spTgt spid="343"/>
                                        </p:tgtEl>
                                        <p:attrNameLst>
                                          <p:attrName>style.visibility</p:attrName>
                                        </p:attrNameLst>
                                      </p:cBhvr>
                                      <p:to>
                                        <p:strVal val="visible"/>
                                      </p:to>
                                    </p:set>
                                  </p:childTnLst>
                                </p:cTn>
                              </p:par>
                            </p:childTnLst>
                          </p:cTn>
                        </p:par>
                        <p:par>
                          <p:cTn id="37" fill="hold">
                            <p:stCondLst>
                              <p:cond delay="0"/>
                            </p:stCondLst>
                            <p:childTnLst>
                              <p:par>
                                <p:cTn id="38" presetClass="path" nodeType="afterEffect" presetSubtype="0" presetID="-1" grpId="12" accel="50000" decel="50000" fill="hold">
                                  <p:stCondLst>
                                    <p:cond delay="0"/>
                                  </p:stCondLst>
                                  <p:childTnLst>
                                    <p:animMotion path="M 0.232504 -0.002304 L 0.277971 -0.001093" origin="layout" pathEditMode="relative">
                                      <p:cBhvr>
                                        <p:cTn id="39" dur="500" fill="hold"/>
                                        <p:tgtEl>
                                          <p:spTgt spid="308"/>
                                        </p:tgtEl>
                                        <p:attrNameLst>
                                          <p:attrName>ppt_x</p:attrName>
                                          <p:attrName>ppt_y</p:attrName>
                                        </p:attrNameLst>
                                      </p:cBhvr>
                                    </p:animMotion>
                                  </p:childTnLst>
                                </p:cTn>
                              </p:par>
                            </p:childTnLst>
                          </p:cTn>
                        </p:par>
                        <p:par>
                          <p:cTn id="40" fill="hold">
                            <p:stCondLst>
                              <p:cond delay="500"/>
                            </p:stCondLst>
                            <p:childTnLst>
                              <p:par>
                                <p:cTn id="41" presetClass="entr" nodeType="afterEffect" presetSubtype="0" presetID="1" grpId="13" fill="hold">
                                  <p:stCondLst>
                                    <p:cond delay="0"/>
                                  </p:stCondLst>
                                  <p:iterate type="el" backwards="0">
                                    <p:tmAbs val="0"/>
                                  </p:iterate>
                                  <p:childTnLst>
                                    <p:set>
                                      <p:cBhvr>
                                        <p:cTn id="42" fill="hold"/>
                                        <p:tgtEl>
                                          <p:spTgt spid="350"/>
                                        </p:tgtEl>
                                        <p:attrNameLst>
                                          <p:attrName>style.visibility</p:attrName>
                                        </p:attrNameLst>
                                      </p:cBhvr>
                                      <p:to>
                                        <p:strVal val="visible"/>
                                      </p:to>
                                    </p:set>
                                  </p:childTnLst>
                                </p:cTn>
                              </p:par>
                            </p:childTnLst>
                          </p:cTn>
                        </p:par>
                        <p:par>
                          <p:cTn id="43" fill="hold">
                            <p:stCondLst>
                              <p:cond delay="0"/>
                            </p:stCondLst>
                            <p:childTnLst>
                              <p:par>
                                <p:cTn id="44" presetClass="path" nodeType="afterEffect" presetSubtype="0" presetID="-1" grpId="14" accel="50000" decel="50000" fill="hold">
                                  <p:stCondLst>
                                    <p:cond delay="0"/>
                                  </p:stCondLst>
                                  <p:childTnLst>
                                    <p:animMotion path="M 0.277971 -0.001093 L 0.324319 -0.002296" origin="layout" pathEditMode="relative">
                                      <p:cBhvr>
                                        <p:cTn id="45" dur="500" fill="hold"/>
                                        <p:tgtEl>
                                          <p:spTgt spid="308"/>
                                        </p:tgtEl>
                                        <p:attrNameLst>
                                          <p:attrName>ppt_x</p:attrName>
                                          <p:attrName>ppt_y</p:attrName>
                                        </p:attrNameLst>
                                      </p:cBhvr>
                                    </p:animMotion>
                                  </p:childTnLst>
                                </p:cTn>
                              </p:par>
                            </p:childTnLst>
                          </p:cTn>
                        </p:par>
                        <p:par>
                          <p:cTn id="46" fill="hold">
                            <p:stCondLst>
                              <p:cond delay="500"/>
                            </p:stCondLst>
                            <p:childTnLst>
                              <p:par>
                                <p:cTn id="47" presetClass="entr" nodeType="afterEffect" presetSubtype="0" presetID="1" grpId="15" fill="hold">
                                  <p:stCondLst>
                                    <p:cond delay="0"/>
                                  </p:stCondLst>
                                  <p:iterate type="el" backwards="0">
                                    <p:tmAbs val="0"/>
                                  </p:iterate>
                                  <p:childTnLst>
                                    <p:set>
                                      <p:cBhvr>
                                        <p:cTn id="48" fill="hold"/>
                                        <p:tgtEl>
                                          <p:spTgt spid="349"/>
                                        </p:tgtEl>
                                        <p:attrNameLst>
                                          <p:attrName>style.visibility</p:attrName>
                                        </p:attrNameLst>
                                      </p:cBhvr>
                                      <p:to>
                                        <p:strVal val="visible"/>
                                      </p:to>
                                    </p:set>
                                  </p:childTnLst>
                                </p:cTn>
                              </p:par>
                            </p:childTnLst>
                          </p:cTn>
                        </p:par>
                        <p:par>
                          <p:cTn id="49" fill="hold">
                            <p:stCondLst>
                              <p:cond delay="0"/>
                            </p:stCondLst>
                            <p:childTnLst>
                              <p:par>
                                <p:cTn id="50" presetClass="path" nodeType="afterEffect" presetSubtype="0" presetID="-1" grpId="16" accel="50000" decel="50000" fill="hold">
                                  <p:stCondLst>
                                    <p:cond delay="0"/>
                                  </p:stCondLst>
                                  <p:childTnLst>
                                    <p:animMotion path="M 0.324319 -0.002296 L 0.370771 -0.001071" origin="layout" pathEditMode="relative">
                                      <p:cBhvr>
                                        <p:cTn id="51" dur="500" fill="hold"/>
                                        <p:tgtEl>
                                          <p:spTgt spid="308"/>
                                        </p:tgtEl>
                                        <p:attrNameLst>
                                          <p:attrName>ppt_x</p:attrName>
                                          <p:attrName>ppt_y</p:attrName>
                                        </p:attrNameLst>
                                      </p:cBhvr>
                                    </p:animMotion>
                                  </p:childTnLst>
                                </p:cTn>
                              </p:par>
                            </p:childTnLst>
                          </p:cTn>
                        </p:par>
                        <p:par>
                          <p:cTn id="52" fill="hold">
                            <p:stCondLst>
                              <p:cond delay="500"/>
                            </p:stCondLst>
                            <p:childTnLst>
                              <p:par>
                                <p:cTn id="53" presetClass="entr" nodeType="afterEffect" presetSubtype="0" presetID="1" grpId="17" fill="hold">
                                  <p:stCondLst>
                                    <p:cond delay="0"/>
                                  </p:stCondLst>
                                  <p:iterate type="el" backwards="0">
                                    <p:tmAbs val="0"/>
                                  </p:iterate>
                                  <p:childTnLst>
                                    <p:set>
                                      <p:cBhvr>
                                        <p:cTn id="54" fill="hold"/>
                                        <p:tgtEl>
                                          <p:spTgt spid="357"/>
                                        </p:tgtEl>
                                        <p:attrNameLst>
                                          <p:attrName>style.visibility</p:attrName>
                                        </p:attrNameLst>
                                      </p:cBhvr>
                                      <p:to>
                                        <p:strVal val="visible"/>
                                      </p:to>
                                    </p:set>
                                  </p:childTnLst>
                                </p:cTn>
                              </p:par>
                            </p:childTnLst>
                          </p:cTn>
                        </p:par>
                        <p:par>
                          <p:cTn id="55" fill="hold">
                            <p:stCondLst>
                              <p:cond delay="0"/>
                            </p:stCondLst>
                            <p:childTnLst>
                              <p:par>
                                <p:cTn id="56" presetClass="path" nodeType="afterEffect" presetSubtype="0" presetID="-1" grpId="18" accel="50000" decel="50000" fill="hold">
                                  <p:stCondLst>
                                    <p:cond delay="0"/>
                                  </p:stCondLst>
                                  <p:childTnLst>
                                    <p:animMotion path="M 0.370771 -0.001071 L 0.417491 -0.001322" origin="layout" pathEditMode="relative">
                                      <p:cBhvr>
                                        <p:cTn id="57" dur="500" fill="hold"/>
                                        <p:tgtEl>
                                          <p:spTgt spid="308"/>
                                        </p:tgtEl>
                                        <p:attrNameLst>
                                          <p:attrName>ppt_x</p:attrName>
                                          <p:attrName>ppt_y</p:attrName>
                                        </p:attrNameLst>
                                      </p:cBhvr>
                                    </p:animMotion>
                                  </p:childTnLst>
                                </p:cTn>
                              </p:par>
                            </p:childTnLst>
                          </p:cTn>
                        </p:par>
                        <p:par>
                          <p:cTn id="58" fill="hold">
                            <p:stCondLst>
                              <p:cond delay="500"/>
                            </p:stCondLst>
                            <p:childTnLst>
                              <p:par>
                                <p:cTn id="59" presetClass="entr" nodeType="afterEffect" presetSubtype="0" presetID="1" grpId="19" fill="hold">
                                  <p:stCondLst>
                                    <p:cond delay="0"/>
                                  </p:stCondLst>
                                  <p:iterate type="el" backwards="0">
                                    <p:tmAbs val="0"/>
                                  </p:iterate>
                                  <p:childTnLst>
                                    <p:set>
                                      <p:cBhvr>
                                        <p:cTn id="60" fill="hold"/>
                                        <p:tgtEl>
                                          <p:spTgt spid="348"/>
                                        </p:tgtEl>
                                        <p:attrNameLst>
                                          <p:attrName>style.visibility</p:attrName>
                                        </p:attrNameLst>
                                      </p:cBhvr>
                                      <p:to>
                                        <p:strVal val="visible"/>
                                      </p:to>
                                    </p:set>
                                  </p:childTnLst>
                                </p:cTn>
                              </p:par>
                            </p:childTnLst>
                          </p:cTn>
                        </p:par>
                        <p:par>
                          <p:cTn id="61" fill="hold">
                            <p:stCondLst>
                              <p:cond delay="0"/>
                            </p:stCondLst>
                            <p:childTnLst>
                              <p:par>
                                <p:cTn id="62" presetClass="path" nodeType="afterEffect" presetSubtype="0" presetID="-1" grpId="20" accel="50000" decel="50000" fill="hold">
                                  <p:stCondLst>
                                    <p:cond delay="0"/>
                                  </p:stCondLst>
                                  <p:childTnLst>
                                    <p:animMotion path="M 0.417491 -0.001322 L 0.463822 -0.001698" origin="layout" pathEditMode="relative">
                                      <p:cBhvr>
                                        <p:cTn id="63" dur="500" fill="hold"/>
                                        <p:tgtEl>
                                          <p:spTgt spid="308"/>
                                        </p:tgtEl>
                                        <p:attrNameLst>
                                          <p:attrName>ppt_x</p:attrName>
                                          <p:attrName>ppt_y</p:attrName>
                                        </p:attrNameLst>
                                      </p:cBhvr>
                                    </p:animMotion>
                                  </p:childTnLst>
                                </p:cTn>
                              </p:par>
                            </p:childTnLst>
                          </p:cTn>
                        </p:par>
                        <p:par>
                          <p:cTn id="64" fill="hold">
                            <p:stCondLst>
                              <p:cond delay="500"/>
                            </p:stCondLst>
                            <p:childTnLst>
                              <p:par>
                                <p:cTn id="65" presetClass="entr" nodeType="afterEffect" presetSubtype="0" presetID="1" grpId="21" fill="hold">
                                  <p:stCondLst>
                                    <p:cond delay="0"/>
                                  </p:stCondLst>
                                  <p:iterate type="el" backwards="0">
                                    <p:tmAbs val="0"/>
                                  </p:iterate>
                                  <p:childTnLst>
                                    <p:set>
                                      <p:cBhvr>
                                        <p:cTn id="66" fill="hold"/>
                                        <p:tgtEl>
                                          <p:spTgt spid="356"/>
                                        </p:tgtEl>
                                        <p:attrNameLst>
                                          <p:attrName>style.visibility</p:attrName>
                                        </p:attrNameLst>
                                      </p:cBhvr>
                                      <p:to>
                                        <p:strVal val="visible"/>
                                      </p:to>
                                    </p:set>
                                  </p:childTnLst>
                                </p:cTn>
                              </p:par>
                            </p:childTnLst>
                          </p:cTn>
                        </p:par>
                        <p:par>
                          <p:cTn id="67" fill="hold">
                            <p:stCondLst>
                              <p:cond delay="0"/>
                            </p:stCondLst>
                            <p:childTnLst>
                              <p:par>
                                <p:cTn id="68" presetClass="path" nodeType="afterEffect" presetSubtype="0" presetID="-1" grpId="22" accel="50000" decel="50000" fill="hold">
                                  <p:stCondLst>
                                    <p:cond delay="0"/>
                                  </p:stCondLst>
                                  <p:childTnLst>
                                    <p:animMotion path="M 0.463822 -0.001698 L 0.509775 -0.000797" origin="layout" pathEditMode="relative">
                                      <p:cBhvr>
                                        <p:cTn id="69" dur="500" fill="hold"/>
                                        <p:tgtEl>
                                          <p:spTgt spid="308"/>
                                        </p:tgtEl>
                                        <p:attrNameLst>
                                          <p:attrName>ppt_x</p:attrName>
                                          <p:attrName>ppt_y</p:attrName>
                                        </p:attrNameLst>
                                      </p:cBhvr>
                                    </p:animMotion>
                                  </p:childTnLst>
                                </p:cTn>
                              </p:par>
                            </p:childTnLst>
                          </p:cTn>
                        </p:par>
                        <p:par>
                          <p:cTn id="70" fill="hold">
                            <p:stCondLst>
                              <p:cond delay="500"/>
                            </p:stCondLst>
                            <p:childTnLst>
                              <p:par>
                                <p:cTn id="71" presetClass="entr" nodeType="afterEffect" presetSubtype="0" presetID="1" grpId="23" fill="hold">
                                  <p:stCondLst>
                                    <p:cond delay="0"/>
                                  </p:stCondLst>
                                  <p:iterate type="el" backwards="0">
                                    <p:tmAbs val="0"/>
                                  </p:iterate>
                                  <p:childTnLst>
                                    <p:set>
                                      <p:cBhvr>
                                        <p:cTn id="72" fill="hold"/>
                                        <p:tgtEl>
                                          <p:spTgt spid="347"/>
                                        </p:tgtEl>
                                        <p:attrNameLst>
                                          <p:attrName>style.visibility</p:attrName>
                                        </p:attrNameLst>
                                      </p:cBhvr>
                                      <p:to>
                                        <p:strVal val="visible"/>
                                      </p:to>
                                    </p:set>
                                  </p:childTnLst>
                                </p:cTn>
                              </p:par>
                            </p:childTnLst>
                          </p:cTn>
                        </p:par>
                        <p:par>
                          <p:cTn id="73" fill="hold">
                            <p:stCondLst>
                              <p:cond delay="0"/>
                            </p:stCondLst>
                            <p:childTnLst>
                              <p:par>
                                <p:cTn id="74" presetClass="path" nodeType="afterEffect" presetSubtype="0" presetID="-1" grpId="24" accel="50000" decel="50000" fill="hold">
                                  <p:stCondLst>
                                    <p:cond delay="0"/>
                                  </p:stCondLst>
                                  <p:childTnLst>
                                    <p:animMotion path="M 0.509775 -0.000797 L 0.556385 0.000495" origin="layout" pathEditMode="relative">
                                      <p:cBhvr>
                                        <p:cTn id="75" dur="500" fill="hold"/>
                                        <p:tgtEl>
                                          <p:spTgt spid="308"/>
                                        </p:tgtEl>
                                        <p:attrNameLst>
                                          <p:attrName>ppt_x</p:attrName>
                                          <p:attrName>ppt_y</p:attrName>
                                        </p:attrNameLst>
                                      </p:cBhvr>
                                    </p:animMotion>
                                  </p:childTnLst>
                                </p:cTn>
                              </p:par>
                            </p:childTnLst>
                          </p:cTn>
                        </p:par>
                        <p:par>
                          <p:cTn id="76" fill="hold">
                            <p:stCondLst>
                              <p:cond delay="500"/>
                            </p:stCondLst>
                            <p:childTnLst>
                              <p:par>
                                <p:cTn id="77" presetClass="entr" nodeType="afterEffect" presetSubtype="0" presetID="1" grpId="25" fill="hold">
                                  <p:stCondLst>
                                    <p:cond delay="0"/>
                                  </p:stCondLst>
                                  <p:iterate type="el" backwards="0">
                                    <p:tmAbs val="0"/>
                                  </p:iterate>
                                  <p:childTnLst>
                                    <p:set>
                                      <p:cBhvr>
                                        <p:cTn id="78" fill="hold"/>
                                        <p:tgtEl>
                                          <p:spTgt spid="355"/>
                                        </p:tgtEl>
                                        <p:attrNameLst>
                                          <p:attrName>style.visibility</p:attrName>
                                        </p:attrNameLst>
                                      </p:cBhvr>
                                      <p:to>
                                        <p:strVal val="visible"/>
                                      </p:to>
                                    </p:set>
                                  </p:childTnLst>
                                </p:cTn>
                              </p:par>
                            </p:childTnLst>
                          </p:cTn>
                        </p:par>
                        <p:par>
                          <p:cTn id="79" fill="hold">
                            <p:stCondLst>
                              <p:cond delay="0"/>
                            </p:stCondLst>
                            <p:childTnLst>
                              <p:par>
                                <p:cTn id="80" presetClass="path" nodeType="afterEffect" presetSubtype="0" presetID="-1" grpId="26" accel="50000" decel="50000" fill="hold">
                                  <p:stCondLst>
                                    <p:cond delay="0"/>
                                  </p:stCondLst>
                                  <p:childTnLst>
                                    <p:animMotion path="M 0.556385 0.000495 L 0.602172 -0.000665" origin="layout" pathEditMode="relative">
                                      <p:cBhvr>
                                        <p:cTn id="81" dur="500" fill="hold"/>
                                        <p:tgtEl>
                                          <p:spTgt spid="308"/>
                                        </p:tgtEl>
                                        <p:attrNameLst>
                                          <p:attrName>ppt_x</p:attrName>
                                          <p:attrName>ppt_y</p:attrName>
                                        </p:attrNameLst>
                                      </p:cBhvr>
                                    </p:animMotion>
                                  </p:childTnLst>
                                </p:cTn>
                              </p:par>
                            </p:childTnLst>
                          </p:cTn>
                        </p:par>
                        <p:par>
                          <p:cTn id="82" fill="hold">
                            <p:stCondLst>
                              <p:cond delay="500"/>
                            </p:stCondLst>
                            <p:childTnLst>
                              <p:par>
                                <p:cTn id="83" presetClass="entr" nodeType="afterEffect" presetSubtype="0" presetID="1" grpId="27" fill="hold">
                                  <p:stCondLst>
                                    <p:cond delay="0"/>
                                  </p:stCondLst>
                                  <p:iterate type="el" backwards="0">
                                    <p:tmAbs val="0"/>
                                  </p:iterate>
                                  <p:childTnLst>
                                    <p:set>
                                      <p:cBhvr>
                                        <p:cTn id="84" fill="hold"/>
                                        <p:tgtEl>
                                          <p:spTgt spid="346"/>
                                        </p:tgtEl>
                                        <p:attrNameLst>
                                          <p:attrName>style.visibility</p:attrName>
                                        </p:attrNameLst>
                                      </p:cBhvr>
                                      <p:to>
                                        <p:strVal val="visible"/>
                                      </p:to>
                                    </p:set>
                                  </p:childTnLst>
                                </p:cTn>
                              </p:par>
                            </p:childTnLst>
                          </p:cTn>
                        </p:par>
                        <p:par>
                          <p:cTn id="85" fill="hold">
                            <p:stCondLst>
                              <p:cond delay="0"/>
                            </p:stCondLst>
                            <p:childTnLst>
                              <p:par>
                                <p:cTn id="86" presetClass="path" nodeType="afterEffect" presetSubtype="0" presetID="-1" grpId="28" accel="50000" decel="50000" fill="hold">
                                  <p:stCondLst>
                                    <p:cond delay="0"/>
                                  </p:stCondLst>
                                  <p:childTnLst>
                                    <p:animMotion path="M 0.602172 -0.000665 L 0.649535 0.000148" origin="layout" pathEditMode="relative">
                                      <p:cBhvr>
                                        <p:cTn id="87" dur="500" fill="hold"/>
                                        <p:tgtEl>
                                          <p:spTgt spid="308"/>
                                        </p:tgtEl>
                                        <p:attrNameLst>
                                          <p:attrName>ppt_x</p:attrName>
                                          <p:attrName>ppt_y</p:attrName>
                                        </p:attrNameLst>
                                      </p:cBhvr>
                                    </p:animMotion>
                                  </p:childTnLst>
                                </p:cTn>
                              </p:par>
                            </p:childTnLst>
                          </p:cTn>
                        </p:par>
                        <p:par>
                          <p:cTn id="88" fill="hold">
                            <p:stCondLst>
                              <p:cond delay="500"/>
                            </p:stCondLst>
                            <p:childTnLst>
                              <p:par>
                                <p:cTn id="89" presetClass="entr" nodeType="afterEffect" presetSubtype="0" presetID="1" grpId="29" fill="hold">
                                  <p:stCondLst>
                                    <p:cond delay="0"/>
                                  </p:stCondLst>
                                  <p:iterate type="el" backwards="0">
                                    <p:tmAbs val="0"/>
                                  </p:iterate>
                                  <p:childTnLst>
                                    <p:set>
                                      <p:cBhvr>
                                        <p:cTn id="90" fill="hold"/>
                                        <p:tgtEl>
                                          <p:spTgt spid="3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3" grpId="1"/>
      <p:bldP build="whole" bldLvl="1" animBg="1" rev="0" advAuto="0" spid="346" grpId="27"/>
      <p:bldP build="whole" bldLvl="1" animBg="1" rev="0" advAuto="0" spid="348" grpId="19"/>
      <p:bldP build="whole" bldLvl="1" animBg="1" rev="0" advAuto="0" spid="356" grpId="21"/>
      <p:bldP build="whole" bldLvl="1" animBg="1" rev="0" advAuto="0" spid="352" grpId="5"/>
      <p:bldP build="whole" bldLvl="1" animBg="1" rev="0" advAuto="0" spid="354" grpId="29"/>
      <p:bldP build="whole" bldLvl="1" animBg="1" rev="0" advAuto="0" spid="357" grpId="17"/>
      <p:bldP build="whole" bldLvl="1" animBg="1" rev="0" advAuto="0" spid="345" grpId="3"/>
      <p:bldP build="whole" bldLvl="1" animBg="1" rev="0" advAuto="0" spid="350" grpId="13"/>
      <p:bldP build="whole" bldLvl="1" animBg="1" rev="0" advAuto="0" spid="347" grpId="23"/>
      <p:bldP build="whole" bldLvl="1" animBg="1" rev="0" advAuto="0" spid="343" grpId="11"/>
      <p:bldP build="whole" bldLvl="1" animBg="1" rev="0" advAuto="0" spid="349" grpId="15"/>
      <p:bldP build="whole" bldLvl="1" animBg="1" rev="0" advAuto="0" spid="344" grpId="7"/>
      <p:bldP build="whole" bldLvl="1" animBg="1" rev="0" advAuto="0" spid="355" grpId="25"/>
      <p:bldP build="whole" bldLvl="1" animBg="1" rev="0" advAuto="0" spid="351" grpId="9"/>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4" name="Group"/>
          <p:cNvGrpSpPr/>
          <p:nvPr/>
        </p:nvGrpSpPr>
        <p:grpSpPr>
          <a:xfrm>
            <a:off x="16918262" y="5597625"/>
            <a:ext cx="970780" cy="999448"/>
            <a:chOff x="8981" y="0"/>
            <a:chExt cx="970779" cy="999446"/>
          </a:xfrm>
        </p:grpSpPr>
        <p:sp>
          <p:nvSpPr>
            <p:cNvPr id="362" name="Line"/>
            <p:cNvSpPr/>
            <p:nvPr/>
          </p:nvSpPr>
          <p:spPr>
            <a:xfrm>
              <a:off x="8981" y="988291"/>
              <a:ext cx="612480" cy="1"/>
            </a:xfrm>
            <a:prstGeom prst="line">
              <a:avLst/>
            </a:prstGeom>
            <a:noFill/>
            <a:ln w="88900" cap="flat">
              <a:solidFill>
                <a:schemeClr val="accent1">
                  <a:lumOff val="-13575"/>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63" name="Line"/>
            <p:cNvSpPr/>
            <p:nvPr/>
          </p:nvSpPr>
          <p:spPr>
            <a:xfrm flipV="1">
              <a:off x="8982" y="-1"/>
              <a:ext cx="379621" cy="385802"/>
            </a:xfrm>
            <a:prstGeom prst="line">
              <a:avLst/>
            </a:prstGeom>
            <a:noFill/>
            <a:ln w="88900" cap="flat">
              <a:solidFill>
                <a:schemeClr val="accent1">
                  <a:lumOff val="-13575"/>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64" name="Line"/>
            <p:cNvSpPr/>
            <p:nvPr/>
          </p:nvSpPr>
          <p:spPr>
            <a:xfrm>
              <a:off x="371809" y="1603"/>
              <a:ext cx="607952" cy="1"/>
            </a:xfrm>
            <a:prstGeom prst="line">
              <a:avLst/>
            </a:prstGeom>
            <a:noFill/>
            <a:ln w="88900" cap="flat">
              <a:solidFill>
                <a:schemeClr val="accent1">
                  <a:lumOff val="-13575"/>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65" name="Line"/>
            <p:cNvSpPr/>
            <p:nvPr/>
          </p:nvSpPr>
          <p:spPr>
            <a:xfrm>
              <a:off x="8981" y="377068"/>
              <a:ext cx="612480" cy="1"/>
            </a:xfrm>
            <a:prstGeom prst="line">
              <a:avLst/>
            </a:prstGeom>
            <a:noFill/>
            <a:ln w="88900" cap="flat">
              <a:solidFill>
                <a:schemeClr val="accent1">
                  <a:lumOff val="-13575"/>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66" name="Line"/>
            <p:cNvSpPr/>
            <p:nvPr/>
          </p:nvSpPr>
          <p:spPr>
            <a:xfrm flipH="1">
              <a:off x="621460" y="390332"/>
              <a:ext cx="1" cy="609115"/>
            </a:xfrm>
            <a:prstGeom prst="line">
              <a:avLst/>
            </a:prstGeom>
            <a:noFill/>
            <a:ln w="88900" cap="flat">
              <a:solidFill>
                <a:schemeClr val="accent1">
                  <a:lumOff val="-13575"/>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67" name="Line"/>
            <p:cNvSpPr/>
            <p:nvPr/>
          </p:nvSpPr>
          <p:spPr>
            <a:xfrm flipH="1">
              <a:off x="20010" y="388755"/>
              <a:ext cx="1" cy="609115"/>
            </a:xfrm>
            <a:prstGeom prst="line">
              <a:avLst/>
            </a:prstGeom>
            <a:noFill/>
            <a:ln w="88900" cap="flat">
              <a:solidFill>
                <a:schemeClr val="accent1">
                  <a:lumOff val="-13575"/>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68" name="Line"/>
            <p:cNvSpPr/>
            <p:nvPr/>
          </p:nvSpPr>
          <p:spPr>
            <a:xfrm flipH="1">
              <a:off x="971428" y="6135"/>
              <a:ext cx="1" cy="609115"/>
            </a:xfrm>
            <a:prstGeom prst="line">
              <a:avLst/>
            </a:prstGeom>
            <a:noFill/>
            <a:ln w="88900" cap="flat">
              <a:solidFill>
                <a:schemeClr val="accent1">
                  <a:lumOff val="-13575"/>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69" name="Line"/>
            <p:cNvSpPr/>
            <p:nvPr/>
          </p:nvSpPr>
          <p:spPr>
            <a:xfrm flipV="1">
              <a:off x="8981" y="604094"/>
              <a:ext cx="374967" cy="392930"/>
            </a:xfrm>
            <a:prstGeom prst="line">
              <a:avLst/>
            </a:prstGeom>
            <a:noFill/>
            <a:ln w="88900" cap="flat">
              <a:solidFill>
                <a:schemeClr val="accent1">
                  <a:lumOff val="-13575"/>
                </a:schemeClr>
              </a:solidFill>
              <a:prstDash val="sysDot"/>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70" name="Line"/>
            <p:cNvSpPr/>
            <p:nvPr/>
          </p:nvSpPr>
          <p:spPr>
            <a:xfrm flipH="1">
              <a:off x="386055" y="20929"/>
              <a:ext cx="1" cy="565456"/>
            </a:xfrm>
            <a:prstGeom prst="line">
              <a:avLst/>
            </a:prstGeom>
            <a:noFill/>
            <a:ln w="88900" cap="flat">
              <a:solidFill>
                <a:schemeClr val="accent1">
                  <a:lumOff val="-13575"/>
                </a:schemeClr>
              </a:solidFill>
              <a:prstDash val="sysDot"/>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71" name="Line"/>
            <p:cNvSpPr/>
            <p:nvPr/>
          </p:nvSpPr>
          <p:spPr>
            <a:xfrm>
              <a:off x="389728" y="611676"/>
              <a:ext cx="572115" cy="1"/>
            </a:xfrm>
            <a:prstGeom prst="line">
              <a:avLst/>
            </a:prstGeom>
            <a:noFill/>
            <a:ln w="88900" cap="flat">
              <a:solidFill>
                <a:schemeClr val="accent1">
                  <a:lumOff val="-13575"/>
                </a:schemeClr>
              </a:solidFill>
              <a:prstDash val="sysDot"/>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72" name="Line"/>
            <p:cNvSpPr/>
            <p:nvPr/>
          </p:nvSpPr>
          <p:spPr>
            <a:xfrm flipV="1">
              <a:off x="608926" y="7430"/>
              <a:ext cx="365793" cy="378371"/>
            </a:xfrm>
            <a:prstGeom prst="line">
              <a:avLst/>
            </a:prstGeom>
            <a:noFill/>
            <a:ln w="88900" cap="flat">
              <a:solidFill>
                <a:schemeClr val="accent1">
                  <a:lumOff val="-13575"/>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73" name="Line"/>
            <p:cNvSpPr/>
            <p:nvPr/>
          </p:nvSpPr>
          <p:spPr>
            <a:xfrm flipV="1">
              <a:off x="617270" y="623380"/>
              <a:ext cx="347156" cy="365348"/>
            </a:xfrm>
            <a:prstGeom prst="line">
              <a:avLst/>
            </a:prstGeom>
            <a:noFill/>
            <a:ln w="88900" cap="flat">
              <a:solidFill>
                <a:schemeClr val="accent1">
                  <a:lumOff val="-13575"/>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pic>
        <p:nvPicPr>
          <p:cNvPr id="375" name="Image" descr="Image"/>
          <p:cNvPicPr>
            <a:picLocks noChangeAspect="1"/>
          </p:cNvPicPr>
          <p:nvPr/>
        </p:nvPicPr>
        <p:blipFill>
          <a:blip r:embed="rId2">
            <a:alphaModFix amt="53405"/>
            <a:extLst/>
          </a:blip>
          <a:stretch>
            <a:fillRect/>
          </a:stretch>
        </p:blipFill>
        <p:spPr>
          <a:xfrm>
            <a:off x="1750621" y="1399140"/>
            <a:ext cx="11331791" cy="10409720"/>
          </a:xfrm>
          <a:prstGeom prst="rect">
            <a:avLst/>
          </a:prstGeom>
          <a:ln w="12700">
            <a:miter lim="400000"/>
          </a:ln>
        </p:spPr>
      </p:pic>
      <p:grpSp>
        <p:nvGrpSpPr>
          <p:cNvPr id="388" name="Group"/>
          <p:cNvGrpSpPr/>
          <p:nvPr/>
        </p:nvGrpSpPr>
        <p:grpSpPr>
          <a:xfrm>
            <a:off x="3047999" y="3017936"/>
            <a:ext cx="3006835" cy="2925665"/>
            <a:chOff x="0" y="0"/>
            <a:chExt cx="3006833" cy="2925663"/>
          </a:xfrm>
        </p:grpSpPr>
        <p:sp>
          <p:nvSpPr>
            <p:cNvPr id="376" name="Line"/>
            <p:cNvSpPr/>
            <p:nvPr/>
          </p:nvSpPr>
          <p:spPr>
            <a:xfrm flipV="1">
              <a:off x="0" y="0"/>
              <a:ext cx="1157189" cy="1122264"/>
            </a:xfrm>
            <a:prstGeom prst="line">
              <a:avLst/>
            </a:prstGeom>
            <a:noFill/>
            <a:ln w="1143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77" name="Line"/>
            <p:cNvSpPr/>
            <p:nvPr/>
          </p:nvSpPr>
          <p:spPr>
            <a:xfrm>
              <a:off x="1092200" y="4663"/>
              <a:ext cx="1867009" cy="1"/>
            </a:xfrm>
            <a:prstGeom prst="line">
              <a:avLst/>
            </a:prstGeom>
            <a:noFill/>
            <a:ln w="1143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78" name="Line"/>
            <p:cNvSpPr/>
            <p:nvPr/>
          </p:nvSpPr>
          <p:spPr>
            <a:xfrm>
              <a:off x="0" y="1096863"/>
              <a:ext cx="1867008" cy="1"/>
            </a:xfrm>
            <a:prstGeom prst="line">
              <a:avLst/>
            </a:prstGeom>
            <a:noFill/>
            <a:ln w="1143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79" name="Line"/>
            <p:cNvSpPr/>
            <p:nvPr/>
          </p:nvSpPr>
          <p:spPr>
            <a:xfrm>
              <a:off x="0" y="2874863"/>
              <a:ext cx="1867008" cy="1"/>
            </a:xfrm>
            <a:prstGeom prst="line">
              <a:avLst/>
            </a:prstGeom>
            <a:noFill/>
            <a:ln w="1143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80" name="Line"/>
            <p:cNvSpPr/>
            <p:nvPr/>
          </p:nvSpPr>
          <p:spPr>
            <a:xfrm flipH="1">
              <a:off x="1867007" y="1153798"/>
              <a:ext cx="1" cy="1771866"/>
            </a:xfrm>
            <a:prstGeom prst="line">
              <a:avLst/>
            </a:prstGeom>
            <a:noFill/>
            <a:ln w="1143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81" name="Line"/>
            <p:cNvSpPr/>
            <p:nvPr/>
          </p:nvSpPr>
          <p:spPr>
            <a:xfrm flipH="1">
              <a:off x="38207" y="1153798"/>
              <a:ext cx="1" cy="1771866"/>
            </a:xfrm>
            <a:prstGeom prst="line">
              <a:avLst/>
            </a:prstGeom>
            <a:noFill/>
            <a:ln w="1143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82" name="Line"/>
            <p:cNvSpPr/>
            <p:nvPr/>
          </p:nvSpPr>
          <p:spPr>
            <a:xfrm flipH="1">
              <a:off x="2933807" y="36198"/>
              <a:ext cx="1" cy="1771866"/>
            </a:xfrm>
            <a:prstGeom prst="line">
              <a:avLst/>
            </a:prstGeom>
            <a:noFill/>
            <a:ln w="1143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83" name="Line"/>
            <p:cNvSpPr/>
            <p:nvPr/>
          </p:nvSpPr>
          <p:spPr>
            <a:xfrm flipV="1">
              <a:off x="0" y="1630263"/>
              <a:ext cx="1270000" cy="1270001"/>
            </a:xfrm>
            <a:prstGeom prst="line">
              <a:avLst/>
            </a:prstGeom>
            <a:noFill/>
            <a:ln w="114300" cap="flat">
              <a:solidFill>
                <a:srgbClr val="000000"/>
              </a:solidFill>
              <a:prstDash val="sysDot"/>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84" name="Line"/>
            <p:cNvSpPr/>
            <p:nvPr/>
          </p:nvSpPr>
          <p:spPr>
            <a:xfrm flipH="1">
              <a:off x="1232007" y="163198"/>
              <a:ext cx="1" cy="1517866"/>
            </a:xfrm>
            <a:prstGeom prst="line">
              <a:avLst/>
            </a:prstGeom>
            <a:noFill/>
            <a:ln w="114300" cap="flat">
              <a:solidFill>
                <a:srgbClr val="000000"/>
              </a:solidFill>
              <a:prstDash val="sysDot"/>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85" name="Line"/>
            <p:cNvSpPr/>
            <p:nvPr/>
          </p:nvSpPr>
          <p:spPr>
            <a:xfrm>
              <a:off x="1206500" y="1710502"/>
              <a:ext cx="1638409" cy="1"/>
            </a:xfrm>
            <a:prstGeom prst="line">
              <a:avLst/>
            </a:prstGeom>
            <a:noFill/>
            <a:ln w="114300" cap="flat">
              <a:solidFill>
                <a:srgbClr val="000000"/>
              </a:solidFill>
              <a:prstDash val="sysDot"/>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86" name="Line"/>
            <p:cNvSpPr/>
            <p:nvPr/>
          </p:nvSpPr>
          <p:spPr>
            <a:xfrm flipV="1">
              <a:off x="1828800" y="0"/>
              <a:ext cx="1157189" cy="1122264"/>
            </a:xfrm>
            <a:prstGeom prst="line">
              <a:avLst/>
            </a:prstGeom>
            <a:noFill/>
            <a:ln w="1143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87" name="Line"/>
            <p:cNvSpPr/>
            <p:nvPr/>
          </p:nvSpPr>
          <p:spPr>
            <a:xfrm flipV="1">
              <a:off x="1849645" y="1767631"/>
              <a:ext cx="1157189" cy="1122264"/>
            </a:xfrm>
            <a:prstGeom prst="line">
              <a:avLst/>
            </a:prstGeom>
            <a:noFill/>
            <a:ln w="1143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401" name="Group"/>
          <p:cNvGrpSpPr/>
          <p:nvPr/>
        </p:nvGrpSpPr>
        <p:grpSpPr>
          <a:xfrm>
            <a:off x="16878726" y="4607025"/>
            <a:ext cx="3560734" cy="3665883"/>
            <a:chOff x="32944" y="0"/>
            <a:chExt cx="3560732" cy="3665882"/>
          </a:xfrm>
        </p:grpSpPr>
        <p:sp>
          <p:nvSpPr>
            <p:cNvPr id="389" name="Line"/>
            <p:cNvSpPr/>
            <p:nvPr/>
          </p:nvSpPr>
          <p:spPr>
            <a:xfrm>
              <a:off x="32944" y="3624966"/>
              <a:ext cx="2246520" cy="1"/>
            </a:xfrm>
            <a:prstGeom prst="line">
              <a:avLst/>
            </a:prstGeom>
            <a:noFill/>
            <a:ln w="889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90" name="Line"/>
            <p:cNvSpPr/>
            <p:nvPr/>
          </p:nvSpPr>
          <p:spPr>
            <a:xfrm flipV="1">
              <a:off x="32944" y="-1"/>
              <a:ext cx="1392414" cy="1415083"/>
            </a:xfrm>
            <a:prstGeom prst="line">
              <a:avLst/>
            </a:prstGeom>
            <a:noFill/>
            <a:ln w="889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91" name="Line"/>
            <p:cNvSpPr/>
            <p:nvPr/>
          </p:nvSpPr>
          <p:spPr>
            <a:xfrm>
              <a:off x="1363763" y="5879"/>
              <a:ext cx="2229915" cy="1"/>
            </a:xfrm>
            <a:prstGeom prst="line">
              <a:avLst/>
            </a:prstGeom>
            <a:noFill/>
            <a:ln w="889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92" name="Line"/>
            <p:cNvSpPr/>
            <p:nvPr/>
          </p:nvSpPr>
          <p:spPr>
            <a:xfrm>
              <a:off x="32944" y="1383054"/>
              <a:ext cx="2246520" cy="1"/>
            </a:xfrm>
            <a:prstGeom prst="line">
              <a:avLst/>
            </a:prstGeom>
            <a:noFill/>
            <a:ln w="889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93" name="Line"/>
            <p:cNvSpPr/>
            <p:nvPr/>
          </p:nvSpPr>
          <p:spPr>
            <a:xfrm flipH="1">
              <a:off x="2279463" y="1431705"/>
              <a:ext cx="1" cy="2234178"/>
            </a:xfrm>
            <a:prstGeom prst="line">
              <a:avLst/>
            </a:prstGeom>
            <a:noFill/>
            <a:ln w="889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94" name="Line"/>
            <p:cNvSpPr/>
            <p:nvPr/>
          </p:nvSpPr>
          <p:spPr>
            <a:xfrm flipH="1">
              <a:off x="73398" y="1425920"/>
              <a:ext cx="1" cy="2234178"/>
            </a:xfrm>
            <a:prstGeom prst="line">
              <a:avLst/>
            </a:prstGeom>
            <a:noFill/>
            <a:ln w="889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95" name="Line"/>
            <p:cNvSpPr/>
            <p:nvPr/>
          </p:nvSpPr>
          <p:spPr>
            <a:xfrm flipH="1">
              <a:off x="3563114" y="22503"/>
              <a:ext cx="1" cy="2234178"/>
            </a:xfrm>
            <a:prstGeom prst="line">
              <a:avLst/>
            </a:prstGeom>
            <a:noFill/>
            <a:ln w="889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96" name="Line"/>
            <p:cNvSpPr/>
            <p:nvPr/>
          </p:nvSpPr>
          <p:spPr>
            <a:xfrm flipV="1">
              <a:off x="32944" y="2215764"/>
              <a:ext cx="1375341" cy="1441231"/>
            </a:xfrm>
            <a:prstGeom prst="line">
              <a:avLst/>
            </a:prstGeom>
            <a:noFill/>
            <a:ln w="88900" cap="flat">
              <a:solidFill>
                <a:schemeClr val="accent1"/>
              </a:solidFill>
              <a:prstDash val="sysDot"/>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97" name="Line"/>
            <p:cNvSpPr/>
            <p:nvPr/>
          </p:nvSpPr>
          <p:spPr>
            <a:xfrm flipH="1">
              <a:off x="1416017" y="76767"/>
              <a:ext cx="1" cy="2074041"/>
            </a:xfrm>
            <a:prstGeom prst="line">
              <a:avLst/>
            </a:prstGeom>
            <a:noFill/>
            <a:ln w="88900" cap="flat">
              <a:solidFill>
                <a:schemeClr val="accent1"/>
              </a:solidFill>
              <a:prstDash val="sysDot"/>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98" name="Line"/>
            <p:cNvSpPr/>
            <p:nvPr/>
          </p:nvSpPr>
          <p:spPr>
            <a:xfrm>
              <a:off x="1429488" y="2243576"/>
              <a:ext cx="2098465" cy="1"/>
            </a:xfrm>
            <a:prstGeom prst="line">
              <a:avLst/>
            </a:prstGeom>
            <a:noFill/>
            <a:ln w="88900" cap="flat">
              <a:solidFill>
                <a:schemeClr val="accent1"/>
              </a:solidFill>
              <a:prstDash val="sysDot"/>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99" name="Line"/>
            <p:cNvSpPr/>
            <p:nvPr/>
          </p:nvSpPr>
          <p:spPr>
            <a:xfrm flipV="1">
              <a:off x="2233488" y="27252"/>
              <a:ext cx="1341695" cy="1387830"/>
            </a:xfrm>
            <a:prstGeom prst="line">
              <a:avLst/>
            </a:prstGeom>
            <a:noFill/>
            <a:ln w="889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00" name="Line"/>
            <p:cNvSpPr/>
            <p:nvPr/>
          </p:nvSpPr>
          <p:spPr>
            <a:xfrm flipV="1">
              <a:off x="2264091" y="2286507"/>
              <a:ext cx="1273336" cy="1340059"/>
            </a:xfrm>
            <a:prstGeom prst="line">
              <a:avLst/>
            </a:prstGeom>
            <a:noFill/>
            <a:ln w="889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402" name="Line"/>
          <p:cNvSpPr/>
          <p:nvPr/>
        </p:nvSpPr>
        <p:spPr>
          <a:xfrm>
            <a:off x="13713138" y="6604000"/>
            <a:ext cx="1792281" cy="0"/>
          </a:xfrm>
          <a:prstGeom prst="line">
            <a:avLst/>
          </a:prstGeom>
          <a:ln w="63500">
            <a:solidFill>
              <a:srgbClr val="000000"/>
            </a:solidFill>
            <a:miter lim="400000"/>
            <a:tailEnd type="triangle"/>
          </a:ln>
        </p:spPr>
        <p:txBody>
          <a:bodyPr lIns="71437" tIns="71437" rIns="71437" bIns="71437" anchor="ctr"/>
          <a:lstStyle/>
          <a:p>
            <a:pPr defTabSz="821531">
              <a:defRPr b="0" sz="3200">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66740 -0.112348" origin="layout" pathEditMode="relative">
                                      <p:cBhvr>
                                        <p:cTn id="6" dur="1000" fill="hold"/>
                                        <p:tgtEl>
                                          <p:spTgt spid="388"/>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040031 -0.072222" origin="layout" pathEditMode="relative">
                                      <p:cBhvr>
                                        <p:cTn id="9" dur="1000" fill="hold"/>
                                        <p:tgtEl>
                                          <p:spTgt spid="374"/>
                                        </p:tgtEl>
                                        <p:attrNameLst>
                                          <p:attrName>ppt_x</p:attrName>
                                          <p:attrName>ppt_y</p:attrName>
                                        </p:attrNameLst>
                                      </p:cBhvr>
                                    </p:animMotion>
                                  </p:childTnLst>
                                </p:cTn>
                              </p:par>
                            </p:childTnLst>
                          </p:cTn>
                        </p:par>
                        <p:par>
                          <p:cTn id="10" fill="hold">
                            <p:stCondLst>
                              <p:cond delay="0"/>
                            </p:stCondLst>
                            <p:childTnLst>
                              <p:par>
                                <p:cTn id="11" presetClass="path" nodeType="afterEffect" presetSubtype="0" presetID="-1" grpId="3" accel="50000" decel="50000" fill="hold">
                                  <p:stCondLst>
                                    <p:cond delay="0"/>
                                  </p:stCondLst>
                                  <p:childTnLst>
                                    <p:animMotion path="M 0.066740 -0.112348 L 0.075798 0.001172" origin="layout" pathEditMode="relative">
                                      <p:cBhvr>
                                        <p:cTn id="12" dur="500" fill="hold"/>
                                        <p:tgtEl>
                                          <p:spTgt spid="388"/>
                                        </p:tgtEl>
                                        <p:attrNameLst>
                                          <p:attrName>ppt_x</p:attrName>
                                          <p:attrName>ppt_y</p:attrName>
                                        </p:attrNameLst>
                                      </p:cBhvr>
                                    </p:animMotion>
                                  </p:childTnLst>
                                </p:cTn>
                              </p:par>
                            </p:childTnLst>
                          </p:cTn>
                        </p:par>
                        <p:par>
                          <p:cTn id="13" fill="hold">
                            <p:stCondLst>
                              <p:cond delay="0"/>
                            </p:stCondLst>
                            <p:childTnLst>
                              <p:par>
                                <p:cTn id="14" presetClass="path" nodeType="withEffect" presetSubtype="0" presetID="-1" grpId="4" accel="50000" decel="50000" fill="hold">
                                  <p:stCondLst>
                                    <p:cond delay="0"/>
                                  </p:stCondLst>
                                  <p:childTnLst>
                                    <p:animMotion path="M 0.040031 -0.072222 L 0.024594 0.000000" origin="layout" pathEditMode="relative">
                                      <p:cBhvr>
                                        <p:cTn id="15" dur="500" fill="hold"/>
                                        <p:tgtEl>
                                          <p:spTgt spid="374"/>
                                        </p:tgtEl>
                                        <p:attrNameLst>
                                          <p:attrName>ppt_x</p:attrName>
                                          <p:attrName>ppt_y</p:attrName>
                                        </p:attrNameLst>
                                      </p:cBhvr>
                                    </p:animMotion>
                                  </p:childTnLst>
                                </p:cTn>
                              </p:par>
                            </p:childTnLst>
                          </p:cTn>
                        </p:par>
                        <p:par>
                          <p:cTn id="16" fill="hold">
                            <p:stCondLst>
                              <p:cond delay="0"/>
                            </p:stCondLst>
                            <p:childTnLst>
                              <p:par>
                                <p:cTn id="17" presetClass="path" nodeType="afterEffect" presetSubtype="0" presetID="-1" grpId="5" accel="50000" decel="50000" fill="hold">
                                  <p:stCondLst>
                                    <p:cond delay="0"/>
                                  </p:stCondLst>
                                  <p:childTnLst>
                                    <p:animMotion path="M 0.075798 0.001172 L 0.142461 -0.112609" origin="layout" pathEditMode="relative">
                                      <p:cBhvr>
                                        <p:cTn id="18" dur="1000" fill="hold"/>
                                        <p:tgtEl>
                                          <p:spTgt spid="388"/>
                                        </p:tgtEl>
                                        <p:attrNameLst>
                                          <p:attrName>ppt_x</p:attrName>
                                          <p:attrName>ppt_y</p:attrName>
                                        </p:attrNameLst>
                                      </p:cBhvr>
                                    </p:animMotion>
                                  </p:childTnLst>
                                </p:cTn>
                              </p:par>
                            </p:childTnLst>
                          </p:cTn>
                        </p:par>
                        <p:par>
                          <p:cTn id="19" fill="hold">
                            <p:stCondLst>
                              <p:cond delay="0"/>
                            </p:stCondLst>
                            <p:childTnLst>
                              <p:par>
                                <p:cTn id="20" presetClass="path" nodeType="withEffect" presetSubtype="0" presetID="-1" grpId="6" accel="50000" decel="50000" fill="hold">
                                  <p:stCondLst>
                                    <p:cond delay="0"/>
                                  </p:stCondLst>
                                  <p:childTnLst>
                                    <p:animMotion path="M 0.024594 0.000000 L 0.066220 -0.072295" origin="layout" pathEditMode="relative">
                                      <p:cBhvr>
                                        <p:cTn id="21" dur="1000" fill="hold"/>
                                        <p:tgtEl>
                                          <p:spTgt spid="374"/>
                                        </p:tgtEl>
                                        <p:attrNameLst>
                                          <p:attrName>ppt_x</p:attrName>
                                          <p:attrName>ppt_y</p:attrName>
                                        </p:attrNameLst>
                                      </p:cBhvr>
                                    </p:animMotion>
                                  </p:childTnLst>
                                </p:cTn>
                              </p:par>
                            </p:childTnLst>
                          </p:cTn>
                        </p:par>
                        <p:par>
                          <p:cTn id="22" fill="hold">
                            <p:stCondLst>
                              <p:cond delay="0"/>
                            </p:stCondLst>
                            <p:childTnLst>
                              <p:par>
                                <p:cTn id="23" presetClass="path" nodeType="afterEffect" presetSubtype="0" presetID="-1" grpId="7" accel="50000" decel="50000" fill="hold">
                                  <p:stCondLst>
                                    <p:cond delay="0"/>
                                  </p:stCondLst>
                                  <p:childTnLst>
                                    <p:animMotion path="M 0.142461 -0.112609 L 0.153249 0.000347" origin="layout" pathEditMode="relative">
                                      <p:cBhvr>
                                        <p:cTn id="24" dur="500" fill="hold"/>
                                        <p:tgtEl>
                                          <p:spTgt spid="388"/>
                                        </p:tgtEl>
                                        <p:attrNameLst>
                                          <p:attrName>ppt_x</p:attrName>
                                          <p:attrName>ppt_y</p:attrName>
                                        </p:attrNameLst>
                                      </p:cBhvr>
                                    </p:animMotion>
                                  </p:childTnLst>
                                </p:cTn>
                              </p:par>
                            </p:childTnLst>
                          </p:cTn>
                        </p:par>
                        <p:par>
                          <p:cTn id="25" fill="hold">
                            <p:stCondLst>
                              <p:cond delay="0"/>
                            </p:stCondLst>
                            <p:childTnLst>
                              <p:par>
                                <p:cTn id="26" presetClass="path" nodeType="withEffect" presetSubtype="0" presetID="-1" grpId="8" accel="50000" decel="50000" fill="hold">
                                  <p:stCondLst>
                                    <p:cond delay="0"/>
                                  </p:stCondLst>
                                  <p:childTnLst>
                                    <p:animMotion path="M 0.066220 -0.072295 L 0.048948 0.000000" origin="layout" pathEditMode="relative">
                                      <p:cBhvr>
                                        <p:cTn id="27" dur="500" fill="hold"/>
                                        <p:tgtEl>
                                          <p:spTgt spid="374"/>
                                        </p:tgtEl>
                                        <p:attrNameLst>
                                          <p:attrName>ppt_x</p:attrName>
                                          <p:attrName>ppt_y</p:attrName>
                                        </p:attrNameLst>
                                      </p:cBhvr>
                                    </p:animMotion>
                                  </p:childTnLst>
                                </p:cTn>
                              </p:par>
                            </p:childTnLst>
                          </p:cTn>
                        </p:par>
                        <p:par>
                          <p:cTn id="28" fill="hold">
                            <p:stCondLst>
                              <p:cond delay="0"/>
                            </p:stCondLst>
                            <p:childTnLst>
                              <p:par>
                                <p:cTn id="29" presetClass="path" nodeType="afterEffect" presetSubtype="0" presetID="-1" grpId="9" accel="50000" decel="50000" fill="hold">
                                  <p:stCondLst>
                                    <p:cond delay="0"/>
                                  </p:stCondLst>
                                  <p:childTnLst>
                                    <p:animMotion path="M 0.153249 0.000347 L 0.218789 -0.113542" origin="layout" pathEditMode="relative">
                                      <p:cBhvr>
                                        <p:cTn id="30" dur="1000" fill="hold"/>
                                        <p:tgtEl>
                                          <p:spTgt spid="388"/>
                                        </p:tgtEl>
                                        <p:attrNameLst>
                                          <p:attrName>ppt_x</p:attrName>
                                          <p:attrName>ppt_y</p:attrName>
                                        </p:attrNameLst>
                                      </p:cBhvr>
                                    </p:animMotion>
                                  </p:childTnLst>
                                </p:cTn>
                              </p:par>
                            </p:childTnLst>
                          </p:cTn>
                        </p:par>
                        <p:par>
                          <p:cTn id="31" fill="hold">
                            <p:stCondLst>
                              <p:cond delay="0"/>
                            </p:stCondLst>
                            <p:childTnLst>
                              <p:par>
                                <p:cTn id="32" presetClass="path" nodeType="withEffect" presetSubtype="0" presetID="-1" grpId="10" accel="50000" decel="50000" fill="hold">
                                  <p:stCondLst>
                                    <p:cond delay="0"/>
                                  </p:stCondLst>
                                  <p:childTnLst>
                                    <p:animMotion path="M 0.048948 0.000000 L 0.091502 -0.073539" origin="layout" pathEditMode="relative">
                                      <p:cBhvr>
                                        <p:cTn id="33" dur="1000" fill="hold"/>
                                        <p:tgtEl>
                                          <p:spTgt spid="374"/>
                                        </p:tgtEl>
                                        <p:attrNameLst>
                                          <p:attrName>ppt_x</p:attrName>
                                          <p:attrName>ppt_y</p:attrName>
                                        </p:attrNameLst>
                                      </p:cBhvr>
                                    </p:animMotion>
                                  </p:childTnLst>
                                </p:cTn>
                              </p:par>
                            </p:childTnLst>
                          </p:cTn>
                        </p:par>
                        <p:par>
                          <p:cTn id="34" fill="hold">
                            <p:stCondLst>
                              <p:cond delay="0"/>
                            </p:stCondLst>
                            <p:childTnLst>
                              <p:par>
                                <p:cTn id="35" presetClass="path" nodeType="afterEffect" presetSubtype="0" presetID="-1" grpId="11" accel="50000" decel="50000" fill="hold">
                                  <p:stCondLst>
                                    <p:cond delay="0"/>
                                  </p:stCondLst>
                                  <p:childTnLst>
                                    <p:animMotion path="M 0.218789 -0.113542 L -0.001104 0.129637" origin="layout" pathEditMode="relative">
                                      <p:cBhvr>
                                        <p:cTn id="36" dur="500" fill="hold"/>
                                        <p:tgtEl>
                                          <p:spTgt spid="388"/>
                                        </p:tgtEl>
                                        <p:attrNameLst>
                                          <p:attrName>ppt_x</p:attrName>
                                          <p:attrName>ppt_y</p:attrName>
                                        </p:attrNameLst>
                                      </p:cBhvr>
                                    </p:animMotion>
                                  </p:childTnLst>
                                </p:cTn>
                              </p:par>
                            </p:childTnLst>
                          </p:cTn>
                        </p:par>
                        <p:par>
                          <p:cTn id="37" fill="hold">
                            <p:stCondLst>
                              <p:cond delay="0"/>
                            </p:stCondLst>
                            <p:childTnLst>
                              <p:par>
                                <p:cTn id="38" presetClass="path" nodeType="withEffect" presetSubtype="0" presetID="-1" grpId="12" accel="50000" decel="50000" fill="hold">
                                  <p:stCondLst>
                                    <p:cond delay="0"/>
                                  </p:stCondLst>
                                  <p:childTnLst>
                                    <p:animMotion path="M 0.091502 -0.073539 L -0.000042 0.044249" origin="layout" pathEditMode="relative">
                                      <p:cBhvr>
                                        <p:cTn id="39" dur="500" fill="hold"/>
                                        <p:tgtEl>
                                          <p:spTgt spid="374"/>
                                        </p:tgtEl>
                                        <p:attrNameLst>
                                          <p:attrName>ppt_x</p:attrName>
                                          <p:attrName>ppt_y</p:attrName>
                                        </p:attrNameLst>
                                      </p:cBhvr>
                                    </p:animMotion>
                                  </p:childTnLst>
                                </p:cTn>
                              </p:par>
                            </p:childTnLst>
                          </p:cTn>
                        </p:par>
                        <p:par>
                          <p:cTn id="40" fill="hold">
                            <p:stCondLst>
                              <p:cond delay="0"/>
                            </p:stCondLst>
                            <p:childTnLst>
                              <p:par>
                                <p:cTn id="41" presetClass="path" nodeType="afterEffect" presetSubtype="0" presetID="-1" grpId="13" accel="50000" decel="50000" fill="hold">
                                  <p:stCondLst>
                                    <p:cond delay="0"/>
                                  </p:stCondLst>
                                  <p:childTnLst>
                                    <p:animMotion path="M -0.001104 0.129637 L 0.072647 0.007400" origin="layout" pathEditMode="relative">
                                      <p:cBhvr>
                                        <p:cTn id="42" dur="1000" fill="hold"/>
                                        <p:tgtEl>
                                          <p:spTgt spid="388"/>
                                        </p:tgtEl>
                                        <p:attrNameLst>
                                          <p:attrName>ppt_x</p:attrName>
                                          <p:attrName>ppt_y</p:attrName>
                                        </p:attrNameLst>
                                      </p:cBhvr>
                                    </p:animMotion>
                                  </p:childTnLst>
                                </p:cTn>
                              </p:par>
                            </p:childTnLst>
                          </p:cTn>
                        </p:par>
                        <p:par>
                          <p:cTn id="43" fill="hold">
                            <p:stCondLst>
                              <p:cond delay="0"/>
                            </p:stCondLst>
                            <p:childTnLst>
                              <p:par>
                                <p:cTn id="44" presetClass="path" nodeType="withEffect" presetSubtype="0" presetID="-1" grpId="14" accel="50000" decel="50000" fill="hold">
                                  <p:stCondLst>
                                    <p:cond delay="0"/>
                                  </p:stCondLst>
                                  <p:childTnLst>
                                    <p:animMotion path="M -0.000042 0.044249 L 0.040031 -0.031677" origin="layout" pathEditMode="relative">
                                      <p:cBhvr>
                                        <p:cTn id="45" dur="1000" fill="hold"/>
                                        <p:tgtEl>
                                          <p:spTgt spid="374"/>
                                        </p:tgtEl>
                                        <p:attrNameLst>
                                          <p:attrName>ppt_x</p:attrName>
                                          <p:attrName>ppt_y</p:attrName>
                                        </p:attrNameLst>
                                      </p:cBhvr>
                                    </p:animMotion>
                                  </p:childTnLst>
                                </p:cTn>
                              </p:par>
                            </p:childTnLst>
                          </p:cTn>
                        </p:par>
                        <p:par>
                          <p:cTn id="46" fill="hold">
                            <p:stCondLst>
                              <p:cond delay="0"/>
                            </p:stCondLst>
                            <p:childTnLst>
                              <p:par>
                                <p:cTn id="47" presetClass="path" nodeType="afterEffect" presetSubtype="0" presetID="-1" grpId="15" accel="50000" decel="50000" fill="hold">
                                  <p:stCondLst>
                                    <p:cond delay="0"/>
                                  </p:stCondLst>
                                  <p:childTnLst>
                                    <p:animMotion path="M 0.072647 0.007400 L 0.075072 0.127387" origin="layout" pathEditMode="relative">
                                      <p:cBhvr>
                                        <p:cTn id="48" dur="500" fill="hold"/>
                                        <p:tgtEl>
                                          <p:spTgt spid="388"/>
                                        </p:tgtEl>
                                        <p:attrNameLst>
                                          <p:attrName>ppt_x</p:attrName>
                                          <p:attrName>ppt_y</p:attrName>
                                        </p:attrNameLst>
                                      </p:cBhvr>
                                    </p:animMotion>
                                  </p:childTnLst>
                                </p:cTn>
                              </p:par>
                            </p:childTnLst>
                          </p:cTn>
                        </p:par>
                        <p:par>
                          <p:cTn id="49" fill="hold">
                            <p:stCondLst>
                              <p:cond delay="0"/>
                            </p:stCondLst>
                            <p:childTnLst>
                              <p:par>
                                <p:cTn id="50" presetClass="path" nodeType="withEffect" presetSubtype="0" presetID="-1" grpId="16" accel="50000" decel="50000" fill="hold">
                                  <p:stCondLst>
                                    <p:cond delay="0"/>
                                  </p:stCondLst>
                                  <p:childTnLst>
                                    <p:animMotion path="M 0.040031 -0.031677 L 0.024594 0.044249" origin="layout" pathEditMode="relative">
                                      <p:cBhvr>
                                        <p:cTn id="51" dur="500" fill="hold"/>
                                        <p:tgtEl>
                                          <p:spTgt spid="374"/>
                                        </p:tgtEl>
                                        <p:attrNameLst>
                                          <p:attrName>ppt_x</p:attrName>
                                          <p:attrName>ppt_y</p:attrName>
                                        </p:attrNameLst>
                                      </p:cBhvr>
                                    </p:animMotion>
                                  </p:childTnLst>
                                </p:cTn>
                              </p:par>
                            </p:childTnLst>
                          </p:cTn>
                        </p:par>
                        <p:par>
                          <p:cTn id="52" fill="hold">
                            <p:stCondLst>
                              <p:cond delay="0"/>
                            </p:stCondLst>
                            <p:childTnLst>
                              <p:par>
                                <p:cTn id="53" presetClass="path" nodeType="afterEffect" presetSubtype="0" presetID="-1" grpId="17" accel="50000" decel="50000" fill="hold">
                                  <p:stCondLst>
                                    <p:cond delay="0"/>
                                  </p:stCondLst>
                                  <p:childTnLst>
                                    <p:animMotion path="M 0.075072 0.127387 L 0.141052 0.015820" origin="layout" pathEditMode="relative">
                                      <p:cBhvr>
                                        <p:cTn id="54" dur="1000" fill="hold"/>
                                        <p:tgtEl>
                                          <p:spTgt spid="388"/>
                                        </p:tgtEl>
                                        <p:attrNameLst>
                                          <p:attrName>ppt_x</p:attrName>
                                          <p:attrName>ppt_y</p:attrName>
                                        </p:attrNameLst>
                                      </p:cBhvr>
                                    </p:animMotion>
                                  </p:childTnLst>
                                </p:cTn>
                              </p:par>
                            </p:childTnLst>
                          </p:cTn>
                        </p:par>
                        <p:par>
                          <p:cTn id="55" fill="hold">
                            <p:stCondLst>
                              <p:cond delay="0"/>
                            </p:stCondLst>
                            <p:childTnLst>
                              <p:par>
                                <p:cTn id="56" presetClass="path" nodeType="withEffect" presetSubtype="0" presetID="-1" grpId="18" accel="50000" decel="50000" fill="hold">
                                  <p:stCondLst>
                                    <p:cond delay="0"/>
                                  </p:stCondLst>
                                  <p:childTnLst>
                                    <p:animMotion path="M 0.024594 0.044249 L 0.066220 -0.031677" origin="layout" pathEditMode="relative">
                                      <p:cBhvr>
                                        <p:cTn id="57" dur="1000" fill="hold"/>
                                        <p:tgtEl>
                                          <p:spTgt spid="374"/>
                                        </p:tgtEl>
                                        <p:attrNameLst>
                                          <p:attrName>ppt_x</p:attrName>
                                          <p:attrName>ppt_y</p:attrName>
                                        </p:attrNameLst>
                                      </p:cBhvr>
                                    </p:animMotion>
                                  </p:childTnLst>
                                </p:cTn>
                              </p:par>
                            </p:childTnLst>
                          </p:cTn>
                        </p:par>
                        <p:par>
                          <p:cTn id="58" fill="hold">
                            <p:stCondLst>
                              <p:cond delay="0"/>
                            </p:stCondLst>
                            <p:childTnLst>
                              <p:par>
                                <p:cTn id="59" presetClass="path" nodeType="afterEffect" presetSubtype="0" presetID="-1" grpId="19" accel="50000" decel="50000" fill="hold">
                                  <p:stCondLst>
                                    <p:cond delay="0"/>
                                  </p:stCondLst>
                                  <p:childTnLst>
                                    <p:animMotion path="M 0.141052 0.015820 L 0.149813 0.123777" origin="layout" pathEditMode="relative">
                                      <p:cBhvr>
                                        <p:cTn id="60" dur="500" fill="hold"/>
                                        <p:tgtEl>
                                          <p:spTgt spid="388"/>
                                        </p:tgtEl>
                                        <p:attrNameLst>
                                          <p:attrName>ppt_x</p:attrName>
                                          <p:attrName>ppt_y</p:attrName>
                                        </p:attrNameLst>
                                      </p:cBhvr>
                                    </p:animMotion>
                                  </p:childTnLst>
                                </p:cTn>
                              </p:par>
                            </p:childTnLst>
                          </p:cTn>
                        </p:par>
                        <p:par>
                          <p:cTn id="61" fill="hold">
                            <p:stCondLst>
                              <p:cond delay="0"/>
                            </p:stCondLst>
                            <p:childTnLst>
                              <p:par>
                                <p:cTn id="62" presetClass="path" nodeType="withEffect" presetSubtype="0" presetID="-1" grpId="20" accel="50000" decel="50000" fill="hold">
                                  <p:stCondLst>
                                    <p:cond delay="0"/>
                                  </p:stCondLst>
                                  <p:childTnLst>
                                    <p:animMotion path="M 0.066220 -0.031677 L 0.051713 0.044249" origin="layout" pathEditMode="relative">
                                      <p:cBhvr>
                                        <p:cTn id="63" dur="500" fill="hold"/>
                                        <p:tgtEl>
                                          <p:spTgt spid="374"/>
                                        </p:tgtEl>
                                        <p:attrNameLst>
                                          <p:attrName>ppt_x</p:attrName>
                                          <p:attrName>ppt_y</p:attrName>
                                        </p:attrNameLst>
                                      </p:cBhvr>
                                    </p:animMotion>
                                  </p:childTnLst>
                                </p:cTn>
                              </p:par>
                            </p:childTnLst>
                          </p:cTn>
                        </p:par>
                        <p:par>
                          <p:cTn id="64" fill="hold">
                            <p:stCondLst>
                              <p:cond delay="0"/>
                            </p:stCondLst>
                            <p:childTnLst>
                              <p:par>
                                <p:cTn id="65" presetClass="path" nodeType="afterEffect" presetSubtype="0" presetID="-1" grpId="21" accel="50000" decel="50000" fill="hold">
                                  <p:stCondLst>
                                    <p:cond delay="0"/>
                                  </p:stCondLst>
                                  <p:childTnLst>
                                    <p:animMotion path="M 0.149813 0.123777 L 0.213892 0.020168" origin="layout" pathEditMode="relative">
                                      <p:cBhvr>
                                        <p:cTn id="66" dur="1000" fill="hold"/>
                                        <p:tgtEl>
                                          <p:spTgt spid="388"/>
                                        </p:tgtEl>
                                        <p:attrNameLst>
                                          <p:attrName>ppt_x</p:attrName>
                                          <p:attrName>ppt_y</p:attrName>
                                        </p:attrNameLst>
                                      </p:cBhvr>
                                    </p:animMotion>
                                  </p:childTnLst>
                                </p:cTn>
                              </p:par>
                            </p:childTnLst>
                          </p:cTn>
                        </p:par>
                        <p:par>
                          <p:cTn id="67" fill="hold">
                            <p:stCondLst>
                              <p:cond delay="0"/>
                            </p:stCondLst>
                            <p:childTnLst>
                              <p:par>
                                <p:cTn id="68" presetClass="path" nodeType="withEffect" presetSubtype="0" presetID="-1" grpId="22" accel="50000" decel="50000" fill="hold">
                                  <p:stCondLst>
                                    <p:cond delay="0"/>
                                  </p:stCondLst>
                                  <p:childTnLst>
                                    <p:animMotion path="M 0.051713 0.044249 L 0.092023 -0.030751" origin="layout" pathEditMode="relative">
                                      <p:cBhvr>
                                        <p:cTn id="69" dur="1000" fill="hold"/>
                                        <p:tgtEl>
                                          <p:spTgt spid="374"/>
                                        </p:tgtEl>
                                        <p:attrNameLst>
                                          <p:attrName>ppt_x</p:attrName>
                                          <p:attrName>ppt_y</p:attrName>
                                        </p:attrNameLst>
                                      </p:cBhvr>
                                    </p:animMotion>
                                  </p:childTnLst>
                                </p:cTn>
                              </p:par>
                            </p:childTnLst>
                          </p:cTn>
                        </p:par>
                        <p:par>
                          <p:cTn id="70" fill="hold">
                            <p:stCondLst>
                              <p:cond delay="0"/>
                            </p:stCondLst>
                            <p:childTnLst>
                              <p:par>
                                <p:cTn id="71" presetClass="path" nodeType="afterEffect" presetSubtype="0" presetID="-1" grpId="23" accel="50000" decel="50000" fill="hold">
                                  <p:stCondLst>
                                    <p:cond delay="0"/>
                                  </p:stCondLst>
                                  <p:childTnLst>
                                    <p:animMotion path="M 0.213892 0.020168 L -0.002193 0.259918" origin="layout" pathEditMode="relative">
                                      <p:cBhvr>
                                        <p:cTn id="72" dur="500" fill="hold"/>
                                        <p:tgtEl>
                                          <p:spTgt spid="388"/>
                                        </p:tgtEl>
                                        <p:attrNameLst>
                                          <p:attrName>ppt_x</p:attrName>
                                          <p:attrName>ppt_y</p:attrName>
                                        </p:attrNameLst>
                                      </p:cBhvr>
                                    </p:animMotion>
                                  </p:childTnLst>
                                </p:cTn>
                              </p:par>
                            </p:childTnLst>
                          </p:cTn>
                        </p:par>
                        <p:par>
                          <p:cTn id="73" fill="hold">
                            <p:stCondLst>
                              <p:cond delay="0"/>
                            </p:stCondLst>
                            <p:childTnLst>
                              <p:par>
                                <p:cTn id="74" presetClass="path" nodeType="withEffect" presetSubtype="0" presetID="-1" grpId="24" accel="50000" decel="50000" fill="hold">
                                  <p:stCondLst>
                                    <p:cond delay="0"/>
                                  </p:stCondLst>
                                  <p:childTnLst>
                                    <p:animMotion path="M 0.092023 -0.030751 L 0.000026 0.089620" origin="layout" pathEditMode="relative">
                                      <p:cBhvr>
                                        <p:cTn id="75" dur="500" fill="hold"/>
                                        <p:tgtEl>
                                          <p:spTgt spid="374"/>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04" name="Image" descr="Image"/>
          <p:cNvPicPr>
            <a:picLocks noChangeAspect="1"/>
          </p:cNvPicPr>
          <p:nvPr/>
        </p:nvPicPr>
        <p:blipFill>
          <a:blip r:embed="rId2">
            <a:extLst/>
          </a:blip>
          <a:stretch>
            <a:fillRect/>
          </a:stretch>
        </p:blipFill>
        <p:spPr>
          <a:xfrm>
            <a:off x="952500" y="1750147"/>
            <a:ext cx="23000558" cy="8138072"/>
          </a:xfrm>
          <a:prstGeom prst="rect">
            <a:avLst/>
          </a:prstGeom>
          <a:ln w="12700">
            <a:miter lim="400000"/>
          </a:ln>
        </p:spPr>
      </p:pic>
      <p:sp>
        <p:nvSpPr>
          <p:cNvPr id="405" name="[fig from FeatureNet: Machining feature recognition based on 3D Convolution Neural Network]"/>
          <p:cNvSpPr txBox="1"/>
          <p:nvPr/>
        </p:nvSpPr>
        <p:spPr>
          <a:xfrm>
            <a:off x="1207846" y="10818455"/>
            <a:ext cx="21511109"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200">
                <a:latin typeface="Helvetica Neue Light"/>
                <a:ea typeface="Helvetica Neue Light"/>
                <a:cs typeface="Helvetica Neue Light"/>
                <a:sym typeface="Helvetica Neue Light"/>
              </a:defRPr>
            </a:lvl1pPr>
          </a:lstStyle>
          <a:p>
            <a:pPr/>
            <a:r>
              <a:t>[fig from FeatureNet: Machining feature recognition based on 3D Convolution Neural Network]</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07" name="[http://moviebarcode.tumblr.com/]"/>
          <p:cNvSpPr txBox="1"/>
          <p:nvPr/>
        </p:nvSpPr>
        <p:spPr>
          <a:xfrm>
            <a:off x="8196922" y="11119512"/>
            <a:ext cx="7990156"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[http://moviebarcode.tumblr.com/]</a:t>
            </a:r>
          </a:p>
        </p:txBody>
      </p:sp>
      <p:pic>
        <p:nvPicPr>
          <p:cNvPr id="408" name="Image" descr="Image"/>
          <p:cNvPicPr>
            <a:picLocks noChangeAspect="1"/>
          </p:cNvPicPr>
          <p:nvPr/>
        </p:nvPicPr>
        <p:blipFill>
          <a:blip r:embed="rId3">
            <a:extLst/>
          </a:blip>
          <a:stretch>
            <a:fillRect/>
          </a:stretch>
        </p:blipFill>
        <p:spPr>
          <a:xfrm>
            <a:off x="897513" y="1082905"/>
            <a:ext cx="22588974" cy="9035590"/>
          </a:xfrm>
          <a:prstGeom prst="rect">
            <a:avLst/>
          </a:prstGeom>
          <a:ln w="25400">
            <a:solidFill>
              <a:srgbClr val="000000"/>
            </a:solidFill>
            <a:miter lim="400000"/>
          </a:ln>
        </p:spPr>
      </p:pic>
      <p:sp>
        <p:nvSpPr>
          <p:cNvPr id="409" name="Line"/>
          <p:cNvSpPr/>
          <p:nvPr/>
        </p:nvSpPr>
        <p:spPr>
          <a:xfrm>
            <a:off x="999482" y="10575379"/>
            <a:ext cx="22386941"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10" name="time"/>
          <p:cNvSpPr txBox="1"/>
          <p:nvPr/>
        </p:nvSpPr>
        <p:spPr>
          <a:xfrm>
            <a:off x="22097681" y="10709071"/>
            <a:ext cx="1086740" cy="7504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13. Temporal Processing and RNNs"/>
          <p:cNvSpPr txBox="1"/>
          <p:nvPr>
            <p:ph type="title"/>
          </p:nvPr>
        </p:nvSpPr>
        <p:spPr>
          <a:prstGeom prst="rect">
            <a:avLst/>
          </a:prstGeom>
        </p:spPr>
        <p:txBody>
          <a:bodyPr/>
          <a:lstStyle>
            <a:lvl1pPr>
              <a:defRPr sz="10000">
                <a:latin typeface="Avenir Book"/>
                <a:ea typeface="Avenir Book"/>
                <a:cs typeface="Avenir Book"/>
                <a:sym typeface="Avenir Book"/>
              </a:defRPr>
            </a:lvl1pPr>
          </a:lstStyle>
          <a:p>
            <a:pPr/>
            <a:r>
              <a:t>13. Temporal Processing and RNNs</a:t>
            </a:r>
          </a:p>
        </p:txBody>
      </p:sp>
      <p:sp>
        <p:nvSpPr>
          <p:cNvPr id="216" name="Sequence problems…"/>
          <p:cNvSpPr txBox="1"/>
          <p:nvPr>
            <p:ph type="body" idx="1"/>
          </p:nvPr>
        </p:nvSpPr>
        <p:spPr>
          <a:xfrm>
            <a:off x="1689100" y="2531455"/>
            <a:ext cx="21005800" cy="10616315"/>
          </a:xfrm>
          <a:prstGeom prst="rect">
            <a:avLst/>
          </a:prstGeom>
        </p:spPr>
        <p:txBody>
          <a:bodyPr/>
          <a:lstStyle/>
          <a:p>
            <a:pPr marL="495300" indent="-495300" defTabSz="643889">
              <a:spcBef>
                <a:spcPts val="4600"/>
              </a:spcBef>
              <a:buSzPct val="100000"/>
              <a:defRPr sz="3743">
                <a:latin typeface="Avenir Book"/>
                <a:ea typeface="Avenir Book"/>
                <a:cs typeface="Avenir Book"/>
                <a:sym typeface="Avenir Book"/>
              </a:defRPr>
            </a:pPr>
            <a:r>
              <a:t>Sequence problems</a:t>
            </a:r>
          </a:p>
          <a:p>
            <a:pPr marL="495300" indent="-495300" defTabSz="643889">
              <a:spcBef>
                <a:spcPts val="4600"/>
              </a:spcBef>
              <a:buSzPct val="100000"/>
              <a:defRPr sz="3743">
                <a:latin typeface="Avenir Book"/>
                <a:ea typeface="Avenir Book"/>
                <a:cs typeface="Avenir Book"/>
                <a:sym typeface="Avenir Book"/>
              </a:defRPr>
            </a:pPr>
            <a:r>
              <a:t>Temporal convnets</a:t>
            </a:r>
          </a:p>
          <a:p>
            <a:pPr marL="495300" indent="-495300" defTabSz="643889">
              <a:spcBef>
                <a:spcPts val="4600"/>
              </a:spcBef>
              <a:buSzPct val="100000"/>
              <a:defRPr sz="3743">
                <a:latin typeface="Avenir Book"/>
                <a:ea typeface="Avenir Book"/>
                <a:cs typeface="Avenir Book"/>
                <a:sym typeface="Avenir Book"/>
              </a:defRPr>
            </a:pPr>
            <a:r>
              <a:t>Recurrent Neural Networks (RNNs)</a:t>
            </a:r>
          </a:p>
          <a:p>
            <a:pPr marL="495300" indent="-495300" defTabSz="643889">
              <a:spcBef>
                <a:spcPts val="4600"/>
              </a:spcBef>
              <a:buSzPct val="100000"/>
              <a:defRPr sz="3743">
                <a:latin typeface="Avenir Book"/>
                <a:ea typeface="Avenir Book"/>
                <a:cs typeface="Avenir Book"/>
                <a:sym typeface="Avenir Book"/>
              </a:defRPr>
            </a:pPr>
            <a:r>
              <a:t>LSTMs</a:t>
            </a:r>
          </a:p>
          <a:p>
            <a:pPr marL="495300" indent="-495300" defTabSz="643889">
              <a:spcBef>
                <a:spcPts val="4600"/>
              </a:spcBef>
              <a:buSzPct val="100000"/>
              <a:defRPr sz="3743">
                <a:latin typeface="Avenir Book"/>
                <a:ea typeface="Avenir Book"/>
                <a:cs typeface="Avenir Book"/>
                <a:sym typeface="Avenir Book"/>
              </a:defRPr>
            </a:pPr>
            <a:r>
              <a:t>Attention</a:t>
            </a:r>
          </a:p>
          <a:p>
            <a:pPr marL="495300" indent="-495300" defTabSz="643889">
              <a:spcBef>
                <a:spcPts val="4600"/>
              </a:spcBef>
              <a:buSzPct val="100000"/>
              <a:defRPr sz="3743">
                <a:latin typeface="Avenir Book"/>
                <a:ea typeface="Avenir Book"/>
                <a:cs typeface="Avenir Book"/>
                <a:sym typeface="Avenir Book"/>
              </a:defRPr>
            </a:pPr>
            <a:r>
              <a:t>Example problems:</a:t>
            </a:r>
          </a:p>
          <a:p>
            <a:pPr lvl="1" marL="990600" indent="-495300" defTabSz="643889">
              <a:spcBef>
                <a:spcPts val="4600"/>
              </a:spcBef>
              <a:buSzPct val="100000"/>
              <a:defRPr sz="3743">
                <a:latin typeface="Avenir Book"/>
                <a:ea typeface="Avenir Book"/>
                <a:cs typeface="Avenir Book"/>
                <a:sym typeface="Avenir Book"/>
              </a:defRPr>
            </a:pPr>
            <a:r>
              <a:t>Image captioning</a:t>
            </a:r>
          </a:p>
          <a:p>
            <a:pPr lvl="1" marL="990600" indent="-495300" defTabSz="643889">
              <a:spcBef>
                <a:spcPts val="4600"/>
              </a:spcBef>
              <a:buSzPct val="100000"/>
              <a:defRPr sz="3743">
                <a:latin typeface="Avenir Book"/>
                <a:ea typeface="Avenir Book"/>
                <a:cs typeface="Avenir Book"/>
                <a:sym typeface="Avenir Book"/>
              </a:defRPr>
            </a:pPr>
            <a:r>
              <a:t>Sound prediction</a:t>
            </a:r>
          </a:p>
          <a:p>
            <a:pPr marL="495300" indent="-495300" defTabSz="643889">
              <a:spcBef>
                <a:spcPts val="4600"/>
              </a:spcBef>
              <a:buSzPct val="100000"/>
              <a:defRPr sz="3743">
                <a:latin typeface="Avenir Book"/>
                <a:ea typeface="Avenir Book"/>
                <a:cs typeface="Avenir Book"/>
                <a:sym typeface="Avenir Book"/>
              </a:defRPr>
            </a:pPr>
            <a:r>
              <a:t>Transformers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1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16">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It bothered him that the dog at three fourteen (seen from the side) should have the same name as the dog at three fifteen (seen from the front).…"/>
          <p:cNvSpPr txBox="1"/>
          <p:nvPr/>
        </p:nvSpPr>
        <p:spPr>
          <a:xfrm>
            <a:off x="1712992" y="10078179"/>
            <a:ext cx="20958018" cy="2466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lnSpc>
                <a:spcPts val="7400"/>
              </a:lnSpc>
              <a:defRPr b="0" sz="5000">
                <a:latin typeface="Times Roman"/>
                <a:ea typeface="Times Roman"/>
                <a:cs typeface="Times Roman"/>
                <a:sym typeface="Times Roman"/>
              </a:defRPr>
            </a:pPr>
            <a:r>
              <a:t>It bothered him that the dog at three fourteen (seen from the side) should have the same name as the dog at three fifteen (seen from the front).</a:t>
            </a:r>
          </a:p>
          <a:p>
            <a:pPr algn="l" defTabSz="457200">
              <a:lnSpc>
                <a:spcPts val="7400"/>
              </a:lnSpc>
              <a:defRPr b="0" sz="5000">
                <a:latin typeface="Times Roman"/>
                <a:ea typeface="Times Roman"/>
                <a:cs typeface="Times Roman"/>
                <a:sym typeface="Times Roman"/>
              </a:defRPr>
            </a:pPr>
            <a:r>
              <a:t>— “Funes the Memorius”, Borges 1962</a:t>
            </a:r>
          </a:p>
        </p:txBody>
      </p:sp>
      <p:grpSp>
        <p:nvGrpSpPr>
          <p:cNvPr id="417" name="Group"/>
          <p:cNvGrpSpPr/>
          <p:nvPr/>
        </p:nvGrpSpPr>
        <p:grpSpPr>
          <a:xfrm>
            <a:off x="1525164" y="-80078"/>
            <a:ext cx="22629011" cy="10155430"/>
            <a:chOff x="0" y="0"/>
            <a:chExt cx="22629010" cy="10155428"/>
          </a:xfrm>
        </p:grpSpPr>
        <p:pic>
          <p:nvPicPr>
            <p:cNvPr id="415" name="Image" descr="Image"/>
            <p:cNvPicPr>
              <a:picLocks noChangeAspect="1"/>
            </p:cNvPicPr>
            <p:nvPr/>
          </p:nvPicPr>
          <p:blipFill>
            <a:blip r:embed="rId2">
              <a:extLst/>
            </a:blip>
            <a:stretch>
              <a:fillRect/>
            </a:stretch>
          </p:blipFill>
          <p:spPr>
            <a:xfrm>
              <a:off x="0" y="0"/>
              <a:ext cx="15099198" cy="10155429"/>
            </a:xfrm>
            <a:prstGeom prst="rect">
              <a:avLst/>
            </a:prstGeom>
            <a:ln w="12700" cap="flat">
              <a:noFill/>
              <a:miter lim="400000"/>
            </a:ln>
            <a:effectLst/>
          </p:spPr>
        </p:pic>
        <p:sp>
          <p:nvSpPr>
            <p:cNvPr id="416" name="“The Persistence of Memory”, Dali 1931"/>
            <p:cNvSpPr txBox="1"/>
            <p:nvPr/>
          </p:nvSpPr>
          <p:spPr>
            <a:xfrm>
              <a:off x="15327236" y="8164032"/>
              <a:ext cx="7301775" cy="1463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457200">
                <a:lnSpc>
                  <a:spcPts val="6400"/>
                </a:lnSpc>
                <a:defRPr b="0" sz="4200">
                  <a:latin typeface="Times Roman"/>
                  <a:ea typeface="Times Roman"/>
                  <a:cs typeface="Times Roman"/>
                  <a:sym typeface="Times Roman"/>
                </a:defRPr>
              </a:lvl1pPr>
            </a:lstStyle>
            <a:p>
              <a:pPr/>
              <a:r>
                <a:t>“The Persistence of Memory”, Dali 1931</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4"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5" name="Group"/>
          <p:cNvGrpSpPr/>
          <p:nvPr/>
        </p:nvGrpSpPr>
        <p:grpSpPr>
          <a:xfrm>
            <a:off x="3113863" y="2190382"/>
            <a:ext cx="2155867" cy="6475136"/>
            <a:chOff x="0" y="0"/>
            <a:chExt cx="2155865" cy="6475135"/>
          </a:xfrm>
        </p:grpSpPr>
        <p:sp>
          <p:nvSpPr>
            <p:cNvPr id="419" name="Line"/>
            <p:cNvSpPr/>
            <p:nvPr/>
          </p:nvSpPr>
          <p:spPr>
            <a:xfrm flipV="1">
              <a:off x="-1" y="0"/>
              <a:ext cx="1091502" cy="63927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420" name="Line"/>
            <p:cNvSpPr/>
            <p:nvPr/>
          </p:nvSpPr>
          <p:spPr>
            <a:xfrm flipV="1">
              <a:off x="1065847" y="20939"/>
              <a:ext cx="21692" cy="645419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421" name="Line"/>
            <p:cNvSpPr/>
            <p:nvPr/>
          </p:nvSpPr>
          <p:spPr>
            <a:xfrm flipH="1" flipV="1">
              <a:off x="1071461" y="43543"/>
              <a:ext cx="1084405" cy="6431334"/>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424" name="Group"/>
            <p:cNvGrpSpPr/>
            <p:nvPr/>
          </p:nvGrpSpPr>
          <p:grpSpPr>
            <a:xfrm rot="16200000">
              <a:off x="265963" y="2435313"/>
              <a:ext cx="1621460" cy="1647795"/>
              <a:chOff x="0" y="0"/>
              <a:chExt cx="1621458" cy="1647794"/>
            </a:xfrm>
          </p:grpSpPr>
          <p:sp>
            <p:nvSpPr>
              <p:cNvPr id="422" name="Rectangle"/>
              <p:cNvSpPr/>
              <p:nvPr/>
            </p:nvSpPr>
            <p:spPr>
              <a:xfrm>
                <a:off x="0" y="0"/>
                <a:ext cx="1621459" cy="1647795"/>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423" name="mathbf_w.pdf" descr="mathbf_w.pdf"/>
              <p:cNvPicPr>
                <a:picLocks noChangeAspect="1"/>
              </p:cNvPicPr>
              <p:nvPr/>
            </p:nvPicPr>
            <p:blipFill>
              <a:blip r:embed="rId3">
                <a:extLst/>
              </a:blip>
              <a:stretch>
                <a:fillRect/>
              </a:stretch>
            </p:blipFill>
            <p:spPr>
              <a:xfrm rot="5400000">
                <a:off x="373500" y="567590"/>
                <a:ext cx="874459" cy="512614"/>
              </a:xfrm>
              <a:prstGeom prst="rect">
                <a:avLst/>
              </a:prstGeom>
              <a:ln w="12700" cap="flat">
                <a:noFill/>
                <a:miter lim="400000"/>
              </a:ln>
              <a:effectLst/>
            </p:spPr>
          </p:pic>
        </p:grpSp>
      </p:grpSp>
      <p:sp>
        <p:nvSpPr>
          <p:cNvPr id="426" name="Circle"/>
          <p:cNvSpPr/>
          <p:nvPr/>
        </p:nvSpPr>
        <p:spPr>
          <a:xfrm rot="5400000">
            <a:off x="9421135" y="8479738"/>
            <a:ext cx="835930"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27" name="Circle"/>
          <p:cNvSpPr/>
          <p:nvPr/>
        </p:nvSpPr>
        <p:spPr>
          <a:xfrm rot="5400000">
            <a:off x="7157132" y="8479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28" name="Circle"/>
          <p:cNvSpPr/>
          <p:nvPr/>
        </p:nvSpPr>
        <p:spPr>
          <a:xfrm rot="5400000">
            <a:off x="4893131" y="8479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29" name="Circle"/>
          <p:cNvSpPr/>
          <p:nvPr/>
        </p:nvSpPr>
        <p:spPr>
          <a:xfrm rot="5400000">
            <a:off x="2629129" y="8479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0" name="Circle"/>
          <p:cNvSpPr/>
          <p:nvPr/>
        </p:nvSpPr>
        <p:spPr>
          <a:xfrm rot="5400000">
            <a:off x="18477141" y="8479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1" name="Circle"/>
          <p:cNvSpPr/>
          <p:nvPr/>
        </p:nvSpPr>
        <p:spPr>
          <a:xfrm rot="5400000">
            <a:off x="16213139" y="8479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2" name="Circle"/>
          <p:cNvSpPr/>
          <p:nvPr/>
        </p:nvSpPr>
        <p:spPr>
          <a:xfrm rot="5400000">
            <a:off x="13949137" y="8479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3" name="Circle"/>
          <p:cNvSpPr/>
          <p:nvPr/>
        </p:nvSpPr>
        <p:spPr>
          <a:xfrm rot="5400000">
            <a:off x="11685136" y="8479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4" name="Circle"/>
          <p:cNvSpPr/>
          <p:nvPr/>
        </p:nvSpPr>
        <p:spPr>
          <a:xfrm rot="5400000">
            <a:off x="20741140" y="8479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5" name="Line"/>
          <p:cNvSpPr/>
          <p:nvPr/>
        </p:nvSpPr>
        <p:spPr>
          <a:xfrm>
            <a:off x="1945780" y="9892041"/>
            <a:ext cx="20494345"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36" name="time"/>
          <p:cNvSpPr txBox="1"/>
          <p:nvPr/>
        </p:nvSpPr>
        <p:spPr>
          <a:xfrm>
            <a:off x="21151383" y="10025733"/>
            <a:ext cx="10867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437" name="Circle"/>
          <p:cNvSpPr/>
          <p:nvPr/>
        </p:nvSpPr>
        <p:spPr>
          <a:xfrm rot="5400000">
            <a:off x="10553135" y="8479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8" name="Circle"/>
          <p:cNvSpPr/>
          <p:nvPr/>
        </p:nvSpPr>
        <p:spPr>
          <a:xfrm rot="5400000">
            <a:off x="8289133" y="8479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9" name="Circle"/>
          <p:cNvSpPr/>
          <p:nvPr/>
        </p:nvSpPr>
        <p:spPr>
          <a:xfrm rot="5400000">
            <a:off x="6025131" y="8479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40" name="Circle"/>
          <p:cNvSpPr/>
          <p:nvPr/>
        </p:nvSpPr>
        <p:spPr>
          <a:xfrm rot="5400000">
            <a:off x="3761130" y="8479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41" name="Circle"/>
          <p:cNvSpPr/>
          <p:nvPr/>
        </p:nvSpPr>
        <p:spPr>
          <a:xfrm rot="5400000">
            <a:off x="19609142" y="8479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42" name="Circle"/>
          <p:cNvSpPr/>
          <p:nvPr/>
        </p:nvSpPr>
        <p:spPr>
          <a:xfrm rot="5400000">
            <a:off x="17345139" y="84797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43" name="Circle"/>
          <p:cNvSpPr/>
          <p:nvPr/>
        </p:nvSpPr>
        <p:spPr>
          <a:xfrm rot="5400000">
            <a:off x="15081138" y="8479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44" name="Circle"/>
          <p:cNvSpPr/>
          <p:nvPr/>
        </p:nvSpPr>
        <p:spPr>
          <a:xfrm rot="5400000">
            <a:off x="12817137" y="8479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45" name="Circle"/>
          <p:cNvSpPr/>
          <p:nvPr/>
        </p:nvSpPr>
        <p:spPr>
          <a:xfrm rot="5400000">
            <a:off x="9433836"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46" name="Circle"/>
          <p:cNvSpPr/>
          <p:nvPr/>
        </p:nvSpPr>
        <p:spPr>
          <a:xfrm rot="5400000">
            <a:off x="7169834"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47" name="Circle"/>
          <p:cNvSpPr/>
          <p:nvPr/>
        </p:nvSpPr>
        <p:spPr>
          <a:xfrm rot="5400000">
            <a:off x="4905832"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48" name="Circle"/>
          <p:cNvSpPr/>
          <p:nvPr/>
        </p:nvSpPr>
        <p:spPr>
          <a:xfrm rot="5400000">
            <a:off x="2641831"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49" name="Circle"/>
          <p:cNvSpPr/>
          <p:nvPr/>
        </p:nvSpPr>
        <p:spPr>
          <a:xfrm rot="5400000">
            <a:off x="18489843"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0" name="Circle"/>
          <p:cNvSpPr/>
          <p:nvPr/>
        </p:nvSpPr>
        <p:spPr>
          <a:xfrm rot="5400000">
            <a:off x="16225840"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1" name="Circle"/>
          <p:cNvSpPr/>
          <p:nvPr/>
        </p:nvSpPr>
        <p:spPr>
          <a:xfrm rot="5400000">
            <a:off x="13961839"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2" name="Circle"/>
          <p:cNvSpPr/>
          <p:nvPr/>
        </p:nvSpPr>
        <p:spPr>
          <a:xfrm rot="5400000">
            <a:off x="11697837"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3" name="Circle"/>
          <p:cNvSpPr/>
          <p:nvPr/>
        </p:nvSpPr>
        <p:spPr>
          <a:xfrm rot="5400000">
            <a:off x="20753841"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4" name="Circle"/>
          <p:cNvSpPr/>
          <p:nvPr/>
        </p:nvSpPr>
        <p:spPr>
          <a:xfrm rot="5400000">
            <a:off x="10565837"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5" name="Circle"/>
          <p:cNvSpPr/>
          <p:nvPr/>
        </p:nvSpPr>
        <p:spPr>
          <a:xfrm rot="5400000">
            <a:off x="8301835"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6" name="Circle"/>
          <p:cNvSpPr/>
          <p:nvPr/>
        </p:nvSpPr>
        <p:spPr>
          <a:xfrm rot="5400000">
            <a:off x="6037833"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7" name="Circle"/>
          <p:cNvSpPr/>
          <p:nvPr/>
        </p:nvSpPr>
        <p:spPr>
          <a:xfrm rot="5400000">
            <a:off x="3773832"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8" name="Circle"/>
          <p:cNvSpPr/>
          <p:nvPr/>
        </p:nvSpPr>
        <p:spPr>
          <a:xfrm rot="5400000">
            <a:off x="19621844"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9" name="Circle"/>
          <p:cNvSpPr/>
          <p:nvPr/>
        </p:nvSpPr>
        <p:spPr>
          <a:xfrm rot="5400000">
            <a:off x="17357841"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0" name="Circle"/>
          <p:cNvSpPr/>
          <p:nvPr/>
        </p:nvSpPr>
        <p:spPr>
          <a:xfrm rot="5400000">
            <a:off x="15093839"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1" name="Circle"/>
          <p:cNvSpPr/>
          <p:nvPr/>
        </p:nvSpPr>
        <p:spPr>
          <a:xfrm rot="5400000">
            <a:off x="12829838"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2" name="Circle"/>
          <p:cNvSpPr/>
          <p:nvPr/>
        </p:nvSpPr>
        <p:spPr>
          <a:xfrm rot="5400000">
            <a:off x="9433835" y="1953538"/>
            <a:ext cx="835930"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3" name="Circle"/>
          <p:cNvSpPr/>
          <p:nvPr/>
        </p:nvSpPr>
        <p:spPr>
          <a:xfrm rot="5400000">
            <a:off x="7169832" y="1953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4" name="Circle"/>
          <p:cNvSpPr/>
          <p:nvPr/>
        </p:nvSpPr>
        <p:spPr>
          <a:xfrm rot="5400000">
            <a:off x="4905831" y="1953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5" name="Circle"/>
          <p:cNvSpPr/>
          <p:nvPr/>
        </p:nvSpPr>
        <p:spPr>
          <a:xfrm rot="5400000">
            <a:off x="18489841"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6" name="Circle"/>
          <p:cNvSpPr/>
          <p:nvPr/>
        </p:nvSpPr>
        <p:spPr>
          <a:xfrm rot="5400000">
            <a:off x="16225839" y="1953538"/>
            <a:ext cx="835930"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7" name="Circle"/>
          <p:cNvSpPr/>
          <p:nvPr/>
        </p:nvSpPr>
        <p:spPr>
          <a:xfrm rot="5400000">
            <a:off x="13961837" y="1953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8" name="Circle"/>
          <p:cNvSpPr/>
          <p:nvPr/>
        </p:nvSpPr>
        <p:spPr>
          <a:xfrm rot="5400000">
            <a:off x="11697836" y="1953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9" name="Circle"/>
          <p:cNvSpPr/>
          <p:nvPr/>
        </p:nvSpPr>
        <p:spPr>
          <a:xfrm rot="5400000">
            <a:off x="10565835" y="1953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70" name="Circle"/>
          <p:cNvSpPr/>
          <p:nvPr/>
        </p:nvSpPr>
        <p:spPr>
          <a:xfrm rot="5400000">
            <a:off x="8301833" y="19535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71" name="Circle"/>
          <p:cNvSpPr/>
          <p:nvPr/>
        </p:nvSpPr>
        <p:spPr>
          <a:xfrm rot="5400000">
            <a:off x="6037831"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72" name="Circle"/>
          <p:cNvSpPr/>
          <p:nvPr/>
        </p:nvSpPr>
        <p:spPr>
          <a:xfrm rot="5400000">
            <a:off x="3773830" y="1953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73" name="Circle"/>
          <p:cNvSpPr/>
          <p:nvPr/>
        </p:nvSpPr>
        <p:spPr>
          <a:xfrm rot="5400000">
            <a:off x="19621842" y="1953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74" name="Circle"/>
          <p:cNvSpPr/>
          <p:nvPr/>
        </p:nvSpPr>
        <p:spPr>
          <a:xfrm rot="5400000">
            <a:off x="17357839" y="1953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75" name="Circle"/>
          <p:cNvSpPr/>
          <p:nvPr/>
        </p:nvSpPr>
        <p:spPr>
          <a:xfrm rot="5400000">
            <a:off x="15093838" y="19535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76" name="Circle"/>
          <p:cNvSpPr/>
          <p:nvPr/>
        </p:nvSpPr>
        <p:spPr>
          <a:xfrm rot="5400000">
            <a:off x="12829837" y="1953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77" name="Rufus"/>
          <p:cNvSpPr txBox="1"/>
          <p:nvPr/>
        </p:nvSpPr>
        <p:spPr>
          <a:xfrm>
            <a:off x="3328168" y="907739"/>
            <a:ext cx="173101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Rufus</a:t>
            </a:r>
          </a:p>
        </p:txBody>
      </p:sp>
      <p:pic>
        <p:nvPicPr>
          <p:cNvPr id="478" name="Image" descr="Image"/>
          <p:cNvPicPr>
            <a:picLocks noChangeAspect="1"/>
          </p:cNvPicPr>
          <p:nvPr/>
        </p:nvPicPr>
        <p:blipFill>
          <a:blip r:embed="rId4">
            <a:extLst/>
          </a:blip>
          <a:stretch>
            <a:fillRect/>
          </a:stretch>
        </p:blipFill>
        <p:spPr>
          <a:xfrm>
            <a:off x="2681514" y="10183348"/>
            <a:ext cx="2995163" cy="2403360"/>
          </a:xfrm>
          <a:prstGeom prst="rect">
            <a:avLst/>
          </a:prstGeom>
          <a:ln w="254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7"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8" name="Group"/>
          <p:cNvGrpSpPr/>
          <p:nvPr/>
        </p:nvGrpSpPr>
        <p:grpSpPr>
          <a:xfrm>
            <a:off x="15565873" y="2112597"/>
            <a:ext cx="2155866" cy="6475137"/>
            <a:chOff x="0" y="0"/>
            <a:chExt cx="2155865" cy="6475135"/>
          </a:xfrm>
        </p:grpSpPr>
        <p:sp>
          <p:nvSpPr>
            <p:cNvPr id="482" name="Line"/>
            <p:cNvSpPr/>
            <p:nvPr/>
          </p:nvSpPr>
          <p:spPr>
            <a:xfrm flipV="1">
              <a:off x="-1" y="0"/>
              <a:ext cx="1091502" cy="63927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483" name="Line"/>
            <p:cNvSpPr/>
            <p:nvPr/>
          </p:nvSpPr>
          <p:spPr>
            <a:xfrm flipV="1">
              <a:off x="1065847" y="20939"/>
              <a:ext cx="21692" cy="645419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484" name="Line"/>
            <p:cNvSpPr/>
            <p:nvPr/>
          </p:nvSpPr>
          <p:spPr>
            <a:xfrm flipH="1" flipV="1">
              <a:off x="1071461" y="43543"/>
              <a:ext cx="1084405" cy="6431334"/>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487" name="Group"/>
            <p:cNvGrpSpPr/>
            <p:nvPr/>
          </p:nvGrpSpPr>
          <p:grpSpPr>
            <a:xfrm rot="16200000">
              <a:off x="265963" y="2435313"/>
              <a:ext cx="1621460" cy="1647795"/>
              <a:chOff x="0" y="0"/>
              <a:chExt cx="1621458" cy="1647794"/>
            </a:xfrm>
          </p:grpSpPr>
          <p:sp>
            <p:nvSpPr>
              <p:cNvPr id="485" name="Rectangle"/>
              <p:cNvSpPr/>
              <p:nvPr/>
            </p:nvSpPr>
            <p:spPr>
              <a:xfrm>
                <a:off x="0" y="0"/>
                <a:ext cx="1621459" cy="1647795"/>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486" name="mathbf_w.pdf" descr="mathbf_w.pdf"/>
              <p:cNvPicPr>
                <a:picLocks noChangeAspect="1"/>
              </p:cNvPicPr>
              <p:nvPr/>
            </p:nvPicPr>
            <p:blipFill>
              <a:blip r:embed="rId3">
                <a:extLst/>
              </a:blip>
              <a:stretch>
                <a:fillRect/>
              </a:stretch>
            </p:blipFill>
            <p:spPr>
              <a:xfrm rot="5400000">
                <a:off x="373500" y="567590"/>
                <a:ext cx="874459" cy="512614"/>
              </a:xfrm>
              <a:prstGeom prst="rect">
                <a:avLst/>
              </a:prstGeom>
              <a:ln w="12700" cap="flat">
                <a:noFill/>
                <a:miter lim="400000"/>
              </a:ln>
              <a:effectLst/>
            </p:spPr>
          </p:pic>
        </p:grpSp>
      </p:grpSp>
      <p:sp>
        <p:nvSpPr>
          <p:cNvPr id="489" name="Circle"/>
          <p:cNvSpPr/>
          <p:nvPr/>
        </p:nvSpPr>
        <p:spPr>
          <a:xfrm rot="5400000">
            <a:off x="9421135" y="8479738"/>
            <a:ext cx="835930"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90" name="Circle"/>
          <p:cNvSpPr/>
          <p:nvPr/>
        </p:nvSpPr>
        <p:spPr>
          <a:xfrm rot="5400000">
            <a:off x="7157132" y="8479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91" name="Circle"/>
          <p:cNvSpPr/>
          <p:nvPr/>
        </p:nvSpPr>
        <p:spPr>
          <a:xfrm rot="5400000">
            <a:off x="4893131" y="8479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92" name="Circle"/>
          <p:cNvSpPr/>
          <p:nvPr/>
        </p:nvSpPr>
        <p:spPr>
          <a:xfrm rot="5400000">
            <a:off x="2629129" y="8479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93" name="Circle"/>
          <p:cNvSpPr/>
          <p:nvPr/>
        </p:nvSpPr>
        <p:spPr>
          <a:xfrm rot="5400000">
            <a:off x="18477141" y="8479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94" name="Circle"/>
          <p:cNvSpPr/>
          <p:nvPr/>
        </p:nvSpPr>
        <p:spPr>
          <a:xfrm rot="5400000">
            <a:off x="16213139" y="8479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95" name="Circle"/>
          <p:cNvSpPr/>
          <p:nvPr/>
        </p:nvSpPr>
        <p:spPr>
          <a:xfrm rot="5400000">
            <a:off x="13949137" y="8479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96" name="Circle"/>
          <p:cNvSpPr/>
          <p:nvPr/>
        </p:nvSpPr>
        <p:spPr>
          <a:xfrm rot="5400000">
            <a:off x="11685136" y="8479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97" name="Circle"/>
          <p:cNvSpPr/>
          <p:nvPr/>
        </p:nvSpPr>
        <p:spPr>
          <a:xfrm rot="5400000">
            <a:off x="20741140" y="8479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98" name="Line"/>
          <p:cNvSpPr/>
          <p:nvPr/>
        </p:nvSpPr>
        <p:spPr>
          <a:xfrm>
            <a:off x="1945780" y="9892041"/>
            <a:ext cx="20494345"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99" name="time"/>
          <p:cNvSpPr txBox="1"/>
          <p:nvPr/>
        </p:nvSpPr>
        <p:spPr>
          <a:xfrm>
            <a:off x="21151383" y="10025733"/>
            <a:ext cx="10867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500" name="Circle"/>
          <p:cNvSpPr/>
          <p:nvPr/>
        </p:nvSpPr>
        <p:spPr>
          <a:xfrm rot="5400000">
            <a:off x="10553135" y="8479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01" name="Circle"/>
          <p:cNvSpPr/>
          <p:nvPr/>
        </p:nvSpPr>
        <p:spPr>
          <a:xfrm rot="5400000">
            <a:off x="8289133" y="8479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02" name="Circle"/>
          <p:cNvSpPr/>
          <p:nvPr/>
        </p:nvSpPr>
        <p:spPr>
          <a:xfrm rot="5400000">
            <a:off x="6025131" y="8479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03" name="Circle"/>
          <p:cNvSpPr/>
          <p:nvPr/>
        </p:nvSpPr>
        <p:spPr>
          <a:xfrm rot="5400000">
            <a:off x="3761130" y="8479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04" name="Circle"/>
          <p:cNvSpPr/>
          <p:nvPr/>
        </p:nvSpPr>
        <p:spPr>
          <a:xfrm rot="5400000">
            <a:off x="19609142" y="8479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05" name="Circle"/>
          <p:cNvSpPr/>
          <p:nvPr/>
        </p:nvSpPr>
        <p:spPr>
          <a:xfrm rot="5400000">
            <a:off x="17345139" y="84797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06" name="Circle"/>
          <p:cNvSpPr/>
          <p:nvPr/>
        </p:nvSpPr>
        <p:spPr>
          <a:xfrm rot="5400000">
            <a:off x="15081138" y="8479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07" name="Circle"/>
          <p:cNvSpPr/>
          <p:nvPr/>
        </p:nvSpPr>
        <p:spPr>
          <a:xfrm rot="5400000">
            <a:off x="12817137" y="8479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08" name="Circle"/>
          <p:cNvSpPr/>
          <p:nvPr/>
        </p:nvSpPr>
        <p:spPr>
          <a:xfrm rot="5400000">
            <a:off x="9433836"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09" name="Circle"/>
          <p:cNvSpPr/>
          <p:nvPr/>
        </p:nvSpPr>
        <p:spPr>
          <a:xfrm rot="5400000">
            <a:off x="7169834"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10" name="Circle"/>
          <p:cNvSpPr/>
          <p:nvPr/>
        </p:nvSpPr>
        <p:spPr>
          <a:xfrm rot="5400000">
            <a:off x="4905832"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11" name="Circle"/>
          <p:cNvSpPr/>
          <p:nvPr/>
        </p:nvSpPr>
        <p:spPr>
          <a:xfrm rot="5400000">
            <a:off x="2641831"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12" name="Circle"/>
          <p:cNvSpPr/>
          <p:nvPr/>
        </p:nvSpPr>
        <p:spPr>
          <a:xfrm rot="5400000">
            <a:off x="18489843"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13" name="Circle"/>
          <p:cNvSpPr/>
          <p:nvPr/>
        </p:nvSpPr>
        <p:spPr>
          <a:xfrm rot="5400000">
            <a:off x="16225840"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14" name="Circle"/>
          <p:cNvSpPr/>
          <p:nvPr/>
        </p:nvSpPr>
        <p:spPr>
          <a:xfrm rot="5400000">
            <a:off x="13961839"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15" name="Circle"/>
          <p:cNvSpPr/>
          <p:nvPr/>
        </p:nvSpPr>
        <p:spPr>
          <a:xfrm rot="5400000">
            <a:off x="11697837"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16" name="Circle"/>
          <p:cNvSpPr/>
          <p:nvPr/>
        </p:nvSpPr>
        <p:spPr>
          <a:xfrm rot="5400000">
            <a:off x="20753841"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17" name="Circle"/>
          <p:cNvSpPr/>
          <p:nvPr/>
        </p:nvSpPr>
        <p:spPr>
          <a:xfrm rot="5400000">
            <a:off x="10565837"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18" name="Circle"/>
          <p:cNvSpPr/>
          <p:nvPr/>
        </p:nvSpPr>
        <p:spPr>
          <a:xfrm rot="5400000">
            <a:off x="8301835"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19" name="Circle"/>
          <p:cNvSpPr/>
          <p:nvPr/>
        </p:nvSpPr>
        <p:spPr>
          <a:xfrm rot="5400000">
            <a:off x="6037833"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20" name="Circle"/>
          <p:cNvSpPr/>
          <p:nvPr/>
        </p:nvSpPr>
        <p:spPr>
          <a:xfrm rot="5400000">
            <a:off x="3773832"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21" name="Circle"/>
          <p:cNvSpPr/>
          <p:nvPr/>
        </p:nvSpPr>
        <p:spPr>
          <a:xfrm rot="5400000">
            <a:off x="19621844"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22" name="Circle"/>
          <p:cNvSpPr/>
          <p:nvPr/>
        </p:nvSpPr>
        <p:spPr>
          <a:xfrm rot="5400000">
            <a:off x="17357841" y="1953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23" name="Circle"/>
          <p:cNvSpPr/>
          <p:nvPr/>
        </p:nvSpPr>
        <p:spPr>
          <a:xfrm rot="5400000">
            <a:off x="15093839"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24" name="Circle"/>
          <p:cNvSpPr/>
          <p:nvPr/>
        </p:nvSpPr>
        <p:spPr>
          <a:xfrm rot="5400000">
            <a:off x="12829838"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25" name="Circle"/>
          <p:cNvSpPr/>
          <p:nvPr/>
        </p:nvSpPr>
        <p:spPr>
          <a:xfrm rot="5400000">
            <a:off x="9433835" y="1953538"/>
            <a:ext cx="835930"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26" name="Circle"/>
          <p:cNvSpPr/>
          <p:nvPr/>
        </p:nvSpPr>
        <p:spPr>
          <a:xfrm rot="5400000">
            <a:off x="7169832" y="1953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27" name="Circle"/>
          <p:cNvSpPr/>
          <p:nvPr/>
        </p:nvSpPr>
        <p:spPr>
          <a:xfrm rot="5400000">
            <a:off x="4905831" y="1953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28" name="Circle"/>
          <p:cNvSpPr/>
          <p:nvPr/>
        </p:nvSpPr>
        <p:spPr>
          <a:xfrm rot="5400000">
            <a:off x="18489841"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29" name="Circle"/>
          <p:cNvSpPr/>
          <p:nvPr/>
        </p:nvSpPr>
        <p:spPr>
          <a:xfrm rot="5400000">
            <a:off x="16225839" y="1953538"/>
            <a:ext cx="835930"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0" name="Circle"/>
          <p:cNvSpPr/>
          <p:nvPr/>
        </p:nvSpPr>
        <p:spPr>
          <a:xfrm rot="5400000">
            <a:off x="13961837" y="1953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1" name="Circle"/>
          <p:cNvSpPr/>
          <p:nvPr/>
        </p:nvSpPr>
        <p:spPr>
          <a:xfrm rot="5400000">
            <a:off x="11697836" y="1953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2" name="Circle"/>
          <p:cNvSpPr/>
          <p:nvPr/>
        </p:nvSpPr>
        <p:spPr>
          <a:xfrm rot="5400000">
            <a:off x="10565835" y="1953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3" name="Circle"/>
          <p:cNvSpPr/>
          <p:nvPr/>
        </p:nvSpPr>
        <p:spPr>
          <a:xfrm rot="5400000">
            <a:off x="8301833" y="19535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4" name="Circle"/>
          <p:cNvSpPr/>
          <p:nvPr/>
        </p:nvSpPr>
        <p:spPr>
          <a:xfrm rot="5400000">
            <a:off x="6037831" y="1953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5" name="Circle"/>
          <p:cNvSpPr/>
          <p:nvPr/>
        </p:nvSpPr>
        <p:spPr>
          <a:xfrm rot="5400000">
            <a:off x="3773830" y="1953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6" name="Circle"/>
          <p:cNvSpPr/>
          <p:nvPr/>
        </p:nvSpPr>
        <p:spPr>
          <a:xfrm rot="5400000">
            <a:off x="19621842" y="1953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7" name="Circle"/>
          <p:cNvSpPr/>
          <p:nvPr/>
        </p:nvSpPr>
        <p:spPr>
          <a:xfrm rot="5400000">
            <a:off x="17357839" y="1953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8" name="Circle"/>
          <p:cNvSpPr/>
          <p:nvPr/>
        </p:nvSpPr>
        <p:spPr>
          <a:xfrm rot="5400000">
            <a:off x="15093838" y="19535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9" name="Circle"/>
          <p:cNvSpPr/>
          <p:nvPr/>
        </p:nvSpPr>
        <p:spPr>
          <a:xfrm rot="5400000">
            <a:off x="12829837" y="1953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40" name="Douglas"/>
          <p:cNvSpPr txBox="1"/>
          <p:nvPr/>
        </p:nvSpPr>
        <p:spPr>
          <a:xfrm>
            <a:off x="15436034" y="778098"/>
            <a:ext cx="2390141" cy="8864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Douglas</a:t>
            </a:r>
          </a:p>
        </p:txBody>
      </p:sp>
      <p:pic>
        <p:nvPicPr>
          <p:cNvPr id="541" name="Image" descr="Image"/>
          <p:cNvPicPr>
            <a:picLocks noChangeAspect="1"/>
          </p:cNvPicPr>
          <p:nvPr/>
        </p:nvPicPr>
        <p:blipFill>
          <a:blip r:embed="rId4">
            <a:extLst/>
          </a:blip>
          <a:stretch>
            <a:fillRect/>
          </a:stretch>
        </p:blipFill>
        <p:spPr>
          <a:xfrm>
            <a:off x="15146224" y="10183348"/>
            <a:ext cx="2995163" cy="2403360"/>
          </a:xfrm>
          <a:prstGeom prst="rect">
            <a:avLst/>
          </a:prstGeom>
          <a:ln w="254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0"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51" name="Group"/>
          <p:cNvGrpSpPr/>
          <p:nvPr/>
        </p:nvGrpSpPr>
        <p:grpSpPr>
          <a:xfrm>
            <a:off x="3113863" y="2952382"/>
            <a:ext cx="2155867" cy="6475136"/>
            <a:chOff x="0" y="0"/>
            <a:chExt cx="2155865" cy="6475135"/>
          </a:xfrm>
        </p:grpSpPr>
        <p:sp>
          <p:nvSpPr>
            <p:cNvPr id="545" name="Line"/>
            <p:cNvSpPr/>
            <p:nvPr/>
          </p:nvSpPr>
          <p:spPr>
            <a:xfrm flipV="1">
              <a:off x="-1" y="0"/>
              <a:ext cx="1091502" cy="63927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546" name="Line"/>
            <p:cNvSpPr/>
            <p:nvPr/>
          </p:nvSpPr>
          <p:spPr>
            <a:xfrm flipV="1">
              <a:off x="1065847" y="20939"/>
              <a:ext cx="21692" cy="645419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547" name="Line"/>
            <p:cNvSpPr/>
            <p:nvPr/>
          </p:nvSpPr>
          <p:spPr>
            <a:xfrm flipH="1" flipV="1">
              <a:off x="1071461" y="43543"/>
              <a:ext cx="1084405" cy="6431334"/>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550" name="Group"/>
            <p:cNvGrpSpPr/>
            <p:nvPr/>
          </p:nvGrpSpPr>
          <p:grpSpPr>
            <a:xfrm rot="16200000">
              <a:off x="265963" y="2435313"/>
              <a:ext cx="1621460" cy="1647795"/>
              <a:chOff x="0" y="0"/>
              <a:chExt cx="1621458" cy="1647794"/>
            </a:xfrm>
          </p:grpSpPr>
          <p:sp>
            <p:nvSpPr>
              <p:cNvPr id="548" name="Rectangle"/>
              <p:cNvSpPr/>
              <p:nvPr/>
            </p:nvSpPr>
            <p:spPr>
              <a:xfrm>
                <a:off x="0" y="0"/>
                <a:ext cx="1621459" cy="1647795"/>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549" name="mathbf_w.pdf" descr="mathbf_w.pdf"/>
              <p:cNvPicPr>
                <a:picLocks noChangeAspect="1"/>
              </p:cNvPicPr>
              <p:nvPr/>
            </p:nvPicPr>
            <p:blipFill>
              <a:blip r:embed="rId3">
                <a:extLst/>
              </a:blip>
              <a:stretch>
                <a:fillRect/>
              </a:stretch>
            </p:blipFill>
            <p:spPr>
              <a:xfrm rot="5400000">
                <a:off x="373500" y="567590"/>
                <a:ext cx="874459" cy="512614"/>
              </a:xfrm>
              <a:prstGeom prst="rect">
                <a:avLst/>
              </a:prstGeom>
              <a:ln w="12700" cap="flat">
                <a:noFill/>
                <a:miter lim="400000"/>
              </a:ln>
              <a:effectLst/>
            </p:spPr>
          </p:pic>
        </p:grpSp>
      </p:grpSp>
      <p:sp>
        <p:nvSpPr>
          <p:cNvPr id="552" name="Circle"/>
          <p:cNvSpPr/>
          <p:nvPr/>
        </p:nvSpPr>
        <p:spPr>
          <a:xfrm rot="5400000">
            <a:off x="9421135" y="9241738"/>
            <a:ext cx="835930"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53" name="Circle"/>
          <p:cNvSpPr/>
          <p:nvPr/>
        </p:nvSpPr>
        <p:spPr>
          <a:xfrm rot="5400000">
            <a:off x="7157132" y="9241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54" name="Circle"/>
          <p:cNvSpPr/>
          <p:nvPr/>
        </p:nvSpPr>
        <p:spPr>
          <a:xfrm rot="5400000">
            <a:off x="4893131" y="9241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55" name="Circle"/>
          <p:cNvSpPr/>
          <p:nvPr/>
        </p:nvSpPr>
        <p:spPr>
          <a:xfrm rot="5400000">
            <a:off x="2629129"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56" name="Circle"/>
          <p:cNvSpPr/>
          <p:nvPr/>
        </p:nvSpPr>
        <p:spPr>
          <a:xfrm rot="5400000">
            <a:off x="18477141"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57" name="Circle"/>
          <p:cNvSpPr/>
          <p:nvPr/>
        </p:nvSpPr>
        <p:spPr>
          <a:xfrm rot="5400000">
            <a:off x="16213139" y="9241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58" name="Circle"/>
          <p:cNvSpPr/>
          <p:nvPr/>
        </p:nvSpPr>
        <p:spPr>
          <a:xfrm rot="5400000">
            <a:off x="13949137"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59" name="Circle"/>
          <p:cNvSpPr/>
          <p:nvPr/>
        </p:nvSpPr>
        <p:spPr>
          <a:xfrm rot="5400000">
            <a:off x="11685136" y="9241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60" name="Circle"/>
          <p:cNvSpPr/>
          <p:nvPr/>
        </p:nvSpPr>
        <p:spPr>
          <a:xfrm rot="5400000">
            <a:off x="20741140" y="9241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61" name="Line"/>
          <p:cNvSpPr/>
          <p:nvPr/>
        </p:nvSpPr>
        <p:spPr>
          <a:xfrm>
            <a:off x="1945780" y="10654041"/>
            <a:ext cx="20494345"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562" name="time"/>
          <p:cNvSpPr txBox="1"/>
          <p:nvPr/>
        </p:nvSpPr>
        <p:spPr>
          <a:xfrm>
            <a:off x="21151383" y="10787733"/>
            <a:ext cx="10867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563" name="Circle"/>
          <p:cNvSpPr/>
          <p:nvPr/>
        </p:nvSpPr>
        <p:spPr>
          <a:xfrm rot="5400000">
            <a:off x="10553135"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64" name="Circle"/>
          <p:cNvSpPr/>
          <p:nvPr/>
        </p:nvSpPr>
        <p:spPr>
          <a:xfrm rot="5400000">
            <a:off x="8289133" y="9241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65" name="Circle"/>
          <p:cNvSpPr/>
          <p:nvPr/>
        </p:nvSpPr>
        <p:spPr>
          <a:xfrm rot="5400000">
            <a:off x="6025131" y="9241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66" name="Circle"/>
          <p:cNvSpPr/>
          <p:nvPr/>
        </p:nvSpPr>
        <p:spPr>
          <a:xfrm rot="5400000">
            <a:off x="3761130"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67" name="Circle"/>
          <p:cNvSpPr/>
          <p:nvPr/>
        </p:nvSpPr>
        <p:spPr>
          <a:xfrm rot="5400000">
            <a:off x="19609142"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68" name="Circle"/>
          <p:cNvSpPr/>
          <p:nvPr/>
        </p:nvSpPr>
        <p:spPr>
          <a:xfrm rot="5400000">
            <a:off x="17345139" y="92417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69" name="Circle"/>
          <p:cNvSpPr/>
          <p:nvPr/>
        </p:nvSpPr>
        <p:spPr>
          <a:xfrm rot="5400000">
            <a:off x="15081138"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70" name="Circle"/>
          <p:cNvSpPr/>
          <p:nvPr/>
        </p:nvSpPr>
        <p:spPr>
          <a:xfrm rot="5400000">
            <a:off x="12817137" y="9241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71" name="Circle"/>
          <p:cNvSpPr/>
          <p:nvPr/>
        </p:nvSpPr>
        <p:spPr>
          <a:xfrm rot="5400000">
            <a:off x="9433836"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72" name="Circle"/>
          <p:cNvSpPr/>
          <p:nvPr/>
        </p:nvSpPr>
        <p:spPr>
          <a:xfrm rot="5400000">
            <a:off x="7169834"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73" name="Circle"/>
          <p:cNvSpPr/>
          <p:nvPr/>
        </p:nvSpPr>
        <p:spPr>
          <a:xfrm rot="5400000">
            <a:off x="4905832"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74" name="Circle"/>
          <p:cNvSpPr/>
          <p:nvPr/>
        </p:nvSpPr>
        <p:spPr>
          <a:xfrm rot="5400000">
            <a:off x="264183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75" name="Circle"/>
          <p:cNvSpPr/>
          <p:nvPr/>
        </p:nvSpPr>
        <p:spPr>
          <a:xfrm rot="5400000">
            <a:off x="18489843"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76" name="Circle"/>
          <p:cNvSpPr/>
          <p:nvPr/>
        </p:nvSpPr>
        <p:spPr>
          <a:xfrm rot="5400000">
            <a:off x="16225840"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77" name="Circle"/>
          <p:cNvSpPr/>
          <p:nvPr/>
        </p:nvSpPr>
        <p:spPr>
          <a:xfrm rot="5400000">
            <a:off x="13961839"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78" name="Circle"/>
          <p:cNvSpPr/>
          <p:nvPr/>
        </p:nvSpPr>
        <p:spPr>
          <a:xfrm rot="5400000">
            <a:off x="11697837"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79" name="Circle"/>
          <p:cNvSpPr/>
          <p:nvPr/>
        </p:nvSpPr>
        <p:spPr>
          <a:xfrm rot="5400000">
            <a:off x="2075384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80" name="Circle"/>
          <p:cNvSpPr/>
          <p:nvPr/>
        </p:nvSpPr>
        <p:spPr>
          <a:xfrm rot="5400000">
            <a:off x="10565837"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81" name="Circle"/>
          <p:cNvSpPr/>
          <p:nvPr/>
        </p:nvSpPr>
        <p:spPr>
          <a:xfrm rot="5400000">
            <a:off x="8301835"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82" name="Circle"/>
          <p:cNvSpPr/>
          <p:nvPr/>
        </p:nvSpPr>
        <p:spPr>
          <a:xfrm rot="5400000">
            <a:off x="6037833"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83" name="Circle"/>
          <p:cNvSpPr/>
          <p:nvPr/>
        </p:nvSpPr>
        <p:spPr>
          <a:xfrm rot="5400000">
            <a:off x="3773832"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84" name="Circle"/>
          <p:cNvSpPr/>
          <p:nvPr/>
        </p:nvSpPr>
        <p:spPr>
          <a:xfrm rot="5400000">
            <a:off x="19621844"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85" name="Circle"/>
          <p:cNvSpPr/>
          <p:nvPr/>
        </p:nvSpPr>
        <p:spPr>
          <a:xfrm rot="5400000">
            <a:off x="17357841"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86" name="Circle"/>
          <p:cNvSpPr/>
          <p:nvPr/>
        </p:nvSpPr>
        <p:spPr>
          <a:xfrm rot="5400000">
            <a:off x="15093839"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87" name="Circle"/>
          <p:cNvSpPr/>
          <p:nvPr/>
        </p:nvSpPr>
        <p:spPr>
          <a:xfrm rot="5400000">
            <a:off x="12829838"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88" name="Circle"/>
          <p:cNvSpPr/>
          <p:nvPr/>
        </p:nvSpPr>
        <p:spPr>
          <a:xfrm rot="5400000">
            <a:off x="9433835" y="2715538"/>
            <a:ext cx="835930"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89" name="Circle"/>
          <p:cNvSpPr/>
          <p:nvPr/>
        </p:nvSpPr>
        <p:spPr>
          <a:xfrm rot="5400000">
            <a:off x="7169832"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90" name="Circle"/>
          <p:cNvSpPr/>
          <p:nvPr/>
        </p:nvSpPr>
        <p:spPr>
          <a:xfrm rot="5400000">
            <a:off x="4905831" y="2715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91" name="Circle"/>
          <p:cNvSpPr/>
          <p:nvPr/>
        </p:nvSpPr>
        <p:spPr>
          <a:xfrm rot="5400000">
            <a:off x="1848984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92" name="Circle"/>
          <p:cNvSpPr/>
          <p:nvPr/>
        </p:nvSpPr>
        <p:spPr>
          <a:xfrm rot="5400000">
            <a:off x="16225839" y="2715538"/>
            <a:ext cx="835930"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93" name="Circle"/>
          <p:cNvSpPr/>
          <p:nvPr/>
        </p:nvSpPr>
        <p:spPr>
          <a:xfrm rot="5400000">
            <a:off x="13961837"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94" name="Circle"/>
          <p:cNvSpPr/>
          <p:nvPr/>
        </p:nvSpPr>
        <p:spPr>
          <a:xfrm rot="5400000">
            <a:off x="11697836" y="2715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95" name="Circle"/>
          <p:cNvSpPr/>
          <p:nvPr/>
        </p:nvSpPr>
        <p:spPr>
          <a:xfrm rot="5400000">
            <a:off x="10565835" y="2715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96" name="Circle"/>
          <p:cNvSpPr/>
          <p:nvPr/>
        </p:nvSpPr>
        <p:spPr>
          <a:xfrm rot="5400000">
            <a:off x="8301833" y="27155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97" name="Circle"/>
          <p:cNvSpPr/>
          <p:nvPr/>
        </p:nvSpPr>
        <p:spPr>
          <a:xfrm rot="5400000">
            <a:off x="603783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98" name="Circle"/>
          <p:cNvSpPr/>
          <p:nvPr/>
        </p:nvSpPr>
        <p:spPr>
          <a:xfrm rot="5400000">
            <a:off x="3773830"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99" name="Circle"/>
          <p:cNvSpPr/>
          <p:nvPr/>
        </p:nvSpPr>
        <p:spPr>
          <a:xfrm rot="5400000">
            <a:off x="19621842"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00" name="Circle"/>
          <p:cNvSpPr/>
          <p:nvPr/>
        </p:nvSpPr>
        <p:spPr>
          <a:xfrm rot="5400000">
            <a:off x="17357839"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01" name="Circle"/>
          <p:cNvSpPr/>
          <p:nvPr/>
        </p:nvSpPr>
        <p:spPr>
          <a:xfrm rot="5400000">
            <a:off x="15093838" y="27155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02" name="Circle"/>
          <p:cNvSpPr/>
          <p:nvPr/>
        </p:nvSpPr>
        <p:spPr>
          <a:xfrm rot="5400000">
            <a:off x="12829837" y="2715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03" name="Rufus"/>
          <p:cNvSpPr txBox="1"/>
          <p:nvPr/>
        </p:nvSpPr>
        <p:spPr>
          <a:xfrm>
            <a:off x="3328168" y="1669739"/>
            <a:ext cx="173101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Rufus</a:t>
            </a:r>
          </a:p>
        </p:txBody>
      </p:sp>
      <p:pic>
        <p:nvPicPr>
          <p:cNvPr id="604" name="Image" descr="Image"/>
          <p:cNvPicPr>
            <a:picLocks noChangeAspect="1"/>
          </p:cNvPicPr>
          <p:nvPr/>
        </p:nvPicPr>
        <p:blipFill>
          <a:blip r:embed="rId4">
            <a:extLst/>
          </a:blip>
          <a:stretch>
            <a:fillRect/>
          </a:stretch>
        </p:blipFill>
        <p:spPr>
          <a:xfrm>
            <a:off x="2681514" y="10945348"/>
            <a:ext cx="2995163" cy="2403360"/>
          </a:xfrm>
          <a:prstGeom prst="rect">
            <a:avLst/>
          </a:prstGeom>
          <a:ln w="25400">
            <a:solidFill>
              <a:srgbClr val="000000"/>
            </a:solidFill>
            <a:miter lim="400000"/>
          </a:ln>
        </p:spPr>
      </p:pic>
      <p:sp>
        <p:nvSpPr>
          <p:cNvPr id="605" name="Circle"/>
          <p:cNvSpPr/>
          <p:nvPr/>
        </p:nvSpPr>
        <p:spPr>
          <a:xfrm rot="5400000">
            <a:off x="3761130" y="418572"/>
            <a:ext cx="835931" cy="835931"/>
          </a:xfrm>
          <a:prstGeom prst="ellipse">
            <a:avLst/>
          </a:prstGeom>
          <a:solidFill>
            <a:srgbClr val="D6AE52"/>
          </a:solidFill>
          <a:ln w="381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06" name="Memory unit"/>
          <p:cNvSpPr txBox="1"/>
          <p:nvPr/>
        </p:nvSpPr>
        <p:spPr>
          <a:xfrm>
            <a:off x="136116" y="12309"/>
            <a:ext cx="3020564" cy="1648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Memory unit</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16" name="Group"/>
          <p:cNvGrpSpPr/>
          <p:nvPr/>
        </p:nvGrpSpPr>
        <p:grpSpPr>
          <a:xfrm>
            <a:off x="15553171" y="3100236"/>
            <a:ext cx="2155867" cy="6475137"/>
            <a:chOff x="0" y="0"/>
            <a:chExt cx="2155865" cy="6475135"/>
          </a:xfrm>
        </p:grpSpPr>
        <p:sp>
          <p:nvSpPr>
            <p:cNvPr id="610" name="Line"/>
            <p:cNvSpPr/>
            <p:nvPr/>
          </p:nvSpPr>
          <p:spPr>
            <a:xfrm flipV="1">
              <a:off x="-1" y="0"/>
              <a:ext cx="1091502" cy="63927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611" name="Line"/>
            <p:cNvSpPr/>
            <p:nvPr/>
          </p:nvSpPr>
          <p:spPr>
            <a:xfrm flipV="1">
              <a:off x="1065847" y="20939"/>
              <a:ext cx="21692" cy="645419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612" name="Line"/>
            <p:cNvSpPr/>
            <p:nvPr/>
          </p:nvSpPr>
          <p:spPr>
            <a:xfrm flipH="1" flipV="1">
              <a:off x="1071461" y="43543"/>
              <a:ext cx="1084405" cy="6431334"/>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615" name="Group"/>
            <p:cNvGrpSpPr/>
            <p:nvPr/>
          </p:nvGrpSpPr>
          <p:grpSpPr>
            <a:xfrm rot="16200000">
              <a:off x="265963" y="2435313"/>
              <a:ext cx="1621460" cy="1647795"/>
              <a:chOff x="0" y="0"/>
              <a:chExt cx="1621458" cy="1647794"/>
            </a:xfrm>
          </p:grpSpPr>
          <p:sp>
            <p:nvSpPr>
              <p:cNvPr id="613" name="Rectangle"/>
              <p:cNvSpPr/>
              <p:nvPr/>
            </p:nvSpPr>
            <p:spPr>
              <a:xfrm>
                <a:off x="0" y="0"/>
                <a:ext cx="1621459" cy="1647795"/>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614" name="mathbf_w.pdf" descr="mathbf_w.pdf"/>
              <p:cNvPicPr>
                <a:picLocks noChangeAspect="1"/>
              </p:cNvPicPr>
              <p:nvPr/>
            </p:nvPicPr>
            <p:blipFill>
              <a:blip r:embed="rId3">
                <a:extLst/>
              </a:blip>
              <a:stretch>
                <a:fillRect/>
              </a:stretch>
            </p:blipFill>
            <p:spPr>
              <a:xfrm rot="5400000">
                <a:off x="373500" y="567590"/>
                <a:ext cx="874459" cy="512614"/>
              </a:xfrm>
              <a:prstGeom prst="rect">
                <a:avLst/>
              </a:prstGeom>
              <a:ln w="12700" cap="flat">
                <a:noFill/>
                <a:miter lim="400000"/>
              </a:ln>
              <a:effectLst/>
            </p:spPr>
          </p:pic>
        </p:grpSp>
      </p:grpSp>
      <p:grpSp>
        <p:nvGrpSpPr>
          <p:cNvPr id="623" name="Group"/>
          <p:cNvGrpSpPr/>
          <p:nvPr/>
        </p:nvGrpSpPr>
        <p:grpSpPr>
          <a:xfrm>
            <a:off x="3113863" y="2952382"/>
            <a:ext cx="2155867" cy="6475136"/>
            <a:chOff x="0" y="0"/>
            <a:chExt cx="2155865" cy="6475135"/>
          </a:xfrm>
        </p:grpSpPr>
        <p:sp>
          <p:nvSpPr>
            <p:cNvPr id="617" name="Line"/>
            <p:cNvSpPr/>
            <p:nvPr/>
          </p:nvSpPr>
          <p:spPr>
            <a:xfrm flipV="1">
              <a:off x="-1" y="0"/>
              <a:ext cx="1091502" cy="63927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618" name="Line"/>
            <p:cNvSpPr/>
            <p:nvPr/>
          </p:nvSpPr>
          <p:spPr>
            <a:xfrm flipV="1">
              <a:off x="1065847" y="20939"/>
              <a:ext cx="21692" cy="645419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619" name="Line"/>
            <p:cNvSpPr/>
            <p:nvPr/>
          </p:nvSpPr>
          <p:spPr>
            <a:xfrm flipH="1" flipV="1">
              <a:off x="1071461" y="43543"/>
              <a:ext cx="1084405" cy="6431334"/>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622" name="Group"/>
            <p:cNvGrpSpPr/>
            <p:nvPr/>
          </p:nvGrpSpPr>
          <p:grpSpPr>
            <a:xfrm rot="16200000">
              <a:off x="265963" y="2435313"/>
              <a:ext cx="1621460" cy="1647795"/>
              <a:chOff x="0" y="0"/>
              <a:chExt cx="1621458" cy="1647794"/>
            </a:xfrm>
          </p:grpSpPr>
          <p:sp>
            <p:nvSpPr>
              <p:cNvPr id="620" name="Rectangle"/>
              <p:cNvSpPr/>
              <p:nvPr/>
            </p:nvSpPr>
            <p:spPr>
              <a:xfrm>
                <a:off x="0" y="0"/>
                <a:ext cx="1621459" cy="1647795"/>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621" name="mathbf_w.pdf" descr="mathbf_w.pdf"/>
              <p:cNvPicPr>
                <a:picLocks noChangeAspect="1"/>
              </p:cNvPicPr>
              <p:nvPr/>
            </p:nvPicPr>
            <p:blipFill>
              <a:blip r:embed="rId3">
                <a:extLst/>
              </a:blip>
              <a:stretch>
                <a:fillRect/>
              </a:stretch>
            </p:blipFill>
            <p:spPr>
              <a:xfrm rot="5400000">
                <a:off x="373500" y="567590"/>
                <a:ext cx="874459" cy="512614"/>
              </a:xfrm>
              <a:prstGeom prst="rect">
                <a:avLst/>
              </a:prstGeom>
              <a:ln w="12700" cap="flat">
                <a:noFill/>
                <a:miter lim="400000"/>
              </a:ln>
              <a:effectLst/>
            </p:spPr>
          </p:pic>
        </p:grpSp>
      </p:grpSp>
      <p:sp>
        <p:nvSpPr>
          <p:cNvPr id="624" name="Circle"/>
          <p:cNvSpPr/>
          <p:nvPr/>
        </p:nvSpPr>
        <p:spPr>
          <a:xfrm rot="5400000">
            <a:off x="9421135" y="9241738"/>
            <a:ext cx="835930"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25" name="Circle"/>
          <p:cNvSpPr/>
          <p:nvPr/>
        </p:nvSpPr>
        <p:spPr>
          <a:xfrm rot="5400000">
            <a:off x="7157132" y="9241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26" name="Circle"/>
          <p:cNvSpPr/>
          <p:nvPr/>
        </p:nvSpPr>
        <p:spPr>
          <a:xfrm rot="5400000">
            <a:off x="4893131" y="9241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27" name="Circle"/>
          <p:cNvSpPr/>
          <p:nvPr/>
        </p:nvSpPr>
        <p:spPr>
          <a:xfrm rot="5400000">
            <a:off x="2629129"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28" name="Circle"/>
          <p:cNvSpPr/>
          <p:nvPr/>
        </p:nvSpPr>
        <p:spPr>
          <a:xfrm rot="5400000">
            <a:off x="18477141"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29" name="Circle"/>
          <p:cNvSpPr/>
          <p:nvPr/>
        </p:nvSpPr>
        <p:spPr>
          <a:xfrm rot="5400000">
            <a:off x="16213139" y="9241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30" name="Circle"/>
          <p:cNvSpPr/>
          <p:nvPr/>
        </p:nvSpPr>
        <p:spPr>
          <a:xfrm rot="5400000">
            <a:off x="13949137"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31" name="Circle"/>
          <p:cNvSpPr/>
          <p:nvPr/>
        </p:nvSpPr>
        <p:spPr>
          <a:xfrm rot="5400000">
            <a:off x="11685136" y="9241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32" name="Circle"/>
          <p:cNvSpPr/>
          <p:nvPr/>
        </p:nvSpPr>
        <p:spPr>
          <a:xfrm rot="5400000">
            <a:off x="20741140" y="9241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33" name="Line"/>
          <p:cNvSpPr/>
          <p:nvPr/>
        </p:nvSpPr>
        <p:spPr>
          <a:xfrm>
            <a:off x="1945780" y="10654041"/>
            <a:ext cx="20494345"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34" name="time"/>
          <p:cNvSpPr txBox="1"/>
          <p:nvPr/>
        </p:nvSpPr>
        <p:spPr>
          <a:xfrm>
            <a:off x="21151383" y="10787733"/>
            <a:ext cx="10867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635" name="Circle"/>
          <p:cNvSpPr/>
          <p:nvPr/>
        </p:nvSpPr>
        <p:spPr>
          <a:xfrm rot="5400000">
            <a:off x="10553135"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36" name="Circle"/>
          <p:cNvSpPr/>
          <p:nvPr/>
        </p:nvSpPr>
        <p:spPr>
          <a:xfrm rot="5400000">
            <a:off x="8289133" y="9241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37" name="Circle"/>
          <p:cNvSpPr/>
          <p:nvPr/>
        </p:nvSpPr>
        <p:spPr>
          <a:xfrm rot="5400000">
            <a:off x="6025131" y="9241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38" name="Circle"/>
          <p:cNvSpPr/>
          <p:nvPr/>
        </p:nvSpPr>
        <p:spPr>
          <a:xfrm rot="5400000">
            <a:off x="3761130"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39" name="Circle"/>
          <p:cNvSpPr/>
          <p:nvPr/>
        </p:nvSpPr>
        <p:spPr>
          <a:xfrm rot="5400000">
            <a:off x="19609142"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40" name="Circle"/>
          <p:cNvSpPr/>
          <p:nvPr/>
        </p:nvSpPr>
        <p:spPr>
          <a:xfrm rot="5400000">
            <a:off x="17345139" y="92417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41" name="Circle"/>
          <p:cNvSpPr/>
          <p:nvPr/>
        </p:nvSpPr>
        <p:spPr>
          <a:xfrm rot="5400000">
            <a:off x="15081138"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42" name="Circle"/>
          <p:cNvSpPr/>
          <p:nvPr/>
        </p:nvSpPr>
        <p:spPr>
          <a:xfrm rot="5400000">
            <a:off x="12817137" y="9241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43" name="Circle"/>
          <p:cNvSpPr/>
          <p:nvPr/>
        </p:nvSpPr>
        <p:spPr>
          <a:xfrm rot="5400000">
            <a:off x="9433836"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44" name="Circle"/>
          <p:cNvSpPr/>
          <p:nvPr/>
        </p:nvSpPr>
        <p:spPr>
          <a:xfrm rot="5400000">
            <a:off x="7169834"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45" name="Circle"/>
          <p:cNvSpPr/>
          <p:nvPr/>
        </p:nvSpPr>
        <p:spPr>
          <a:xfrm rot="5400000">
            <a:off x="4905832"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46" name="Circle"/>
          <p:cNvSpPr/>
          <p:nvPr/>
        </p:nvSpPr>
        <p:spPr>
          <a:xfrm rot="5400000">
            <a:off x="264183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47" name="Circle"/>
          <p:cNvSpPr/>
          <p:nvPr/>
        </p:nvSpPr>
        <p:spPr>
          <a:xfrm rot="5400000">
            <a:off x="18489843"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48" name="Circle"/>
          <p:cNvSpPr/>
          <p:nvPr/>
        </p:nvSpPr>
        <p:spPr>
          <a:xfrm rot="5400000">
            <a:off x="16225840"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49" name="Circle"/>
          <p:cNvSpPr/>
          <p:nvPr/>
        </p:nvSpPr>
        <p:spPr>
          <a:xfrm rot="5400000">
            <a:off x="13961839"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50" name="Circle"/>
          <p:cNvSpPr/>
          <p:nvPr/>
        </p:nvSpPr>
        <p:spPr>
          <a:xfrm rot="5400000">
            <a:off x="11697837"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51" name="Circle"/>
          <p:cNvSpPr/>
          <p:nvPr/>
        </p:nvSpPr>
        <p:spPr>
          <a:xfrm rot="5400000">
            <a:off x="2075384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52" name="Circle"/>
          <p:cNvSpPr/>
          <p:nvPr/>
        </p:nvSpPr>
        <p:spPr>
          <a:xfrm rot="5400000">
            <a:off x="10565837"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53" name="Circle"/>
          <p:cNvSpPr/>
          <p:nvPr/>
        </p:nvSpPr>
        <p:spPr>
          <a:xfrm rot="5400000">
            <a:off x="8301835"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54" name="Circle"/>
          <p:cNvSpPr/>
          <p:nvPr/>
        </p:nvSpPr>
        <p:spPr>
          <a:xfrm rot="5400000">
            <a:off x="6037833"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55" name="Circle"/>
          <p:cNvSpPr/>
          <p:nvPr/>
        </p:nvSpPr>
        <p:spPr>
          <a:xfrm rot="5400000">
            <a:off x="3773832"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56" name="Circle"/>
          <p:cNvSpPr/>
          <p:nvPr/>
        </p:nvSpPr>
        <p:spPr>
          <a:xfrm rot="5400000">
            <a:off x="19621844"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57" name="Circle"/>
          <p:cNvSpPr/>
          <p:nvPr/>
        </p:nvSpPr>
        <p:spPr>
          <a:xfrm rot="5400000">
            <a:off x="17357841"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58" name="Circle"/>
          <p:cNvSpPr/>
          <p:nvPr/>
        </p:nvSpPr>
        <p:spPr>
          <a:xfrm rot="5400000">
            <a:off x="15093839"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59" name="Circle"/>
          <p:cNvSpPr/>
          <p:nvPr/>
        </p:nvSpPr>
        <p:spPr>
          <a:xfrm rot="5400000">
            <a:off x="12829838"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60" name="Circle"/>
          <p:cNvSpPr/>
          <p:nvPr/>
        </p:nvSpPr>
        <p:spPr>
          <a:xfrm rot="5400000">
            <a:off x="9433835" y="2715538"/>
            <a:ext cx="835930"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61" name="Circle"/>
          <p:cNvSpPr/>
          <p:nvPr/>
        </p:nvSpPr>
        <p:spPr>
          <a:xfrm rot="5400000">
            <a:off x="7169832"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62" name="Circle"/>
          <p:cNvSpPr/>
          <p:nvPr/>
        </p:nvSpPr>
        <p:spPr>
          <a:xfrm rot="5400000">
            <a:off x="4905831" y="2715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63" name="Circle"/>
          <p:cNvSpPr/>
          <p:nvPr/>
        </p:nvSpPr>
        <p:spPr>
          <a:xfrm rot="5400000">
            <a:off x="1848984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64" name="Circle"/>
          <p:cNvSpPr/>
          <p:nvPr/>
        </p:nvSpPr>
        <p:spPr>
          <a:xfrm rot="5400000">
            <a:off x="16225839" y="2715538"/>
            <a:ext cx="835930"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65" name="Circle"/>
          <p:cNvSpPr/>
          <p:nvPr/>
        </p:nvSpPr>
        <p:spPr>
          <a:xfrm rot="5400000">
            <a:off x="13961837"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66" name="Circle"/>
          <p:cNvSpPr/>
          <p:nvPr/>
        </p:nvSpPr>
        <p:spPr>
          <a:xfrm rot="5400000">
            <a:off x="11697836" y="2715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67" name="Circle"/>
          <p:cNvSpPr/>
          <p:nvPr/>
        </p:nvSpPr>
        <p:spPr>
          <a:xfrm rot="5400000">
            <a:off x="10565835" y="2715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68" name="Circle"/>
          <p:cNvSpPr/>
          <p:nvPr/>
        </p:nvSpPr>
        <p:spPr>
          <a:xfrm rot="5400000">
            <a:off x="8301833" y="27155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69" name="Circle"/>
          <p:cNvSpPr/>
          <p:nvPr/>
        </p:nvSpPr>
        <p:spPr>
          <a:xfrm rot="5400000">
            <a:off x="603783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70" name="Circle"/>
          <p:cNvSpPr/>
          <p:nvPr/>
        </p:nvSpPr>
        <p:spPr>
          <a:xfrm rot="5400000">
            <a:off x="3773830"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71" name="Circle"/>
          <p:cNvSpPr/>
          <p:nvPr/>
        </p:nvSpPr>
        <p:spPr>
          <a:xfrm rot="5400000">
            <a:off x="19621842"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72" name="Circle"/>
          <p:cNvSpPr/>
          <p:nvPr/>
        </p:nvSpPr>
        <p:spPr>
          <a:xfrm rot="5400000">
            <a:off x="17357839"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73" name="Circle"/>
          <p:cNvSpPr/>
          <p:nvPr/>
        </p:nvSpPr>
        <p:spPr>
          <a:xfrm rot="5400000">
            <a:off x="15093838" y="27155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74" name="Circle"/>
          <p:cNvSpPr/>
          <p:nvPr/>
        </p:nvSpPr>
        <p:spPr>
          <a:xfrm rot="5400000">
            <a:off x="12829837" y="2715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75" name="Rufus"/>
          <p:cNvSpPr txBox="1"/>
          <p:nvPr/>
        </p:nvSpPr>
        <p:spPr>
          <a:xfrm>
            <a:off x="3328168" y="1669739"/>
            <a:ext cx="173101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Rufus</a:t>
            </a:r>
          </a:p>
        </p:txBody>
      </p:sp>
      <p:pic>
        <p:nvPicPr>
          <p:cNvPr id="676" name="Image" descr="Image"/>
          <p:cNvPicPr>
            <a:picLocks noChangeAspect="1"/>
          </p:cNvPicPr>
          <p:nvPr/>
        </p:nvPicPr>
        <p:blipFill>
          <a:blip r:embed="rId4">
            <a:extLst/>
          </a:blip>
          <a:stretch>
            <a:fillRect/>
          </a:stretch>
        </p:blipFill>
        <p:spPr>
          <a:xfrm>
            <a:off x="2681514" y="10945348"/>
            <a:ext cx="2995163" cy="2403360"/>
          </a:xfrm>
          <a:prstGeom prst="rect">
            <a:avLst/>
          </a:prstGeom>
          <a:ln w="25400">
            <a:solidFill>
              <a:srgbClr val="000000"/>
            </a:solidFill>
            <a:miter lim="400000"/>
          </a:ln>
        </p:spPr>
      </p:pic>
      <p:sp>
        <p:nvSpPr>
          <p:cNvPr id="677" name="Circle"/>
          <p:cNvSpPr/>
          <p:nvPr/>
        </p:nvSpPr>
        <p:spPr>
          <a:xfrm rot="5400000">
            <a:off x="3761130" y="418572"/>
            <a:ext cx="835931" cy="835931"/>
          </a:xfrm>
          <a:prstGeom prst="ellipse">
            <a:avLst/>
          </a:prstGeom>
          <a:solidFill>
            <a:srgbClr val="D6AE52"/>
          </a:solidFill>
          <a:ln w="381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78" name="Memory unit"/>
          <p:cNvSpPr txBox="1"/>
          <p:nvPr/>
        </p:nvSpPr>
        <p:spPr>
          <a:xfrm>
            <a:off x="136116" y="12309"/>
            <a:ext cx="3020564" cy="1648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Memory unit</a:t>
            </a:r>
          </a:p>
        </p:txBody>
      </p:sp>
      <p:sp>
        <p:nvSpPr>
          <p:cNvPr id="679" name="Rufus!"/>
          <p:cNvSpPr txBox="1"/>
          <p:nvPr/>
        </p:nvSpPr>
        <p:spPr>
          <a:xfrm>
            <a:off x="15689081" y="1669739"/>
            <a:ext cx="1884046"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Rufus!</a:t>
            </a:r>
          </a:p>
        </p:txBody>
      </p:sp>
      <p:cxnSp>
        <p:nvCxnSpPr>
          <p:cNvPr id="680" name="Connection Line"/>
          <p:cNvCxnSpPr>
            <a:stCxn id="677" idx="0"/>
            <a:endCxn id="664" idx="0"/>
          </p:cNvCxnSpPr>
          <p:nvPr/>
        </p:nvCxnSpPr>
        <p:spPr>
          <a:xfrm>
            <a:off x="4179095" y="836537"/>
            <a:ext cx="12464709" cy="2296967"/>
          </a:xfrm>
          <a:prstGeom prst="straightConnector1">
            <a:avLst/>
          </a:prstGeom>
          <a:ln w="38100">
            <a:solidFill>
              <a:srgbClr val="000000"/>
            </a:solidFill>
            <a:miter lim="400000"/>
            <a:tailEnd type="triangle"/>
          </a:ln>
        </p:spPr>
      </p:cxnSp>
      <p:pic>
        <p:nvPicPr>
          <p:cNvPr id="681" name="Image" descr="Image"/>
          <p:cNvPicPr>
            <a:picLocks noChangeAspect="1"/>
          </p:cNvPicPr>
          <p:nvPr/>
        </p:nvPicPr>
        <p:blipFill>
          <a:blip r:embed="rId5">
            <a:extLst/>
          </a:blip>
          <a:stretch>
            <a:fillRect/>
          </a:stretch>
        </p:blipFill>
        <p:spPr>
          <a:xfrm>
            <a:off x="15146224" y="10945348"/>
            <a:ext cx="2995163" cy="2403360"/>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Circle"/>
          <p:cNvSpPr/>
          <p:nvPr/>
        </p:nvSpPr>
        <p:spPr>
          <a:xfrm rot="5400000">
            <a:off x="3764221" y="287133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86" name="Circle"/>
          <p:cNvSpPr/>
          <p:nvPr/>
        </p:nvSpPr>
        <p:spPr>
          <a:xfrm rot="5400000">
            <a:off x="6050533" y="288280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87" name="Circle"/>
          <p:cNvSpPr/>
          <p:nvPr/>
        </p:nvSpPr>
        <p:spPr>
          <a:xfrm rot="5400000">
            <a:off x="8314535" y="2882809"/>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88" name="Circle"/>
          <p:cNvSpPr/>
          <p:nvPr/>
        </p:nvSpPr>
        <p:spPr>
          <a:xfrm rot="5400000">
            <a:off x="10569108" y="288280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89" name="Circle"/>
          <p:cNvSpPr/>
          <p:nvPr/>
        </p:nvSpPr>
        <p:spPr>
          <a:xfrm rot="5400000">
            <a:off x="12833110" y="288280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90" name="Circle"/>
          <p:cNvSpPr/>
          <p:nvPr/>
        </p:nvSpPr>
        <p:spPr>
          <a:xfrm rot="5400000">
            <a:off x="15098421" y="2882809"/>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91" name="Circle"/>
          <p:cNvSpPr/>
          <p:nvPr/>
        </p:nvSpPr>
        <p:spPr>
          <a:xfrm rot="5400000">
            <a:off x="17364203" y="288280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92" name="Circle"/>
          <p:cNvSpPr/>
          <p:nvPr/>
        </p:nvSpPr>
        <p:spPr>
          <a:xfrm rot="5400000">
            <a:off x="19628200" y="287133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93" name="Circle"/>
          <p:cNvSpPr/>
          <p:nvPr/>
        </p:nvSpPr>
        <p:spPr>
          <a:xfrm rot="5400000">
            <a:off x="6050536" y="1229441"/>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94" name="Circle"/>
          <p:cNvSpPr/>
          <p:nvPr/>
        </p:nvSpPr>
        <p:spPr>
          <a:xfrm rot="5400000">
            <a:off x="8314537" y="1229441"/>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95" name="Circle"/>
          <p:cNvSpPr/>
          <p:nvPr/>
        </p:nvSpPr>
        <p:spPr>
          <a:xfrm rot="5400000">
            <a:off x="10569110" y="1229441"/>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96" name="Circle"/>
          <p:cNvSpPr/>
          <p:nvPr/>
        </p:nvSpPr>
        <p:spPr>
          <a:xfrm rot="5400000">
            <a:off x="12833112" y="1229441"/>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97" name="Circle"/>
          <p:cNvSpPr/>
          <p:nvPr/>
        </p:nvSpPr>
        <p:spPr>
          <a:xfrm rot="5400000">
            <a:off x="15098424" y="1229441"/>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98" name="Circle"/>
          <p:cNvSpPr/>
          <p:nvPr/>
        </p:nvSpPr>
        <p:spPr>
          <a:xfrm rot="5400000">
            <a:off x="17364206" y="1229441"/>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699" name="Circle"/>
          <p:cNvSpPr/>
          <p:nvPr/>
        </p:nvSpPr>
        <p:spPr>
          <a:xfrm rot="5400000">
            <a:off x="19628203" y="121796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00" name="Circle"/>
          <p:cNvSpPr/>
          <p:nvPr/>
        </p:nvSpPr>
        <p:spPr>
          <a:xfrm rot="5400000">
            <a:off x="3776921" y="1229441"/>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01" name="Recurrent Neural Networks (RNNs)"/>
          <p:cNvSpPr txBox="1"/>
          <p:nvPr/>
        </p:nvSpPr>
        <p:spPr>
          <a:xfrm>
            <a:off x="6411023" y="20795"/>
            <a:ext cx="11561954" cy="1047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914400">
              <a:defRPr b="0" sz="6000">
                <a:latin typeface="Helvetica Neue Light"/>
                <a:ea typeface="Helvetica Neue Light"/>
                <a:cs typeface="Helvetica Neue Light"/>
                <a:sym typeface="Helvetica Neue Light"/>
              </a:defRPr>
            </a:lvl1pPr>
          </a:lstStyle>
          <a:p>
            <a:pPr/>
            <a:r>
              <a:t>Recurrent Neural Networks (RNNs)</a:t>
            </a:r>
          </a:p>
        </p:txBody>
      </p:sp>
      <p:grpSp>
        <p:nvGrpSpPr>
          <p:cNvPr id="708" name="Group"/>
          <p:cNvGrpSpPr/>
          <p:nvPr/>
        </p:nvGrpSpPr>
        <p:grpSpPr>
          <a:xfrm>
            <a:off x="3113863" y="3301572"/>
            <a:ext cx="2155867" cy="6475137"/>
            <a:chOff x="0" y="0"/>
            <a:chExt cx="2155865" cy="6475135"/>
          </a:xfrm>
        </p:grpSpPr>
        <p:sp>
          <p:nvSpPr>
            <p:cNvPr id="702" name="Line"/>
            <p:cNvSpPr/>
            <p:nvPr/>
          </p:nvSpPr>
          <p:spPr>
            <a:xfrm flipV="1">
              <a:off x="-1" y="0"/>
              <a:ext cx="1091502" cy="63927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703" name="Line"/>
            <p:cNvSpPr/>
            <p:nvPr/>
          </p:nvSpPr>
          <p:spPr>
            <a:xfrm flipV="1">
              <a:off x="1065847" y="20939"/>
              <a:ext cx="21692" cy="645419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704" name="Line"/>
            <p:cNvSpPr/>
            <p:nvPr/>
          </p:nvSpPr>
          <p:spPr>
            <a:xfrm flipH="1" flipV="1">
              <a:off x="1071461" y="43543"/>
              <a:ext cx="1084405" cy="6431334"/>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707" name="Group"/>
            <p:cNvGrpSpPr/>
            <p:nvPr/>
          </p:nvGrpSpPr>
          <p:grpSpPr>
            <a:xfrm rot="16200000">
              <a:off x="265963" y="2435313"/>
              <a:ext cx="1621460" cy="1647795"/>
              <a:chOff x="0" y="0"/>
              <a:chExt cx="1621458" cy="1647794"/>
            </a:xfrm>
          </p:grpSpPr>
          <p:sp>
            <p:nvSpPr>
              <p:cNvPr id="705" name="Rectangle"/>
              <p:cNvSpPr/>
              <p:nvPr/>
            </p:nvSpPr>
            <p:spPr>
              <a:xfrm>
                <a:off x="0" y="0"/>
                <a:ext cx="1621459" cy="1647795"/>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706" name="mathbf_w.pdf" descr="mathbf_w.pdf"/>
              <p:cNvPicPr>
                <a:picLocks noChangeAspect="1"/>
              </p:cNvPicPr>
              <p:nvPr/>
            </p:nvPicPr>
            <p:blipFill>
              <a:blip r:embed="rId2">
                <a:extLst/>
              </a:blip>
              <a:stretch>
                <a:fillRect/>
              </a:stretch>
            </p:blipFill>
            <p:spPr>
              <a:xfrm rot="5400000">
                <a:off x="373500" y="567590"/>
                <a:ext cx="874459" cy="512614"/>
              </a:xfrm>
              <a:prstGeom prst="rect">
                <a:avLst/>
              </a:prstGeom>
              <a:ln w="12700" cap="flat">
                <a:noFill/>
                <a:miter lim="400000"/>
              </a:ln>
              <a:effectLst/>
            </p:spPr>
          </p:pic>
        </p:grpSp>
      </p:grpSp>
      <p:sp>
        <p:nvSpPr>
          <p:cNvPr id="709" name="Circle"/>
          <p:cNvSpPr/>
          <p:nvPr/>
        </p:nvSpPr>
        <p:spPr>
          <a:xfrm rot="5400000">
            <a:off x="9421135" y="9400429"/>
            <a:ext cx="835930" cy="835930"/>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10" name="Circle"/>
          <p:cNvSpPr/>
          <p:nvPr/>
        </p:nvSpPr>
        <p:spPr>
          <a:xfrm rot="5400000">
            <a:off x="7157132" y="9400429"/>
            <a:ext cx="835931" cy="835930"/>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11" name="Circle"/>
          <p:cNvSpPr/>
          <p:nvPr/>
        </p:nvSpPr>
        <p:spPr>
          <a:xfrm rot="5400000">
            <a:off x="4893131" y="9400429"/>
            <a:ext cx="835930" cy="835930"/>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12" name="Circle"/>
          <p:cNvSpPr/>
          <p:nvPr/>
        </p:nvSpPr>
        <p:spPr>
          <a:xfrm rot="5400000">
            <a:off x="2629129" y="9400429"/>
            <a:ext cx="835931" cy="835930"/>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13" name="Circle"/>
          <p:cNvSpPr/>
          <p:nvPr/>
        </p:nvSpPr>
        <p:spPr>
          <a:xfrm rot="5400000">
            <a:off x="18477141" y="9400429"/>
            <a:ext cx="835931" cy="835930"/>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14" name="Circle"/>
          <p:cNvSpPr/>
          <p:nvPr/>
        </p:nvSpPr>
        <p:spPr>
          <a:xfrm rot="5400000">
            <a:off x="16213139" y="9400429"/>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15" name="Circle"/>
          <p:cNvSpPr/>
          <p:nvPr/>
        </p:nvSpPr>
        <p:spPr>
          <a:xfrm rot="5400000">
            <a:off x="13949137" y="9400429"/>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16" name="Circle"/>
          <p:cNvSpPr/>
          <p:nvPr/>
        </p:nvSpPr>
        <p:spPr>
          <a:xfrm rot="5400000">
            <a:off x="11685136" y="9400429"/>
            <a:ext cx="835931" cy="835930"/>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17" name="Circle"/>
          <p:cNvSpPr/>
          <p:nvPr/>
        </p:nvSpPr>
        <p:spPr>
          <a:xfrm rot="5400000">
            <a:off x="20741140" y="9400429"/>
            <a:ext cx="835930" cy="835930"/>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18" name="Line"/>
          <p:cNvSpPr/>
          <p:nvPr/>
        </p:nvSpPr>
        <p:spPr>
          <a:xfrm>
            <a:off x="1945780" y="10812732"/>
            <a:ext cx="20494345"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19" name="Circle"/>
          <p:cNvSpPr/>
          <p:nvPr/>
        </p:nvSpPr>
        <p:spPr>
          <a:xfrm rot="5400000">
            <a:off x="10553135" y="9400429"/>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20" name="Circle"/>
          <p:cNvSpPr/>
          <p:nvPr/>
        </p:nvSpPr>
        <p:spPr>
          <a:xfrm rot="5400000">
            <a:off x="8289133" y="9400429"/>
            <a:ext cx="835931" cy="835930"/>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21" name="Circle"/>
          <p:cNvSpPr/>
          <p:nvPr/>
        </p:nvSpPr>
        <p:spPr>
          <a:xfrm rot="5400000">
            <a:off x="6025131" y="9400429"/>
            <a:ext cx="835931" cy="835930"/>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22" name="Circle"/>
          <p:cNvSpPr/>
          <p:nvPr/>
        </p:nvSpPr>
        <p:spPr>
          <a:xfrm rot="5400000">
            <a:off x="3761130" y="9400429"/>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23" name="Circle"/>
          <p:cNvSpPr/>
          <p:nvPr/>
        </p:nvSpPr>
        <p:spPr>
          <a:xfrm rot="5400000">
            <a:off x="19609142" y="9400429"/>
            <a:ext cx="835931" cy="835930"/>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24" name="Circle"/>
          <p:cNvSpPr/>
          <p:nvPr/>
        </p:nvSpPr>
        <p:spPr>
          <a:xfrm rot="5400000">
            <a:off x="17345139" y="9400429"/>
            <a:ext cx="835931" cy="835930"/>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25" name="Circle"/>
          <p:cNvSpPr/>
          <p:nvPr/>
        </p:nvSpPr>
        <p:spPr>
          <a:xfrm rot="5400000">
            <a:off x="15081138" y="9400429"/>
            <a:ext cx="835931" cy="835930"/>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26" name="Circle"/>
          <p:cNvSpPr/>
          <p:nvPr/>
        </p:nvSpPr>
        <p:spPr>
          <a:xfrm rot="5400000">
            <a:off x="12817137" y="9400429"/>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27" name="Circle"/>
          <p:cNvSpPr/>
          <p:nvPr/>
        </p:nvSpPr>
        <p:spPr>
          <a:xfrm rot="5400000">
            <a:off x="10565837" y="122322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28" name="Circle"/>
          <p:cNvSpPr/>
          <p:nvPr/>
        </p:nvSpPr>
        <p:spPr>
          <a:xfrm rot="5400000">
            <a:off x="8301835" y="122322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29" name="Circle"/>
          <p:cNvSpPr/>
          <p:nvPr/>
        </p:nvSpPr>
        <p:spPr>
          <a:xfrm rot="5400000">
            <a:off x="6037833" y="122322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30" name="Circle"/>
          <p:cNvSpPr/>
          <p:nvPr/>
        </p:nvSpPr>
        <p:spPr>
          <a:xfrm rot="5400000">
            <a:off x="3773832" y="122322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31" name="Circle"/>
          <p:cNvSpPr/>
          <p:nvPr/>
        </p:nvSpPr>
        <p:spPr>
          <a:xfrm rot="5400000">
            <a:off x="19621844" y="122322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32" name="Circle"/>
          <p:cNvSpPr/>
          <p:nvPr/>
        </p:nvSpPr>
        <p:spPr>
          <a:xfrm rot="5400000">
            <a:off x="17357841" y="122322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33" name="Circle"/>
          <p:cNvSpPr/>
          <p:nvPr/>
        </p:nvSpPr>
        <p:spPr>
          <a:xfrm rot="5400000">
            <a:off x="15093839" y="122322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34" name="Circle"/>
          <p:cNvSpPr/>
          <p:nvPr/>
        </p:nvSpPr>
        <p:spPr>
          <a:xfrm rot="5400000">
            <a:off x="12829838" y="122322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35" name="Circle"/>
          <p:cNvSpPr/>
          <p:nvPr/>
        </p:nvSpPr>
        <p:spPr>
          <a:xfrm rot="5400000">
            <a:off x="10565835" y="122322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36" name="Circle"/>
          <p:cNvSpPr/>
          <p:nvPr/>
        </p:nvSpPr>
        <p:spPr>
          <a:xfrm rot="5400000">
            <a:off x="8301833" y="122322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37" name="Circle"/>
          <p:cNvSpPr/>
          <p:nvPr/>
        </p:nvSpPr>
        <p:spPr>
          <a:xfrm rot="5400000">
            <a:off x="6037831" y="122322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38" name="Circle"/>
          <p:cNvSpPr/>
          <p:nvPr/>
        </p:nvSpPr>
        <p:spPr>
          <a:xfrm rot="5400000">
            <a:off x="3773830" y="122322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39" name="Circle"/>
          <p:cNvSpPr/>
          <p:nvPr/>
        </p:nvSpPr>
        <p:spPr>
          <a:xfrm rot="5400000">
            <a:off x="19621842" y="122322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40" name="Circle"/>
          <p:cNvSpPr/>
          <p:nvPr/>
        </p:nvSpPr>
        <p:spPr>
          <a:xfrm rot="5400000">
            <a:off x="17357839" y="122322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41" name="Circle"/>
          <p:cNvSpPr/>
          <p:nvPr/>
        </p:nvSpPr>
        <p:spPr>
          <a:xfrm rot="5400000">
            <a:off x="15093838" y="122322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42" name="Circle"/>
          <p:cNvSpPr/>
          <p:nvPr/>
        </p:nvSpPr>
        <p:spPr>
          <a:xfrm rot="5400000">
            <a:off x="12829837" y="122322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743" name="Image" descr="Image"/>
          <p:cNvPicPr>
            <a:picLocks noChangeAspect="1"/>
          </p:cNvPicPr>
          <p:nvPr/>
        </p:nvPicPr>
        <p:blipFill>
          <a:blip r:embed="rId3">
            <a:extLst/>
          </a:blip>
          <a:stretch>
            <a:fillRect/>
          </a:stretch>
        </p:blipFill>
        <p:spPr>
          <a:xfrm>
            <a:off x="2645959" y="11040960"/>
            <a:ext cx="19092083" cy="2446174"/>
          </a:xfrm>
          <a:prstGeom prst="rect">
            <a:avLst/>
          </a:prstGeom>
          <a:ln w="12700">
            <a:miter lim="400000"/>
          </a:ln>
        </p:spPr>
      </p:pic>
      <p:sp>
        <p:nvSpPr>
          <p:cNvPr id="744" name="Circle"/>
          <p:cNvSpPr/>
          <p:nvPr/>
        </p:nvSpPr>
        <p:spPr>
          <a:xfrm rot="5400000">
            <a:off x="3761130" y="2871335"/>
            <a:ext cx="835931" cy="835930"/>
          </a:xfrm>
          <a:prstGeom prst="ellipse">
            <a:avLst/>
          </a:prstGeom>
          <a:solidFill>
            <a:srgbClr val="D6AE52"/>
          </a:solidFill>
          <a:ln w="381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45" name="Hidden"/>
          <p:cNvSpPr txBox="1"/>
          <p:nvPr/>
        </p:nvSpPr>
        <p:spPr>
          <a:xfrm>
            <a:off x="431409" y="2801759"/>
            <a:ext cx="3020564"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746" name="Circle"/>
          <p:cNvSpPr/>
          <p:nvPr/>
        </p:nvSpPr>
        <p:spPr>
          <a:xfrm rot="5400000">
            <a:off x="10575368" y="288280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47" name="Circle"/>
          <p:cNvSpPr/>
          <p:nvPr/>
        </p:nvSpPr>
        <p:spPr>
          <a:xfrm rot="5400000">
            <a:off x="8311366" y="288280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48" name="Circle"/>
          <p:cNvSpPr/>
          <p:nvPr/>
        </p:nvSpPr>
        <p:spPr>
          <a:xfrm rot="5400000">
            <a:off x="6047364" y="2882809"/>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49" name="Circle"/>
          <p:cNvSpPr/>
          <p:nvPr/>
        </p:nvSpPr>
        <p:spPr>
          <a:xfrm rot="5400000">
            <a:off x="19631375" y="288280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50" name="Circle"/>
          <p:cNvSpPr/>
          <p:nvPr/>
        </p:nvSpPr>
        <p:spPr>
          <a:xfrm rot="5400000">
            <a:off x="17367372" y="288280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51" name="Circle"/>
          <p:cNvSpPr/>
          <p:nvPr/>
        </p:nvSpPr>
        <p:spPr>
          <a:xfrm rot="5400000">
            <a:off x="15103371" y="2882809"/>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52" name="Circle"/>
          <p:cNvSpPr/>
          <p:nvPr/>
        </p:nvSpPr>
        <p:spPr>
          <a:xfrm rot="5400000">
            <a:off x="12839369" y="288280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53" name="Circle"/>
          <p:cNvSpPr/>
          <p:nvPr/>
        </p:nvSpPr>
        <p:spPr>
          <a:xfrm rot="5400000">
            <a:off x="10575366" y="2882809"/>
            <a:ext cx="835931" cy="835931"/>
          </a:xfrm>
          <a:prstGeom prst="ellipse">
            <a:avLst/>
          </a:prstGeom>
          <a:solidFill>
            <a:schemeClr val="accent3"/>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54" name="Circle"/>
          <p:cNvSpPr/>
          <p:nvPr/>
        </p:nvSpPr>
        <p:spPr>
          <a:xfrm rot="5400000">
            <a:off x="8311364" y="2882809"/>
            <a:ext cx="835931" cy="835931"/>
          </a:xfrm>
          <a:prstGeom prst="ellipse">
            <a:avLst/>
          </a:prstGeom>
          <a:solidFill>
            <a:schemeClr val="accent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55" name="Circle"/>
          <p:cNvSpPr/>
          <p:nvPr/>
        </p:nvSpPr>
        <p:spPr>
          <a:xfrm rot="5400000">
            <a:off x="6047362" y="2882809"/>
            <a:ext cx="835931" cy="835931"/>
          </a:xfrm>
          <a:prstGeom prst="ellipse">
            <a:avLst/>
          </a:prstGeom>
          <a:solidFill>
            <a:schemeClr val="accent4"/>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56" name="Circle"/>
          <p:cNvSpPr/>
          <p:nvPr/>
        </p:nvSpPr>
        <p:spPr>
          <a:xfrm rot="5400000">
            <a:off x="19631373" y="2882809"/>
            <a:ext cx="835931" cy="835931"/>
          </a:xfrm>
          <a:prstGeom prst="ellipse">
            <a:avLst/>
          </a:prstGeom>
          <a:solidFill>
            <a:schemeClr val="accent1">
              <a:hueOff val="114395"/>
              <a:lumOff val="-24975"/>
            </a:schemeClr>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57" name="Circle"/>
          <p:cNvSpPr/>
          <p:nvPr/>
        </p:nvSpPr>
        <p:spPr>
          <a:xfrm rot="5400000">
            <a:off x="17367370" y="2882809"/>
            <a:ext cx="835931" cy="835931"/>
          </a:xfrm>
          <a:prstGeom prst="ellipse">
            <a:avLst/>
          </a:prstGeom>
          <a:solidFill>
            <a:schemeClr val="accent1">
              <a:lumOff val="-13575"/>
            </a:schemeClr>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58" name="Circle"/>
          <p:cNvSpPr/>
          <p:nvPr/>
        </p:nvSpPr>
        <p:spPr>
          <a:xfrm rot="5400000">
            <a:off x="15103369" y="2882809"/>
            <a:ext cx="835931" cy="835931"/>
          </a:xfrm>
          <a:prstGeom prst="ellipse">
            <a:avLst/>
          </a:prstGeom>
          <a:solidFill>
            <a:schemeClr val="accent1"/>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59" name="Circle"/>
          <p:cNvSpPr/>
          <p:nvPr/>
        </p:nvSpPr>
        <p:spPr>
          <a:xfrm rot="5400000">
            <a:off x="12839368" y="2882809"/>
            <a:ext cx="835930" cy="835931"/>
          </a:xfrm>
          <a:prstGeom prst="ellipse">
            <a:avLst/>
          </a:prstGeom>
          <a:solidFill>
            <a:schemeClr val="accent2">
              <a:hueOff val="167855"/>
              <a:satOff val="17755"/>
              <a:lumOff val="-16671"/>
            </a:schemeClr>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60" name="Line"/>
          <p:cNvSpPr/>
          <p:nvPr/>
        </p:nvSpPr>
        <p:spPr>
          <a:xfrm>
            <a:off x="4600058" y="3290316"/>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61" name="Line"/>
          <p:cNvSpPr/>
          <p:nvPr/>
        </p:nvSpPr>
        <p:spPr>
          <a:xfrm>
            <a:off x="6876761" y="3300774"/>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62" name="Line"/>
          <p:cNvSpPr/>
          <p:nvPr/>
        </p:nvSpPr>
        <p:spPr>
          <a:xfrm>
            <a:off x="9153644" y="3300774"/>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63" name="Line"/>
          <p:cNvSpPr/>
          <p:nvPr/>
        </p:nvSpPr>
        <p:spPr>
          <a:xfrm>
            <a:off x="11392063" y="3300774"/>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64" name="Line"/>
          <p:cNvSpPr/>
          <p:nvPr/>
        </p:nvSpPr>
        <p:spPr>
          <a:xfrm>
            <a:off x="13655882" y="3300774"/>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65" name="Line"/>
          <p:cNvSpPr/>
          <p:nvPr/>
        </p:nvSpPr>
        <p:spPr>
          <a:xfrm>
            <a:off x="15945646" y="3300774"/>
            <a:ext cx="1441139"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66" name="Line"/>
          <p:cNvSpPr/>
          <p:nvPr/>
        </p:nvSpPr>
        <p:spPr>
          <a:xfrm>
            <a:off x="18184065" y="3300774"/>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67" name="Line"/>
          <p:cNvSpPr/>
          <p:nvPr/>
        </p:nvSpPr>
        <p:spPr>
          <a:xfrm flipV="1">
            <a:off x="4191797" y="2049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68" name="Line"/>
          <p:cNvSpPr/>
          <p:nvPr/>
        </p:nvSpPr>
        <p:spPr>
          <a:xfrm flipV="1">
            <a:off x="6465329" y="2049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69" name="Line"/>
          <p:cNvSpPr/>
          <p:nvPr/>
        </p:nvSpPr>
        <p:spPr>
          <a:xfrm flipV="1">
            <a:off x="8702333" y="2049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70" name="Line"/>
          <p:cNvSpPr/>
          <p:nvPr/>
        </p:nvSpPr>
        <p:spPr>
          <a:xfrm flipV="1">
            <a:off x="10975865" y="2049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71" name="Line"/>
          <p:cNvSpPr/>
          <p:nvPr/>
        </p:nvSpPr>
        <p:spPr>
          <a:xfrm flipV="1">
            <a:off x="13204754" y="206202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72" name="Line"/>
          <p:cNvSpPr/>
          <p:nvPr/>
        </p:nvSpPr>
        <p:spPr>
          <a:xfrm flipV="1">
            <a:off x="15478286" y="206202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73" name="Line"/>
          <p:cNvSpPr/>
          <p:nvPr/>
        </p:nvSpPr>
        <p:spPr>
          <a:xfrm flipV="1">
            <a:off x="17759934" y="206202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74" name="Line"/>
          <p:cNvSpPr/>
          <p:nvPr/>
        </p:nvSpPr>
        <p:spPr>
          <a:xfrm flipV="1">
            <a:off x="20033467" y="206202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775" name="Outputs"/>
          <p:cNvSpPr txBox="1"/>
          <p:nvPr/>
        </p:nvSpPr>
        <p:spPr>
          <a:xfrm>
            <a:off x="431409" y="1197965"/>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776" name="Inputs"/>
          <p:cNvSpPr txBox="1"/>
          <p:nvPr/>
        </p:nvSpPr>
        <p:spPr>
          <a:xfrm>
            <a:off x="431409" y="9375165"/>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4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38"/>
                                        </p:tgtEl>
                                        <p:attrNameLst>
                                          <p:attrName>style.visibility</p:attrName>
                                        </p:attrNameLst>
                                      </p:cBhvr>
                                      <p:to>
                                        <p:strVal val="visible"/>
                                      </p:to>
                                    </p:set>
                                  </p:childTnLst>
                                </p:cTn>
                              </p:par>
                            </p:childTnLst>
                          </p:cTn>
                        </p:par>
                        <p:par>
                          <p:cTn id="10" fill="hold">
                            <p:stCondLst>
                              <p:cond delay="0"/>
                            </p:stCondLst>
                            <p:childTnLst>
                              <p:par>
                                <p:cTn id="11" presetClass="path" nodeType="afterEffect" presetSubtype="0" presetID="-1" grpId="3" accel="50000" decel="50000" fill="hold">
                                  <p:stCondLst>
                                    <p:cond delay="0"/>
                                  </p:stCondLst>
                                  <p:childTnLst>
                                    <p:animMotion path="M 0.000000 0.000000 L 0.093707 0.001211" origin="layout" pathEditMode="relative">
                                      <p:cBhvr>
                                        <p:cTn id="12" dur="500" fill="hold"/>
                                        <p:tgtEl>
                                          <p:spTgt spid="708"/>
                                        </p:tgtEl>
                                        <p:attrNameLst>
                                          <p:attrName>ppt_x</p:attrName>
                                          <p:attrName>ppt_y</p:attrName>
                                        </p:attrNameLst>
                                      </p:cBhvr>
                                    </p:animMotion>
                                  </p:childTnLst>
                                </p:cTn>
                              </p:par>
                            </p:childTnLst>
                          </p:cTn>
                        </p:par>
                        <p:par>
                          <p:cTn id="13" fill="hold">
                            <p:stCondLst>
                              <p:cond delay="500"/>
                            </p:stCondLst>
                            <p:childTnLst>
                              <p:par>
                                <p:cTn id="14" presetClass="entr" nodeType="afterEffect" presetSubtype="0" presetID="1" grpId="4" fill="hold">
                                  <p:stCondLst>
                                    <p:cond delay="0"/>
                                  </p:stCondLst>
                                  <p:iterate type="el" backwards="0">
                                    <p:tmAbs val="0"/>
                                  </p:iterate>
                                  <p:childTnLst>
                                    <p:set>
                                      <p:cBhvr>
                                        <p:cTn id="15" fill="hold"/>
                                        <p:tgtEl>
                                          <p:spTgt spid="755"/>
                                        </p:tgtEl>
                                        <p:attrNameLst>
                                          <p:attrName>style.visibility</p:attrName>
                                        </p:attrNameLst>
                                      </p:cBhvr>
                                      <p:to>
                                        <p:strVal val="visible"/>
                                      </p:to>
                                    </p:set>
                                  </p:childTnLst>
                                </p:cTn>
                              </p:par>
                            </p:childTnLst>
                          </p:cTn>
                        </p:par>
                        <p:par>
                          <p:cTn id="16" fill="hold">
                            <p:stCondLst>
                              <p:cond delay="500"/>
                            </p:stCondLst>
                            <p:childTnLst>
                              <p:par>
                                <p:cTn id="17" presetClass="entr" nodeType="afterEffect" presetSubtype="0" presetID="1" grpId="5" fill="hold">
                                  <p:stCondLst>
                                    <p:cond delay="0"/>
                                  </p:stCondLst>
                                  <p:iterate type="el" backwards="0">
                                    <p:tmAbs val="0"/>
                                  </p:iterate>
                                  <p:childTnLst>
                                    <p:set>
                                      <p:cBhvr>
                                        <p:cTn id="18" fill="hold"/>
                                        <p:tgtEl>
                                          <p:spTgt spid="737"/>
                                        </p:tgtEl>
                                        <p:attrNameLst>
                                          <p:attrName>style.visibility</p:attrName>
                                        </p:attrNameLst>
                                      </p:cBhvr>
                                      <p:to>
                                        <p:strVal val="visible"/>
                                      </p:to>
                                    </p:set>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093707 0.001211 L 0.185791 0.002503" origin="layout" pathEditMode="relative">
                                      <p:cBhvr>
                                        <p:cTn id="21" dur="500" fill="hold"/>
                                        <p:tgtEl>
                                          <p:spTgt spid="708"/>
                                        </p:tgtEl>
                                        <p:attrNameLst>
                                          <p:attrName>ppt_x</p:attrName>
                                          <p:attrName>ppt_y</p:attrName>
                                        </p:attrNameLst>
                                      </p:cBhvr>
                                    </p:animMotion>
                                  </p:childTnLst>
                                </p:cTn>
                              </p:par>
                            </p:childTnLst>
                          </p:cTn>
                        </p:par>
                        <p:par>
                          <p:cTn id="22" fill="hold">
                            <p:stCondLst>
                              <p:cond delay="500"/>
                            </p:stCondLst>
                            <p:childTnLst>
                              <p:par>
                                <p:cTn id="23" presetClass="entr" nodeType="afterEffect" presetSubtype="0" presetID="1" grpId="7" fill="hold">
                                  <p:stCondLst>
                                    <p:cond delay="0"/>
                                  </p:stCondLst>
                                  <p:iterate type="el" backwards="0">
                                    <p:tmAbs val="0"/>
                                  </p:iterate>
                                  <p:childTnLst>
                                    <p:set>
                                      <p:cBhvr>
                                        <p:cTn id="24" fill="hold"/>
                                        <p:tgtEl>
                                          <p:spTgt spid="754"/>
                                        </p:tgtEl>
                                        <p:attrNameLst>
                                          <p:attrName>style.visibility</p:attrName>
                                        </p:attrNameLst>
                                      </p:cBhvr>
                                      <p:to>
                                        <p:strVal val="visible"/>
                                      </p:to>
                                    </p:set>
                                  </p:childTnLst>
                                </p:cTn>
                              </p:par>
                            </p:childTnLst>
                          </p:cTn>
                        </p:par>
                        <p:par>
                          <p:cTn id="25" fill="hold">
                            <p:stCondLst>
                              <p:cond delay="500"/>
                            </p:stCondLst>
                            <p:childTnLst>
                              <p:par>
                                <p:cTn id="26" presetClass="entr" nodeType="afterEffect" presetSubtype="0" presetID="1" grpId="8" fill="hold">
                                  <p:stCondLst>
                                    <p:cond delay="0"/>
                                  </p:stCondLst>
                                  <p:iterate type="el" backwards="0">
                                    <p:tmAbs val="0"/>
                                  </p:iterate>
                                  <p:childTnLst>
                                    <p:set>
                                      <p:cBhvr>
                                        <p:cTn id="27" fill="hold"/>
                                        <p:tgtEl>
                                          <p:spTgt spid="736"/>
                                        </p:tgtEl>
                                        <p:attrNameLst>
                                          <p:attrName>style.visibility</p:attrName>
                                        </p:attrNameLst>
                                      </p:cBhvr>
                                      <p:to>
                                        <p:strVal val="visible"/>
                                      </p:to>
                                    </p:set>
                                  </p:childTnLst>
                                </p:cTn>
                              </p:par>
                            </p:childTnLst>
                          </p:cTn>
                        </p:par>
                        <p:par>
                          <p:cTn id="28" fill="hold">
                            <p:stCondLst>
                              <p:cond delay="0"/>
                            </p:stCondLst>
                            <p:childTnLst>
                              <p:par>
                                <p:cTn id="29" presetClass="path" nodeType="afterEffect" presetSubtype="0" presetID="-1" grpId="9" accel="50000" decel="50000" fill="hold">
                                  <p:stCondLst>
                                    <p:cond delay="0"/>
                                  </p:stCondLst>
                                  <p:childTnLst>
                                    <p:animMotion path="M 0.185791 0.002503 L 0.279598 0.002880" origin="layout" pathEditMode="relative">
                                      <p:cBhvr>
                                        <p:cTn id="30" dur="500" fill="hold"/>
                                        <p:tgtEl>
                                          <p:spTgt spid="708"/>
                                        </p:tgtEl>
                                        <p:attrNameLst>
                                          <p:attrName>ppt_x</p:attrName>
                                          <p:attrName>ppt_y</p:attrName>
                                        </p:attrNameLst>
                                      </p:cBhvr>
                                    </p:animMotion>
                                  </p:childTnLst>
                                </p:cTn>
                              </p:par>
                            </p:childTnLst>
                          </p:cTn>
                        </p:par>
                        <p:par>
                          <p:cTn id="31" fill="hold">
                            <p:stCondLst>
                              <p:cond delay="500"/>
                            </p:stCondLst>
                            <p:childTnLst>
                              <p:par>
                                <p:cTn id="32" presetClass="entr" nodeType="afterEffect" presetSubtype="0" presetID="1" grpId="10" fill="hold">
                                  <p:stCondLst>
                                    <p:cond delay="0"/>
                                  </p:stCondLst>
                                  <p:iterate type="el" backwards="0">
                                    <p:tmAbs val="0"/>
                                  </p:iterate>
                                  <p:childTnLst>
                                    <p:set>
                                      <p:cBhvr>
                                        <p:cTn id="33" fill="hold"/>
                                        <p:tgtEl>
                                          <p:spTgt spid="753"/>
                                        </p:tgtEl>
                                        <p:attrNameLst>
                                          <p:attrName>style.visibility</p:attrName>
                                        </p:attrNameLst>
                                      </p:cBhvr>
                                      <p:to>
                                        <p:strVal val="visible"/>
                                      </p:to>
                                    </p:set>
                                  </p:childTnLst>
                                </p:cTn>
                              </p:par>
                            </p:childTnLst>
                          </p:cTn>
                        </p:par>
                        <p:par>
                          <p:cTn id="34" fill="hold">
                            <p:stCondLst>
                              <p:cond delay="500"/>
                            </p:stCondLst>
                            <p:childTnLst>
                              <p:par>
                                <p:cTn id="35" presetClass="entr" nodeType="afterEffect" presetSubtype="0" presetID="1" grpId="11" fill="hold">
                                  <p:stCondLst>
                                    <p:cond delay="0"/>
                                  </p:stCondLst>
                                  <p:iterate type="el" backwards="0">
                                    <p:tmAbs val="0"/>
                                  </p:iterate>
                                  <p:childTnLst>
                                    <p:set>
                                      <p:cBhvr>
                                        <p:cTn id="36" fill="hold"/>
                                        <p:tgtEl>
                                          <p:spTgt spid="735"/>
                                        </p:tgtEl>
                                        <p:attrNameLst>
                                          <p:attrName>style.visibility</p:attrName>
                                        </p:attrNameLst>
                                      </p:cBhvr>
                                      <p:to>
                                        <p:strVal val="visible"/>
                                      </p:to>
                                    </p:set>
                                  </p:childTnLst>
                                </p:cTn>
                              </p:par>
                            </p:childTnLst>
                          </p:cTn>
                        </p:par>
                        <p:par>
                          <p:cTn id="37" fill="hold">
                            <p:stCondLst>
                              <p:cond delay="0"/>
                            </p:stCondLst>
                            <p:childTnLst>
                              <p:par>
                                <p:cTn id="38" presetClass="path" nodeType="afterEffect" presetSubtype="0" presetID="-1" grpId="12" accel="50000" decel="50000" fill="hold">
                                  <p:stCondLst>
                                    <p:cond delay="0"/>
                                  </p:stCondLst>
                                  <p:childTnLst>
                                    <p:animMotion path="M 0.279598 0.002880 L 0.371573 0.001602" origin="layout" pathEditMode="relative">
                                      <p:cBhvr>
                                        <p:cTn id="39" dur="500" fill="hold"/>
                                        <p:tgtEl>
                                          <p:spTgt spid="708"/>
                                        </p:tgtEl>
                                        <p:attrNameLst>
                                          <p:attrName>ppt_x</p:attrName>
                                          <p:attrName>ppt_y</p:attrName>
                                        </p:attrNameLst>
                                      </p:cBhvr>
                                    </p:animMotion>
                                  </p:childTnLst>
                                </p:cTn>
                              </p:par>
                            </p:childTnLst>
                          </p:cTn>
                        </p:par>
                        <p:par>
                          <p:cTn id="40" fill="hold">
                            <p:stCondLst>
                              <p:cond delay="500"/>
                            </p:stCondLst>
                            <p:childTnLst>
                              <p:par>
                                <p:cTn id="41" presetClass="entr" nodeType="afterEffect" presetSubtype="0" presetID="1" grpId="13" fill="hold">
                                  <p:stCondLst>
                                    <p:cond delay="0"/>
                                  </p:stCondLst>
                                  <p:iterate type="el" backwards="0">
                                    <p:tmAbs val="0"/>
                                  </p:iterate>
                                  <p:childTnLst>
                                    <p:set>
                                      <p:cBhvr>
                                        <p:cTn id="42" fill="hold"/>
                                        <p:tgtEl>
                                          <p:spTgt spid="759"/>
                                        </p:tgtEl>
                                        <p:attrNameLst>
                                          <p:attrName>style.visibility</p:attrName>
                                        </p:attrNameLst>
                                      </p:cBhvr>
                                      <p:to>
                                        <p:strVal val="visible"/>
                                      </p:to>
                                    </p:set>
                                  </p:childTnLst>
                                </p:cTn>
                              </p:par>
                            </p:childTnLst>
                          </p:cTn>
                        </p:par>
                        <p:par>
                          <p:cTn id="43" fill="hold">
                            <p:stCondLst>
                              <p:cond delay="500"/>
                            </p:stCondLst>
                            <p:childTnLst>
                              <p:par>
                                <p:cTn id="44" presetClass="entr" nodeType="afterEffect" presetSubtype="0" presetID="1" grpId="14" fill="hold">
                                  <p:stCondLst>
                                    <p:cond delay="0"/>
                                  </p:stCondLst>
                                  <p:iterate type="el" backwards="0">
                                    <p:tmAbs val="0"/>
                                  </p:iterate>
                                  <p:childTnLst>
                                    <p:set>
                                      <p:cBhvr>
                                        <p:cTn id="45" fill="hold"/>
                                        <p:tgtEl>
                                          <p:spTgt spid="742"/>
                                        </p:tgtEl>
                                        <p:attrNameLst>
                                          <p:attrName>style.visibility</p:attrName>
                                        </p:attrNameLst>
                                      </p:cBhvr>
                                      <p:to>
                                        <p:strVal val="visible"/>
                                      </p:to>
                                    </p:set>
                                  </p:childTnLst>
                                </p:cTn>
                              </p:par>
                            </p:childTnLst>
                          </p:cTn>
                        </p:par>
                        <p:par>
                          <p:cTn id="46" fill="hold">
                            <p:stCondLst>
                              <p:cond delay="0"/>
                            </p:stCondLst>
                            <p:childTnLst>
                              <p:par>
                                <p:cTn id="47" presetClass="path" nodeType="afterEffect" presetSubtype="0" presetID="-1" grpId="15" accel="50000" decel="50000" fill="hold">
                                  <p:stCondLst>
                                    <p:cond delay="0"/>
                                  </p:stCondLst>
                                  <p:childTnLst>
                                    <p:animMotion path="M 0.371573 0.001602 L 0.465214 0.001573" origin="layout" pathEditMode="relative">
                                      <p:cBhvr>
                                        <p:cTn id="48" dur="500" fill="hold"/>
                                        <p:tgtEl>
                                          <p:spTgt spid="708"/>
                                        </p:tgtEl>
                                        <p:attrNameLst>
                                          <p:attrName>ppt_x</p:attrName>
                                          <p:attrName>ppt_y</p:attrName>
                                        </p:attrNameLst>
                                      </p:cBhvr>
                                    </p:animMotion>
                                  </p:childTnLst>
                                </p:cTn>
                              </p:par>
                            </p:childTnLst>
                          </p:cTn>
                        </p:par>
                        <p:par>
                          <p:cTn id="49" fill="hold">
                            <p:stCondLst>
                              <p:cond delay="500"/>
                            </p:stCondLst>
                            <p:childTnLst>
                              <p:par>
                                <p:cTn id="50" presetClass="entr" nodeType="afterEffect" presetSubtype="0" presetID="1" grpId="16" fill="hold">
                                  <p:stCondLst>
                                    <p:cond delay="0"/>
                                  </p:stCondLst>
                                  <p:iterate type="el" backwards="0">
                                    <p:tmAbs val="0"/>
                                  </p:iterate>
                                  <p:childTnLst>
                                    <p:set>
                                      <p:cBhvr>
                                        <p:cTn id="51" fill="hold"/>
                                        <p:tgtEl>
                                          <p:spTgt spid="758"/>
                                        </p:tgtEl>
                                        <p:attrNameLst>
                                          <p:attrName>style.visibility</p:attrName>
                                        </p:attrNameLst>
                                      </p:cBhvr>
                                      <p:to>
                                        <p:strVal val="visible"/>
                                      </p:to>
                                    </p:set>
                                  </p:childTnLst>
                                </p:cTn>
                              </p:par>
                            </p:childTnLst>
                          </p:cTn>
                        </p:par>
                        <p:par>
                          <p:cTn id="52" fill="hold">
                            <p:stCondLst>
                              <p:cond delay="500"/>
                            </p:stCondLst>
                            <p:childTnLst>
                              <p:par>
                                <p:cTn id="53" presetClass="entr" nodeType="afterEffect" presetSubtype="0" presetID="1" grpId="17" fill="hold">
                                  <p:stCondLst>
                                    <p:cond delay="0"/>
                                  </p:stCondLst>
                                  <p:iterate type="el" backwards="0">
                                    <p:tmAbs val="0"/>
                                  </p:iterate>
                                  <p:childTnLst>
                                    <p:set>
                                      <p:cBhvr>
                                        <p:cTn id="54" fill="hold"/>
                                        <p:tgtEl>
                                          <p:spTgt spid="741"/>
                                        </p:tgtEl>
                                        <p:attrNameLst>
                                          <p:attrName>style.visibility</p:attrName>
                                        </p:attrNameLst>
                                      </p:cBhvr>
                                      <p:to>
                                        <p:strVal val="visible"/>
                                      </p:to>
                                    </p:set>
                                  </p:childTnLst>
                                </p:cTn>
                              </p:par>
                            </p:childTnLst>
                          </p:cTn>
                        </p:par>
                        <p:par>
                          <p:cTn id="55" fill="hold">
                            <p:stCondLst>
                              <p:cond delay="0"/>
                            </p:stCondLst>
                            <p:childTnLst>
                              <p:par>
                                <p:cTn id="56" presetClass="path" nodeType="afterEffect" presetSubtype="0" presetID="-1" grpId="18" accel="50000" decel="50000" fill="hold">
                                  <p:stCondLst>
                                    <p:cond delay="0"/>
                                  </p:stCondLst>
                                  <p:childTnLst>
                                    <p:animMotion path="M 0.465214 0.001573 L 0.557709 0.002038" origin="layout" pathEditMode="relative">
                                      <p:cBhvr>
                                        <p:cTn id="57" dur="500" fill="hold"/>
                                        <p:tgtEl>
                                          <p:spTgt spid="708"/>
                                        </p:tgtEl>
                                        <p:attrNameLst>
                                          <p:attrName>ppt_x</p:attrName>
                                          <p:attrName>ppt_y</p:attrName>
                                        </p:attrNameLst>
                                      </p:cBhvr>
                                    </p:animMotion>
                                  </p:childTnLst>
                                </p:cTn>
                              </p:par>
                            </p:childTnLst>
                          </p:cTn>
                        </p:par>
                        <p:par>
                          <p:cTn id="58" fill="hold">
                            <p:stCondLst>
                              <p:cond delay="500"/>
                            </p:stCondLst>
                            <p:childTnLst>
                              <p:par>
                                <p:cTn id="59" presetClass="entr" nodeType="afterEffect" presetSubtype="0" presetID="1" grpId="19" fill="hold">
                                  <p:stCondLst>
                                    <p:cond delay="0"/>
                                  </p:stCondLst>
                                  <p:iterate type="el" backwards="0">
                                    <p:tmAbs val="0"/>
                                  </p:iterate>
                                  <p:childTnLst>
                                    <p:set>
                                      <p:cBhvr>
                                        <p:cTn id="60" fill="hold"/>
                                        <p:tgtEl>
                                          <p:spTgt spid="757"/>
                                        </p:tgtEl>
                                        <p:attrNameLst>
                                          <p:attrName>style.visibility</p:attrName>
                                        </p:attrNameLst>
                                      </p:cBhvr>
                                      <p:to>
                                        <p:strVal val="visible"/>
                                      </p:to>
                                    </p:set>
                                  </p:childTnLst>
                                </p:cTn>
                              </p:par>
                            </p:childTnLst>
                          </p:cTn>
                        </p:par>
                        <p:par>
                          <p:cTn id="61" fill="hold">
                            <p:stCondLst>
                              <p:cond delay="500"/>
                            </p:stCondLst>
                            <p:childTnLst>
                              <p:par>
                                <p:cTn id="62" presetClass="entr" nodeType="afterEffect" presetSubtype="0" presetID="1" grpId="20" fill="hold">
                                  <p:stCondLst>
                                    <p:cond delay="0"/>
                                  </p:stCondLst>
                                  <p:iterate type="el" backwards="0">
                                    <p:tmAbs val="0"/>
                                  </p:iterate>
                                  <p:childTnLst>
                                    <p:set>
                                      <p:cBhvr>
                                        <p:cTn id="63" fill="hold"/>
                                        <p:tgtEl>
                                          <p:spTgt spid="740"/>
                                        </p:tgtEl>
                                        <p:attrNameLst>
                                          <p:attrName>style.visibility</p:attrName>
                                        </p:attrNameLst>
                                      </p:cBhvr>
                                      <p:to>
                                        <p:strVal val="visible"/>
                                      </p:to>
                                    </p:set>
                                  </p:childTnLst>
                                </p:cTn>
                              </p:par>
                            </p:childTnLst>
                          </p:cTn>
                        </p:par>
                        <p:par>
                          <p:cTn id="64" fill="hold">
                            <p:stCondLst>
                              <p:cond delay="0"/>
                            </p:stCondLst>
                            <p:childTnLst>
                              <p:par>
                                <p:cTn id="65" presetClass="path" nodeType="afterEffect" presetSubtype="0" presetID="-1" grpId="21" accel="50000" decel="50000" fill="hold">
                                  <p:stCondLst>
                                    <p:cond delay="0"/>
                                  </p:stCondLst>
                                  <p:childTnLst>
                                    <p:animMotion path="M 0.557709 0.002038 L 0.650194 0.002038" origin="layout" pathEditMode="relative">
                                      <p:cBhvr>
                                        <p:cTn id="66" dur="500" fill="hold"/>
                                        <p:tgtEl>
                                          <p:spTgt spid="708"/>
                                        </p:tgtEl>
                                        <p:attrNameLst>
                                          <p:attrName>ppt_x</p:attrName>
                                          <p:attrName>ppt_y</p:attrName>
                                        </p:attrNameLst>
                                      </p:cBhvr>
                                    </p:animMotion>
                                  </p:childTnLst>
                                </p:cTn>
                              </p:par>
                            </p:childTnLst>
                          </p:cTn>
                        </p:par>
                        <p:par>
                          <p:cTn id="67" fill="hold">
                            <p:stCondLst>
                              <p:cond delay="500"/>
                            </p:stCondLst>
                            <p:childTnLst>
                              <p:par>
                                <p:cTn id="68" presetClass="entr" nodeType="afterEffect" presetSubtype="0" presetID="1" grpId="22" fill="hold">
                                  <p:stCondLst>
                                    <p:cond delay="0"/>
                                  </p:stCondLst>
                                  <p:iterate type="el" backwards="0">
                                    <p:tmAbs val="0"/>
                                  </p:iterate>
                                  <p:childTnLst>
                                    <p:set>
                                      <p:cBhvr>
                                        <p:cTn id="69" fill="hold"/>
                                        <p:tgtEl>
                                          <p:spTgt spid="756"/>
                                        </p:tgtEl>
                                        <p:attrNameLst>
                                          <p:attrName>style.visibility</p:attrName>
                                        </p:attrNameLst>
                                      </p:cBhvr>
                                      <p:to>
                                        <p:strVal val="visible"/>
                                      </p:to>
                                    </p:set>
                                  </p:childTnLst>
                                </p:cTn>
                              </p:par>
                            </p:childTnLst>
                          </p:cTn>
                        </p:par>
                        <p:par>
                          <p:cTn id="70" fill="hold">
                            <p:stCondLst>
                              <p:cond delay="500"/>
                            </p:stCondLst>
                            <p:childTnLst>
                              <p:par>
                                <p:cTn id="71" presetClass="entr" nodeType="afterEffect" presetSubtype="0" presetID="1" grpId="23" fill="hold">
                                  <p:stCondLst>
                                    <p:cond delay="0"/>
                                  </p:stCondLst>
                                  <p:iterate type="el" backwards="0">
                                    <p:tmAbs val="0"/>
                                  </p:iterate>
                                  <p:childTnLst>
                                    <p:set>
                                      <p:cBhvr>
                                        <p:cTn id="72" fill="hold"/>
                                        <p:tgtEl>
                                          <p:spTgt spid="7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5" grpId="4"/>
      <p:bldP build="whole" bldLvl="1" animBg="1" rev="0" advAuto="0" spid="739" grpId="23"/>
      <p:bldP build="whole" bldLvl="1" animBg="1" rev="0" advAuto="0" spid="742" grpId="14"/>
      <p:bldP build="whole" bldLvl="1" animBg="1" rev="0" advAuto="0" spid="758" grpId="16"/>
      <p:bldP build="whole" bldLvl="1" animBg="1" rev="0" advAuto="0" spid="737" grpId="5"/>
      <p:bldP build="whole" bldLvl="1" animBg="1" rev="0" advAuto="0" spid="753" grpId="10"/>
      <p:bldP build="whole" bldLvl="1" animBg="1" rev="0" advAuto="0" spid="736" grpId="8"/>
      <p:bldP build="whole" bldLvl="1" animBg="1" rev="0" advAuto="0" spid="756" grpId="22"/>
      <p:bldP build="whole" bldLvl="1" animBg="1" rev="0" advAuto="0" spid="740" grpId="20"/>
      <p:bldP build="whole" bldLvl="1" animBg="1" rev="0" advAuto="0" spid="744" grpId="1"/>
      <p:bldP build="whole" bldLvl="1" animBg="1" rev="0" advAuto="0" spid="754" grpId="7"/>
      <p:bldP build="whole" bldLvl="1" animBg="1" rev="0" advAuto="0" spid="757" grpId="19"/>
      <p:bldP build="whole" bldLvl="1" animBg="1" rev="0" advAuto="0" spid="738" grpId="2"/>
      <p:bldP build="whole" bldLvl="1" animBg="1" rev="0" advAuto="0" spid="759" grpId="13"/>
      <p:bldP build="whole" bldLvl="1" animBg="1" rev="0" advAuto="0" spid="741" grpId="17"/>
      <p:bldP build="whole" bldLvl="1" animBg="1" rev="0" advAuto="0" spid="735" grpId="1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Circle"/>
          <p:cNvSpPr/>
          <p:nvPr/>
        </p:nvSpPr>
        <p:spPr>
          <a:xfrm rot="5400000">
            <a:off x="5164342" y="4455090"/>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79" name="Circle"/>
          <p:cNvSpPr/>
          <p:nvPr/>
        </p:nvSpPr>
        <p:spPr>
          <a:xfrm rot="5400000">
            <a:off x="7450654" y="4466564"/>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80" name="Circle"/>
          <p:cNvSpPr/>
          <p:nvPr/>
        </p:nvSpPr>
        <p:spPr>
          <a:xfrm rot="5400000">
            <a:off x="9714655" y="4466564"/>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81" name="Circle"/>
          <p:cNvSpPr/>
          <p:nvPr/>
        </p:nvSpPr>
        <p:spPr>
          <a:xfrm rot="5400000">
            <a:off x="11969229" y="4466564"/>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82" name="Circle"/>
          <p:cNvSpPr/>
          <p:nvPr/>
        </p:nvSpPr>
        <p:spPr>
          <a:xfrm rot="5400000">
            <a:off x="14233231" y="4466564"/>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83" name="Circle"/>
          <p:cNvSpPr/>
          <p:nvPr/>
        </p:nvSpPr>
        <p:spPr>
          <a:xfrm rot="5400000">
            <a:off x="16498541" y="4466564"/>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84" name="Circle"/>
          <p:cNvSpPr/>
          <p:nvPr/>
        </p:nvSpPr>
        <p:spPr>
          <a:xfrm rot="5400000">
            <a:off x="18764324" y="4466564"/>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85" name="Circle"/>
          <p:cNvSpPr/>
          <p:nvPr/>
        </p:nvSpPr>
        <p:spPr>
          <a:xfrm rot="5400000">
            <a:off x="21028321" y="4455090"/>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86" name="Circle"/>
          <p:cNvSpPr/>
          <p:nvPr/>
        </p:nvSpPr>
        <p:spPr>
          <a:xfrm rot="5400000">
            <a:off x="7450656" y="2813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87" name="Circle"/>
          <p:cNvSpPr/>
          <p:nvPr/>
        </p:nvSpPr>
        <p:spPr>
          <a:xfrm rot="5400000">
            <a:off x="9714658" y="2813197"/>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88" name="Circle"/>
          <p:cNvSpPr/>
          <p:nvPr/>
        </p:nvSpPr>
        <p:spPr>
          <a:xfrm rot="5400000">
            <a:off x="11969231" y="2813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89" name="Circle"/>
          <p:cNvSpPr/>
          <p:nvPr/>
        </p:nvSpPr>
        <p:spPr>
          <a:xfrm rot="5400000">
            <a:off x="14233233" y="2813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90" name="Circle"/>
          <p:cNvSpPr/>
          <p:nvPr/>
        </p:nvSpPr>
        <p:spPr>
          <a:xfrm rot="5400000">
            <a:off x="16498544" y="2813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91" name="Circle"/>
          <p:cNvSpPr/>
          <p:nvPr/>
        </p:nvSpPr>
        <p:spPr>
          <a:xfrm rot="5400000">
            <a:off x="21028324" y="2801722"/>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92" name="Circle"/>
          <p:cNvSpPr/>
          <p:nvPr/>
        </p:nvSpPr>
        <p:spPr>
          <a:xfrm rot="5400000">
            <a:off x="5177042" y="2813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93" name="Recurrent Neural Networks (RNNs)"/>
          <p:cNvSpPr txBox="1"/>
          <p:nvPr/>
        </p:nvSpPr>
        <p:spPr>
          <a:xfrm>
            <a:off x="6411023" y="306005"/>
            <a:ext cx="11561954" cy="1047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914400">
              <a:defRPr b="0" sz="6000">
                <a:latin typeface="Helvetica Neue Light"/>
                <a:ea typeface="Helvetica Neue Light"/>
                <a:cs typeface="Helvetica Neue Light"/>
                <a:sym typeface="Helvetica Neue Light"/>
              </a:defRPr>
            </a:lvl1pPr>
          </a:lstStyle>
          <a:p>
            <a:pPr/>
            <a:r>
              <a:t>Recurrent Neural Networks (RNNs)</a:t>
            </a:r>
          </a:p>
        </p:txBody>
      </p:sp>
      <p:sp>
        <p:nvSpPr>
          <p:cNvPr id="794" name="Circle"/>
          <p:cNvSpPr/>
          <p:nvPr/>
        </p:nvSpPr>
        <p:spPr>
          <a:xfrm rot="5400000">
            <a:off x="11979185" y="6191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95" name="Circle"/>
          <p:cNvSpPr/>
          <p:nvPr/>
        </p:nvSpPr>
        <p:spPr>
          <a:xfrm rot="5400000">
            <a:off x="9715182" y="6191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96" name="Circle"/>
          <p:cNvSpPr/>
          <p:nvPr/>
        </p:nvSpPr>
        <p:spPr>
          <a:xfrm rot="5400000">
            <a:off x="7451180" y="6191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97" name="Circle"/>
          <p:cNvSpPr/>
          <p:nvPr/>
        </p:nvSpPr>
        <p:spPr>
          <a:xfrm rot="5400000">
            <a:off x="5187179" y="6191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98" name="Circle"/>
          <p:cNvSpPr/>
          <p:nvPr/>
        </p:nvSpPr>
        <p:spPr>
          <a:xfrm rot="5400000">
            <a:off x="21035192" y="6191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799" name="Circle"/>
          <p:cNvSpPr/>
          <p:nvPr/>
        </p:nvSpPr>
        <p:spPr>
          <a:xfrm rot="5400000">
            <a:off x="18771189" y="6191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00" name="Circle"/>
          <p:cNvSpPr/>
          <p:nvPr/>
        </p:nvSpPr>
        <p:spPr>
          <a:xfrm rot="5400000">
            <a:off x="16507187" y="6191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01" name="Circle"/>
          <p:cNvSpPr/>
          <p:nvPr/>
        </p:nvSpPr>
        <p:spPr>
          <a:xfrm rot="5400000">
            <a:off x="14243186" y="6191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02" name="Circle"/>
          <p:cNvSpPr/>
          <p:nvPr/>
        </p:nvSpPr>
        <p:spPr>
          <a:xfrm rot="5400000">
            <a:off x="11965957"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03" name="Circle"/>
          <p:cNvSpPr/>
          <p:nvPr/>
        </p:nvSpPr>
        <p:spPr>
          <a:xfrm rot="5400000">
            <a:off x="9701955"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04" name="Circle"/>
          <p:cNvSpPr/>
          <p:nvPr/>
        </p:nvSpPr>
        <p:spPr>
          <a:xfrm rot="5400000">
            <a:off x="7437954"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05" name="Circle"/>
          <p:cNvSpPr/>
          <p:nvPr/>
        </p:nvSpPr>
        <p:spPr>
          <a:xfrm rot="5400000">
            <a:off x="5173953" y="2806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06" name="Circle"/>
          <p:cNvSpPr/>
          <p:nvPr/>
        </p:nvSpPr>
        <p:spPr>
          <a:xfrm rot="5400000">
            <a:off x="21021964"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07" name="Circle"/>
          <p:cNvSpPr/>
          <p:nvPr/>
        </p:nvSpPr>
        <p:spPr>
          <a:xfrm rot="5400000">
            <a:off x="18757962" y="2806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08" name="Circle"/>
          <p:cNvSpPr/>
          <p:nvPr/>
        </p:nvSpPr>
        <p:spPr>
          <a:xfrm rot="5400000">
            <a:off x="16493960"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09" name="Circle"/>
          <p:cNvSpPr/>
          <p:nvPr/>
        </p:nvSpPr>
        <p:spPr>
          <a:xfrm rot="5400000">
            <a:off x="14229959"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10" name="Hidden"/>
          <p:cNvSpPr txBox="1"/>
          <p:nvPr/>
        </p:nvSpPr>
        <p:spPr>
          <a:xfrm>
            <a:off x="1084164" y="4449014"/>
            <a:ext cx="2116930"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811" name="Circle"/>
          <p:cNvSpPr/>
          <p:nvPr/>
        </p:nvSpPr>
        <p:spPr>
          <a:xfrm rot="5400000">
            <a:off x="11975489" y="4466564"/>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12" name="Circle"/>
          <p:cNvSpPr/>
          <p:nvPr/>
        </p:nvSpPr>
        <p:spPr>
          <a:xfrm rot="5400000">
            <a:off x="9711487" y="4466564"/>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13" name="Circle"/>
          <p:cNvSpPr/>
          <p:nvPr/>
        </p:nvSpPr>
        <p:spPr>
          <a:xfrm rot="5400000">
            <a:off x="7447484" y="4466564"/>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14" name="Circle"/>
          <p:cNvSpPr/>
          <p:nvPr/>
        </p:nvSpPr>
        <p:spPr>
          <a:xfrm rot="5400000">
            <a:off x="21031496" y="4466564"/>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15" name="Circle"/>
          <p:cNvSpPr/>
          <p:nvPr/>
        </p:nvSpPr>
        <p:spPr>
          <a:xfrm rot="5400000">
            <a:off x="18767493" y="4466564"/>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16" name="Circle"/>
          <p:cNvSpPr/>
          <p:nvPr/>
        </p:nvSpPr>
        <p:spPr>
          <a:xfrm rot="5400000">
            <a:off x="16503491" y="4466564"/>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17" name="Circle"/>
          <p:cNvSpPr/>
          <p:nvPr/>
        </p:nvSpPr>
        <p:spPr>
          <a:xfrm rot="5400000">
            <a:off x="14239490" y="4466564"/>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18" name="Line"/>
          <p:cNvSpPr/>
          <p:nvPr/>
        </p:nvSpPr>
        <p:spPr>
          <a:xfrm>
            <a:off x="6000179" y="4874072"/>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19" name="Line"/>
          <p:cNvSpPr/>
          <p:nvPr/>
        </p:nvSpPr>
        <p:spPr>
          <a:xfrm>
            <a:off x="8276882" y="4884529"/>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20" name="Line"/>
          <p:cNvSpPr/>
          <p:nvPr/>
        </p:nvSpPr>
        <p:spPr>
          <a:xfrm>
            <a:off x="10553765" y="4884529"/>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21" name="Line"/>
          <p:cNvSpPr/>
          <p:nvPr/>
        </p:nvSpPr>
        <p:spPr>
          <a:xfrm>
            <a:off x="12792184" y="4884529"/>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22" name="Line"/>
          <p:cNvSpPr/>
          <p:nvPr/>
        </p:nvSpPr>
        <p:spPr>
          <a:xfrm>
            <a:off x="15056003" y="4884529"/>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23" name="Line"/>
          <p:cNvSpPr/>
          <p:nvPr/>
        </p:nvSpPr>
        <p:spPr>
          <a:xfrm>
            <a:off x="17345767" y="4884529"/>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24" name="Line"/>
          <p:cNvSpPr/>
          <p:nvPr/>
        </p:nvSpPr>
        <p:spPr>
          <a:xfrm>
            <a:off x="19584185" y="4884529"/>
            <a:ext cx="1441139"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25" name="Line"/>
          <p:cNvSpPr/>
          <p:nvPr/>
        </p:nvSpPr>
        <p:spPr>
          <a:xfrm flipV="1">
            <a:off x="5591918" y="3633567"/>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26" name="Line"/>
          <p:cNvSpPr/>
          <p:nvPr/>
        </p:nvSpPr>
        <p:spPr>
          <a:xfrm flipV="1">
            <a:off x="7865450" y="3633567"/>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27" name="Line"/>
          <p:cNvSpPr/>
          <p:nvPr/>
        </p:nvSpPr>
        <p:spPr>
          <a:xfrm flipV="1">
            <a:off x="10102454" y="3633567"/>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28" name="Line"/>
          <p:cNvSpPr/>
          <p:nvPr/>
        </p:nvSpPr>
        <p:spPr>
          <a:xfrm flipV="1">
            <a:off x="12375986" y="3633567"/>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29" name="Line"/>
          <p:cNvSpPr/>
          <p:nvPr/>
        </p:nvSpPr>
        <p:spPr>
          <a:xfrm flipV="1">
            <a:off x="14604876" y="3645779"/>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30" name="Line"/>
          <p:cNvSpPr/>
          <p:nvPr/>
        </p:nvSpPr>
        <p:spPr>
          <a:xfrm flipV="1">
            <a:off x="16878407" y="3645779"/>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31" name="Line"/>
          <p:cNvSpPr/>
          <p:nvPr/>
        </p:nvSpPr>
        <p:spPr>
          <a:xfrm flipV="1">
            <a:off x="19160055" y="3645779"/>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32" name="Line"/>
          <p:cNvSpPr/>
          <p:nvPr/>
        </p:nvSpPr>
        <p:spPr>
          <a:xfrm flipV="1">
            <a:off x="21433588" y="3645779"/>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33" name="Outputs"/>
          <p:cNvSpPr txBox="1"/>
          <p:nvPr/>
        </p:nvSpPr>
        <p:spPr>
          <a:xfrm>
            <a:off x="833483" y="2807121"/>
            <a:ext cx="2367611"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834" name="Inputs"/>
          <p:cNvSpPr txBox="1"/>
          <p:nvPr/>
        </p:nvSpPr>
        <p:spPr>
          <a:xfrm>
            <a:off x="1343048" y="6255632"/>
            <a:ext cx="1858046"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Inputs</a:t>
            </a:r>
          </a:p>
        </p:txBody>
      </p:sp>
      <p:sp>
        <p:nvSpPr>
          <p:cNvPr id="835" name="Line"/>
          <p:cNvSpPr/>
          <p:nvPr/>
        </p:nvSpPr>
        <p:spPr>
          <a:xfrm flipV="1">
            <a:off x="5591918" y="533517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36" name="Line"/>
          <p:cNvSpPr/>
          <p:nvPr/>
        </p:nvSpPr>
        <p:spPr>
          <a:xfrm flipV="1">
            <a:off x="7865450" y="533517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37" name="Line"/>
          <p:cNvSpPr/>
          <p:nvPr/>
        </p:nvSpPr>
        <p:spPr>
          <a:xfrm flipV="1">
            <a:off x="10102454" y="533517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38" name="Line"/>
          <p:cNvSpPr/>
          <p:nvPr/>
        </p:nvSpPr>
        <p:spPr>
          <a:xfrm flipV="1">
            <a:off x="12375986" y="533517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39" name="Line"/>
          <p:cNvSpPr/>
          <p:nvPr/>
        </p:nvSpPr>
        <p:spPr>
          <a:xfrm flipV="1">
            <a:off x="14604876" y="534739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40" name="Line"/>
          <p:cNvSpPr/>
          <p:nvPr/>
        </p:nvSpPr>
        <p:spPr>
          <a:xfrm flipV="1">
            <a:off x="16878407" y="534739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41" name="Line"/>
          <p:cNvSpPr/>
          <p:nvPr/>
        </p:nvSpPr>
        <p:spPr>
          <a:xfrm flipV="1">
            <a:off x="19160055" y="534739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42" name="Line"/>
          <p:cNvSpPr/>
          <p:nvPr/>
        </p:nvSpPr>
        <p:spPr>
          <a:xfrm flipV="1">
            <a:off x="21433588" y="534739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43" name="Line"/>
          <p:cNvSpPr/>
          <p:nvPr/>
        </p:nvSpPr>
        <p:spPr>
          <a:xfrm>
            <a:off x="5371410" y="7496550"/>
            <a:ext cx="16617633"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44" name="time"/>
          <p:cNvSpPr txBox="1"/>
          <p:nvPr/>
        </p:nvSpPr>
        <p:spPr>
          <a:xfrm>
            <a:off x="20909787" y="7669239"/>
            <a:ext cx="10867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pic>
        <p:nvPicPr>
          <p:cNvPr id="845" name="mathbf_h.pdf" descr="mathbf_h.pdf"/>
          <p:cNvPicPr>
            <a:picLocks noChangeAspect="1"/>
          </p:cNvPicPr>
          <p:nvPr/>
        </p:nvPicPr>
        <p:blipFill>
          <a:blip r:embed="rId2">
            <a:extLst/>
          </a:blip>
          <a:stretch>
            <a:fillRect/>
          </a:stretch>
        </p:blipFill>
        <p:spPr>
          <a:xfrm>
            <a:off x="3521377" y="4639042"/>
            <a:ext cx="393174" cy="486787"/>
          </a:xfrm>
          <a:prstGeom prst="rect">
            <a:avLst/>
          </a:prstGeom>
          <a:ln w="12700">
            <a:miter lim="400000"/>
          </a:ln>
        </p:spPr>
      </p:pic>
      <p:pic>
        <p:nvPicPr>
          <p:cNvPr id="846" name="hat_mathbf_y.pdf" descr="hat_mathbf_y.pdf"/>
          <p:cNvPicPr>
            <a:picLocks noChangeAspect="1"/>
          </p:cNvPicPr>
          <p:nvPr/>
        </p:nvPicPr>
        <p:blipFill>
          <a:blip r:embed="rId3">
            <a:extLst/>
          </a:blip>
          <a:stretch>
            <a:fillRect/>
          </a:stretch>
        </p:blipFill>
        <p:spPr>
          <a:xfrm>
            <a:off x="3521377" y="3031129"/>
            <a:ext cx="393174" cy="636567"/>
          </a:xfrm>
          <a:prstGeom prst="rect">
            <a:avLst/>
          </a:prstGeom>
          <a:ln w="12700">
            <a:miter lim="400000"/>
          </a:ln>
        </p:spPr>
      </p:pic>
      <p:pic>
        <p:nvPicPr>
          <p:cNvPr id="847" name="mathbf_x.pdf" descr="mathbf_x.pdf"/>
          <p:cNvPicPr>
            <a:picLocks noChangeAspect="1"/>
          </p:cNvPicPr>
          <p:nvPr/>
        </p:nvPicPr>
        <p:blipFill>
          <a:blip r:embed="rId4">
            <a:extLst/>
          </a:blip>
          <a:stretch>
            <a:fillRect/>
          </a:stretch>
        </p:blipFill>
        <p:spPr>
          <a:xfrm>
            <a:off x="3512016" y="6625298"/>
            <a:ext cx="411897" cy="31828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Circle"/>
          <p:cNvSpPr/>
          <p:nvPr/>
        </p:nvSpPr>
        <p:spPr>
          <a:xfrm rot="5400000">
            <a:off x="7450656" y="2813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50" name="Circle"/>
          <p:cNvSpPr/>
          <p:nvPr/>
        </p:nvSpPr>
        <p:spPr>
          <a:xfrm rot="5400000">
            <a:off x="9714658" y="2813197"/>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51" name="Circle"/>
          <p:cNvSpPr/>
          <p:nvPr/>
        </p:nvSpPr>
        <p:spPr>
          <a:xfrm rot="5400000">
            <a:off x="11969231" y="2813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52" name="Circle"/>
          <p:cNvSpPr/>
          <p:nvPr/>
        </p:nvSpPr>
        <p:spPr>
          <a:xfrm rot="5400000">
            <a:off x="14233233" y="2813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53" name="Circle"/>
          <p:cNvSpPr/>
          <p:nvPr/>
        </p:nvSpPr>
        <p:spPr>
          <a:xfrm rot="5400000">
            <a:off x="16498544" y="2813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54" name="Circle"/>
          <p:cNvSpPr/>
          <p:nvPr/>
        </p:nvSpPr>
        <p:spPr>
          <a:xfrm rot="5400000">
            <a:off x="21028324" y="2801722"/>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55" name="Circle"/>
          <p:cNvSpPr/>
          <p:nvPr/>
        </p:nvSpPr>
        <p:spPr>
          <a:xfrm rot="5400000">
            <a:off x="5177042" y="2813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56" name="Recurrent Neural Networks (RNNs)"/>
          <p:cNvSpPr txBox="1"/>
          <p:nvPr/>
        </p:nvSpPr>
        <p:spPr>
          <a:xfrm>
            <a:off x="6411023" y="306005"/>
            <a:ext cx="11561954" cy="1047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914400">
              <a:defRPr b="0" sz="6000">
                <a:latin typeface="Helvetica Neue Light"/>
                <a:ea typeface="Helvetica Neue Light"/>
                <a:cs typeface="Helvetica Neue Light"/>
                <a:sym typeface="Helvetica Neue Light"/>
              </a:defRPr>
            </a:lvl1pPr>
          </a:lstStyle>
          <a:p>
            <a:pPr/>
            <a:r>
              <a:t>Recurrent Neural Networks (RNNs)</a:t>
            </a:r>
          </a:p>
        </p:txBody>
      </p:sp>
      <p:sp>
        <p:nvSpPr>
          <p:cNvPr id="857" name="Circle"/>
          <p:cNvSpPr/>
          <p:nvPr/>
        </p:nvSpPr>
        <p:spPr>
          <a:xfrm rot="5400000">
            <a:off x="11979185" y="6191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58" name="Circle"/>
          <p:cNvSpPr/>
          <p:nvPr/>
        </p:nvSpPr>
        <p:spPr>
          <a:xfrm rot="5400000">
            <a:off x="9715182" y="6191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59" name="Circle"/>
          <p:cNvSpPr/>
          <p:nvPr/>
        </p:nvSpPr>
        <p:spPr>
          <a:xfrm rot="5400000">
            <a:off x="7451180" y="6191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60" name="Circle"/>
          <p:cNvSpPr/>
          <p:nvPr/>
        </p:nvSpPr>
        <p:spPr>
          <a:xfrm rot="5400000">
            <a:off x="5187179" y="6191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61" name="Circle"/>
          <p:cNvSpPr/>
          <p:nvPr/>
        </p:nvSpPr>
        <p:spPr>
          <a:xfrm rot="5400000">
            <a:off x="21035192" y="6191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62" name="Circle"/>
          <p:cNvSpPr/>
          <p:nvPr/>
        </p:nvSpPr>
        <p:spPr>
          <a:xfrm rot="5400000">
            <a:off x="18771189" y="6191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63" name="Circle"/>
          <p:cNvSpPr/>
          <p:nvPr/>
        </p:nvSpPr>
        <p:spPr>
          <a:xfrm rot="5400000">
            <a:off x="16507187" y="6191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64" name="Circle"/>
          <p:cNvSpPr/>
          <p:nvPr/>
        </p:nvSpPr>
        <p:spPr>
          <a:xfrm rot="5400000">
            <a:off x="14243186" y="6191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65" name="Circle"/>
          <p:cNvSpPr/>
          <p:nvPr/>
        </p:nvSpPr>
        <p:spPr>
          <a:xfrm rot="5400000">
            <a:off x="11965957"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66" name="Circle"/>
          <p:cNvSpPr/>
          <p:nvPr/>
        </p:nvSpPr>
        <p:spPr>
          <a:xfrm rot="5400000">
            <a:off x="9701955"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67" name="Circle"/>
          <p:cNvSpPr/>
          <p:nvPr/>
        </p:nvSpPr>
        <p:spPr>
          <a:xfrm rot="5400000">
            <a:off x="7437954"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68" name="Circle"/>
          <p:cNvSpPr/>
          <p:nvPr/>
        </p:nvSpPr>
        <p:spPr>
          <a:xfrm rot="5400000">
            <a:off x="5173953" y="2806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69" name="Circle"/>
          <p:cNvSpPr/>
          <p:nvPr/>
        </p:nvSpPr>
        <p:spPr>
          <a:xfrm rot="5400000">
            <a:off x="21021964"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70" name="Circle"/>
          <p:cNvSpPr/>
          <p:nvPr/>
        </p:nvSpPr>
        <p:spPr>
          <a:xfrm rot="5400000">
            <a:off x="18757962" y="2806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71" name="Circle"/>
          <p:cNvSpPr/>
          <p:nvPr/>
        </p:nvSpPr>
        <p:spPr>
          <a:xfrm rot="5400000">
            <a:off x="16493960"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72" name="Circle"/>
          <p:cNvSpPr/>
          <p:nvPr/>
        </p:nvSpPr>
        <p:spPr>
          <a:xfrm rot="5400000">
            <a:off x="14229959" y="2806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grpSp>
        <p:nvGrpSpPr>
          <p:cNvPr id="876" name="Group"/>
          <p:cNvGrpSpPr/>
          <p:nvPr/>
        </p:nvGrpSpPr>
        <p:grpSpPr>
          <a:xfrm>
            <a:off x="6000707" y="3625990"/>
            <a:ext cx="1846962" cy="2519531"/>
            <a:chOff x="0" y="0"/>
            <a:chExt cx="1846960" cy="2519530"/>
          </a:xfrm>
        </p:grpSpPr>
        <p:sp>
          <p:nvSpPr>
            <p:cNvPr id="873" name="Line"/>
            <p:cNvSpPr/>
            <p:nvPr/>
          </p:nvSpPr>
          <p:spPr>
            <a:xfrm>
              <a:off x="0" y="1240504"/>
              <a:ext cx="1441138" cy="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874" name="Line"/>
            <p:cNvSpPr/>
            <p:nvPr/>
          </p:nvSpPr>
          <p:spPr>
            <a:xfrm flipV="1">
              <a:off x="1846960" y="-1"/>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875" name="Line"/>
            <p:cNvSpPr/>
            <p:nvPr/>
          </p:nvSpPr>
          <p:spPr>
            <a:xfrm flipV="1">
              <a:off x="1846960" y="1701610"/>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877" name="Line"/>
          <p:cNvSpPr/>
          <p:nvPr/>
        </p:nvSpPr>
        <p:spPr>
          <a:xfrm>
            <a:off x="5371410" y="7496550"/>
            <a:ext cx="16617633"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78" name="time"/>
          <p:cNvSpPr txBox="1"/>
          <p:nvPr/>
        </p:nvSpPr>
        <p:spPr>
          <a:xfrm>
            <a:off x="20909787" y="7669239"/>
            <a:ext cx="10867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879" name="Circle"/>
          <p:cNvSpPr/>
          <p:nvPr/>
        </p:nvSpPr>
        <p:spPr>
          <a:xfrm rot="5400000">
            <a:off x="5164342" y="4455090"/>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80" name="Circle"/>
          <p:cNvSpPr/>
          <p:nvPr/>
        </p:nvSpPr>
        <p:spPr>
          <a:xfrm rot="5400000">
            <a:off x="11969231" y="4461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81" name="Circle"/>
          <p:cNvSpPr/>
          <p:nvPr/>
        </p:nvSpPr>
        <p:spPr>
          <a:xfrm rot="5400000">
            <a:off x="9705229" y="4461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82" name="Circle"/>
          <p:cNvSpPr/>
          <p:nvPr/>
        </p:nvSpPr>
        <p:spPr>
          <a:xfrm rot="5400000">
            <a:off x="7441227" y="4461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83" name="Circle"/>
          <p:cNvSpPr/>
          <p:nvPr/>
        </p:nvSpPr>
        <p:spPr>
          <a:xfrm rot="5400000">
            <a:off x="21025239" y="4461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84" name="Circle"/>
          <p:cNvSpPr/>
          <p:nvPr/>
        </p:nvSpPr>
        <p:spPr>
          <a:xfrm rot="5400000">
            <a:off x="18761236" y="4461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85" name="Circle"/>
          <p:cNvSpPr/>
          <p:nvPr/>
        </p:nvSpPr>
        <p:spPr>
          <a:xfrm rot="5400000">
            <a:off x="16497234" y="4461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86" name="Circle"/>
          <p:cNvSpPr/>
          <p:nvPr/>
        </p:nvSpPr>
        <p:spPr>
          <a:xfrm rot="5400000">
            <a:off x="14233233" y="4461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887" name="Hidden"/>
          <p:cNvSpPr txBox="1"/>
          <p:nvPr/>
        </p:nvSpPr>
        <p:spPr>
          <a:xfrm>
            <a:off x="1084164" y="4449014"/>
            <a:ext cx="2116930"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888" name="Outputs"/>
          <p:cNvSpPr txBox="1"/>
          <p:nvPr/>
        </p:nvSpPr>
        <p:spPr>
          <a:xfrm>
            <a:off x="833483" y="2807121"/>
            <a:ext cx="2367611"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889" name="Inputs"/>
          <p:cNvSpPr txBox="1"/>
          <p:nvPr/>
        </p:nvSpPr>
        <p:spPr>
          <a:xfrm>
            <a:off x="1343048" y="6255632"/>
            <a:ext cx="1858046"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Inputs</a:t>
            </a:r>
          </a:p>
        </p:txBody>
      </p:sp>
      <p:pic>
        <p:nvPicPr>
          <p:cNvPr id="890" name="mathbf_h.pdf" descr="mathbf_h.pdf"/>
          <p:cNvPicPr>
            <a:picLocks noChangeAspect="1"/>
          </p:cNvPicPr>
          <p:nvPr/>
        </p:nvPicPr>
        <p:blipFill>
          <a:blip r:embed="rId3">
            <a:extLst/>
          </a:blip>
          <a:stretch>
            <a:fillRect/>
          </a:stretch>
        </p:blipFill>
        <p:spPr>
          <a:xfrm>
            <a:off x="3521377" y="4639042"/>
            <a:ext cx="393174" cy="486787"/>
          </a:xfrm>
          <a:prstGeom prst="rect">
            <a:avLst/>
          </a:prstGeom>
          <a:ln w="12700">
            <a:miter lim="400000"/>
          </a:ln>
        </p:spPr>
      </p:pic>
      <p:pic>
        <p:nvPicPr>
          <p:cNvPr id="891" name="hat_mathbf_y.pdf" descr="hat_mathbf_y.pdf"/>
          <p:cNvPicPr>
            <a:picLocks noChangeAspect="1"/>
          </p:cNvPicPr>
          <p:nvPr/>
        </p:nvPicPr>
        <p:blipFill>
          <a:blip r:embed="rId4">
            <a:extLst/>
          </a:blip>
          <a:stretch>
            <a:fillRect/>
          </a:stretch>
        </p:blipFill>
        <p:spPr>
          <a:xfrm>
            <a:off x="3521377" y="3031129"/>
            <a:ext cx="393174" cy="636567"/>
          </a:xfrm>
          <a:prstGeom prst="rect">
            <a:avLst/>
          </a:prstGeom>
          <a:ln w="12700">
            <a:miter lim="400000"/>
          </a:ln>
        </p:spPr>
      </p:pic>
      <p:pic>
        <p:nvPicPr>
          <p:cNvPr id="892" name="mathbf_x.pdf" descr="mathbf_x.pdf"/>
          <p:cNvPicPr>
            <a:picLocks noChangeAspect="1"/>
          </p:cNvPicPr>
          <p:nvPr/>
        </p:nvPicPr>
        <p:blipFill>
          <a:blip r:embed="rId5">
            <a:extLst/>
          </a:blip>
          <a:stretch>
            <a:fillRect/>
          </a:stretch>
        </p:blipFill>
        <p:spPr>
          <a:xfrm>
            <a:off x="3512016" y="6625298"/>
            <a:ext cx="411897" cy="318284"/>
          </a:xfrm>
          <a:prstGeom prst="rect">
            <a:avLst/>
          </a:prstGeom>
          <a:ln w="12700">
            <a:miter lim="400000"/>
          </a:ln>
        </p:spPr>
      </p:pic>
      <p:pic>
        <p:nvPicPr>
          <p:cNvPr id="893" name="mathbf_h_t_=_f(_.pdf" descr="mathbf_h_t_=_f(_.pdf"/>
          <p:cNvPicPr>
            <a:picLocks noChangeAspect="1"/>
          </p:cNvPicPr>
          <p:nvPr/>
        </p:nvPicPr>
        <p:blipFill>
          <a:blip r:embed="rId6">
            <a:extLst/>
          </a:blip>
          <a:stretch>
            <a:fillRect/>
          </a:stretch>
        </p:blipFill>
        <p:spPr>
          <a:xfrm>
            <a:off x="10019695" y="9422543"/>
            <a:ext cx="5085800" cy="749700"/>
          </a:xfrm>
          <a:prstGeom prst="rect">
            <a:avLst/>
          </a:prstGeom>
          <a:ln w="12700">
            <a:miter lim="400000"/>
          </a:ln>
        </p:spPr>
      </p:pic>
      <p:pic>
        <p:nvPicPr>
          <p:cNvPr id="894" name="mathbf_y_t_=_g(_.pdf" descr="mathbf_y_t_=_g(_.pdf"/>
          <p:cNvPicPr>
            <a:picLocks noChangeAspect="1"/>
          </p:cNvPicPr>
          <p:nvPr/>
        </p:nvPicPr>
        <p:blipFill>
          <a:blip r:embed="rId7">
            <a:extLst/>
          </a:blip>
          <a:stretch>
            <a:fillRect/>
          </a:stretch>
        </p:blipFill>
        <p:spPr>
          <a:xfrm>
            <a:off x="10065397" y="10998019"/>
            <a:ext cx="3262207" cy="7497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94155 -0.000724" origin="layout" pathEditMode="relative">
                                      <p:cBhvr>
                                        <p:cTn id="6" dur="500" fill="hold"/>
                                        <p:tgtEl>
                                          <p:spTgt spid="876"/>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94155 -0.000724 L 0.186042 0.002326" origin="layout" pathEditMode="relative">
                                      <p:cBhvr>
                                        <p:cTn id="9" dur="500" fill="hold"/>
                                        <p:tgtEl>
                                          <p:spTgt spid="876"/>
                                        </p:tgtEl>
                                        <p:attrNameLst>
                                          <p:attrName>ppt_x</p:attrName>
                                          <p:attrName>ppt_y</p:attrName>
                                        </p:attrNameLst>
                                      </p:cBhvr>
                                    </p:animMotion>
                                  </p:childTnLst>
                                </p:cTn>
                              </p:par>
                            </p:childTnLst>
                          </p:cTn>
                        </p:par>
                        <p:par>
                          <p:cTn id="10" fill="hold">
                            <p:stCondLst>
                              <p:cond delay="0"/>
                            </p:stCondLst>
                            <p:childTnLst>
                              <p:par>
                                <p:cTn id="11" presetClass="path" nodeType="afterEffect" presetSubtype="0" presetID="-1" grpId="3" accel="50000" decel="50000" fill="hold">
                                  <p:stCondLst>
                                    <p:cond delay="0"/>
                                  </p:stCondLst>
                                  <p:childTnLst>
                                    <p:animMotion path="M 0.186042 0.002326 L 0.278548 0.002326" origin="layout" pathEditMode="relative">
                                      <p:cBhvr>
                                        <p:cTn id="12" dur="500" fill="hold"/>
                                        <p:tgtEl>
                                          <p:spTgt spid="876"/>
                                        </p:tgtEl>
                                        <p:attrNameLst>
                                          <p:attrName>ppt_x</p:attrName>
                                          <p:attrName>ppt_y</p:attrName>
                                        </p:attrNameLst>
                                      </p:cBhvr>
                                    </p:animMotion>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278548 0.002326 L 0.371433 0.002326" origin="layout" pathEditMode="relative">
                                      <p:cBhvr>
                                        <p:cTn id="15" dur="500" fill="hold"/>
                                        <p:tgtEl>
                                          <p:spTgt spid="876"/>
                                        </p:tgtEl>
                                        <p:attrNameLst>
                                          <p:attrName>ppt_x</p:attrName>
                                          <p:attrName>ppt_y</p:attrName>
                                        </p:attrNameLst>
                                      </p:cBhvr>
                                    </p:animMotion>
                                  </p:childTnLst>
                                </p:cTn>
                              </p:par>
                            </p:childTnLst>
                          </p:cTn>
                        </p:par>
                        <p:par>
                          <p:cTn id="16" fill="hold">
                            <p:stCondLst>
                              <p:cond delay="0"/>
                            </p:stCondLst>
                            <p:childTnLst>
                              <p:par>
                                <p:cTn id="17" presetClass="path" nodeType="afterEffect" presetSubtype="0" presetID="-1" grpId="5" accel="50000" decel="50000" fill="hold">
                                  <p:stCondLst>
                                    <p:cond delay="0"/>
                                  </p:stCondLst>
                                  <p:childTnLst>
                                    <p:animMotion path="M 0.371433 0.002326 L 0.464542 0.002326" origin="layout" pathEditMode="relative">
                                      <p:cBhvr>
                                        <p:cTn id="18" dur="500" fill="hold"/>
                                        <p:tgtEl>
                                          <p:spTgt spid="876"/>
                                        </p:tgtEl>
                                        <p:attrNameLst>
                                          <p:attrName>ppt_x</p:attrName>
                                          <p:attrName>ppt_y</p:attrName>
                                        </p:attrNameLst>
                                      </p:cBhvr>
                                    </p:animMotion>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464542 0.002326 L 0.557297 0.002326" origin="layout" pathEditMode="relative">
                                      <p:cBhvr>
                                        <p:cTn id="21" dur="500" fill="hold"/>
                                        <p:tgtEl>
                                          <p:spTgt spid="876"/>
                                        </p:tgtEl>
                                        <p:attrNameLst>
                                          <p:attrName>ppt_x</p:attrName>
                                          <p:attrName>ppt_y</p:attrName>
                                        </p:attrNameLst>
                                      </p:cBhvr>
                                    </p:animMotion>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7" fill="hold">
                                  <p:stCondLst>
                                    <p:cond delay="0"/>
                                  </p:stCondLst>
                                  <p:iterate type="el" backwards="0">
                                    <p:tmAbs val="0"/>
                                  </p:iterate>
                                  <p:childTnLst>
                                    <p:set>
                                      <p:cBhvr>
                                        <p:cTn id="25" fill="hold"/>
                                        <p:tgtEl>
                                          <p:spTgt spid="89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8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3" grpId="7"/>
      <p:bldP build="whole" bldLvl="1" animBg="1" rev="0" advAuto="0" spid="894" grpId="8"/>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Line"/>
          <p:cNvSpPr/>
          <p:nvPr/>
        </p:nvSpPr>
        <p:spPr>
          <a:xfrm>
            <a:off x="11274559" y="4928634"/>
            <a:ext cx="608059" cy="600683"/>
          </a:xfrm>
          <a:custGeom>
            <a:avLst/>
            <a:gdLst/>
            <a:ahLst/>
            <a:cxnLst>
              <a:cxn ang="0">
                <a:pos x="wd2" y="hd2"/>
              </a:cxn>
              <a:cxn ang="5400000">
                <a:pos x="wd2" y="hd2"/>
              </a:cxn>
              <a:cxn ang="10800000">
                <a:pos x="wd2" y="hd2"/>
              </a:cxn>
              <a:cxn ang="16200000">
                <a:pos x="wd2" y="hd2"/>
              </a:cxn>
            </a:cxnLst>
            <a:rect l="0" t="0" r="r" b="b"/>
            <a:pathLst>
              <a:path w="17028" h="17815" fill="norm" stroke="1" extrusionOk="0">
                <a:moveTo>
                  <a:pt x="213" y="10984"/>
                </a:moveTo>
                <a:cubicBezTo>
                  <a:pt x="-1552" y="2423"/>
                  <a:pt x="8079" y="-3509"/>
                  <a:pt x="14233" y="2348"/>
                </a:cubicBezTo>
                <a:cubicBezTo>
                  <a:pt x="20048" y="7884"/>
                  <a:pt x="16164" y="18091"/>
                  <a:pt x="8349" y="17809"/>
                </a:cubicBezTo>
              </a:path>
            </a:pathLst>
          </a:cu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899" name="Circle"/>
          <p:cNvSpPr/>
          <p:nvPr/>
        </p:nvSpPr>
        <p:spPr>
          <a:xfrm rot="5400000">
            <a:off x="10707734" y="5138336"/>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00" name="Circle"/>
          <p:cNvSpPr/>
          <p:nvPr/>
        </p:nvSpPr>
        <p:spPr>
          <a:xfrm rot="5400000">
            <a:off x="10720434" y="3496442"/>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01" name="Recurrent Neural Networks (RNNs)"/>
          <p:cNvSpPr txBox="1"/>
          <p:nvPr/>
        </p:nvSpPr>
        <p:spPr>
          <a:xfrm>
            <a:off x="6206807" y="411660"/>
            <a:ext cx="11970386" cy="106057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914400">
              <a:defRPr b="0" sz="6000">
                <a:latin typeface="Helvetica Neue Light"/>
                <a:ea typeface="Helvetica Neue Light"/>
                <a:cs typeface="Helvetica Neue Light"/>
                <a:sym typeface="Helvetica Neue Light"/>
              </a:defRPr>
            </a:pPr>
            <a:r>
              <a:rPr b="1">
                <a:latin typeface="+mn-lt"/>
                <a:ea typeface="+mn-ea"/>
                <a:cs typeface="+mn-cs"/>
                <a:sym typeface="Helvetica Neue"/>
              </a:rPr>
              <a:t>Recurrent</a:t>
            </a:r>
            <a:r>
              <a:t> Neural Networks (RNNs)</a:t>
            </a:r>
          </a:p>
        </p:txBody>
      </p:sp>
      <p:sp>
        <p:nvSpPr>
          <p:cNvPr id="902" name="Circle"/>
          <p:cNvSpPr/>
          <p:nvPr/>
        </p:nvSpPr>
        <p:spPr>
          <a:xfrm rot="5400000">
            <a:off x="10730570" y="6875240"/>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03" name="Circle"/>
          <p:cNvSpPr/>
          <p:nvPr/>
        </p:nvSpPr>
        <p:spPr>
          <a:xfrm rot="5400000">
            <a:off x="10717344" y="3490229"/>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04" name="Hidden"/>
          <p:cNvSpPr txBox="1"/>
          <p:nvPr/>
        </p:nvSpPr>
        <p:spPr>
          <a:xfrm>
            <a:off x="7374921" y="5068760"/>
            <a:ext cx="3020564"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905" name="Line"/>
          <p:cNvSpPr/>
          <p:nvPr/>
        </p:nvSpPr>
        <p:spPr>
          <a:xfrm flipV="1">
            <a:off x="11135309" y="431681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906" name="Outputs"/>
          <p:cNvSpPr txBox="1"/>
          <p:nvPr/>
        </p:nvSpPr>
        <p:spPr>
          <a:xfrm>
            <a:off x="7374921" y="3464966"/>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907" name="Inputs"/>
          <p:cNvSpPr txBox="1"/>
          <p:nvPr/>
        </p:nvSpPr>
        <p:spPr>
          <a:xfrm>
            <a:off x="7400850" y="6849977"/>
            <a:ext cx="2034382"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Inputs</a:t>
            </a:r>
          </a:p>
        </p:txBody>
      </p:sp>
      <p:sp>
        <p:nvSpPr>
          <p:cNvPr id="908" name="Line"/>
          <p:cNvSpPr/>
          <p:nvPr/>
        </p:nvSpPr>
        <p:spPr>
          <a:xfrm flipV="1">
            <a:off x="11135309" y="6018424"/>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909" name="Recurrent!"/>
          <p:cNvSpPr txBox="1"/>
          <p:nvPr/>
        </p:nvSpPr>
        <p:spPr>
          <a:xfrm>
            <a:off x="14398814" y="5068760"/>
            <a:ext cx="3020563"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Recurrent!</a:t>
            </a:r>
          </a:p>
        </p:txBody>
      </p:sp>
      <p:pic>
        <p:nvPicPr>
          <p:cNvPr id="910" name="mathbf_h_t_=_f(_.pdf" descr="mathbf_h_t_=_f(_.pdf"/>
          <p:cNvPicPr>
            <a:picLocks noChangeAspect="1"/>
          </p:cNvPicPr>
          <p:nvPr/>
        </p:nvPicPr>
        <p:blipFill>
          <a:blip r:embed="rId2">
            <a:extLst/>
          </a:blip>
          <a:stretch>
            <a:fillRect/>
          </a:stretch>
        </p:blipFill>
        <p:spPr>
          <a:xfrm>
            <a:off x="10019695" y="9422543"/>
            <a:ext cx="5085800" cy="749700"/>
          </a:xfrm>
          <a:prstGeom prst="rect">
            <a:avLst/>
          </a:prstGeom>
          <a:ln w="12700">
            <a:miter lim="400000"/>
          </a:ln>
        </p:spPr>
      </p:pic>
      <p:pic>
        <p:nvPicPr>
          <p:cNvPr id="911" name="mathbf_y_t_=_g(_.pdf" descr="mathbf_y_t_=_g(_.pdf"/>
          <p:cNvPicPr>
            <a:picLocks noChangeAspect="1"/>
          </p:cNvPicPr>
          <p:nvPr/>
        </p:nvPicPr>
        <p:blipFill>
          <a:blip r:embed="rId3">
            <a:extLst/>
          </a:blip>
          <a:stretch>
            <a:fillRect/>
          </a:stretch>
        </p:blipFill>
        <p:spPr>
          <a:xfrm>
            <a:off x="10065397" y="10998019"/>
            <a:ext cx="3262207" cy="7497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Circle"/>
          <p:cNvSpPr/>
          <p:nvPr/>
        </p:nvSpPr>
        <p:spPr>
          <a:xfrm rot="5400000">
            <a:off x="7450656"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14" name="Circle"/>
          <p:cNvSpPr/>
          <p:nvPr/>
        </p:nvSpPr>
        <p:spPr>
          <a:xfrm rot="5400000">
            <a:off x="9714658" y="2305197"/>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15" name="Circle"/>
          <p:cNvSpPr/>
          <p:nvPr/>
        </p:nvSpPr>
        <p:spPr>
          <a:xfrm rot="5400000">
            <a:off x="11969231"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16" name="Circle"/>
          <p:cNvSpPr/>
          <p:nvPr/>
        </p:nvSpPr>
        <p:spPr>
          <a:xfrm rot="5400000">
            <a:off x="14233233"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17" name="Circle"/>
          <p:cNvSpPr/>
          <p:nvPr/>
        </p:nvSpPr>
        <p:spPr>
          <a:xfrm rot="5400000">
            <a:off x="16498544"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18" name="Circle"/>
          <p:cNvSpPr/>
          <p:nvPr/>
        </p:nvSpPr>
        <p:spPr>
          <a:xfrm rot="5400000">
            <a:off x="21028324" y="2293722"/>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19" name="Circle"/>
          <p:cNvSpPr/>
          <p:nvPr/>
        </p:nvSpPr>
        <p:spPr>
          <a:xfrm rot="5400000">
            <a:off x="5177042"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20" name="Recurrent Neural Networks (RNNs)"/>
          <p:cNvSpPr txBox="1"/>
          <p:nvPr/>
        </p:nvSpPr>
        <p:spPr>
          <a:xfrm>
            <a:off x="6411023" y="306005"/>
            <a:ext cx="11561954" cy="1047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914400">
              <a:defRPr b="0" sz="6000">
                <a:latin typeface="Helvetica Neue Light"/>
                <a:ea typeface="Helvetica Neue Light"/>
                <a:cs typeface="Helvetica Neue Light"/>
                <a:sym typeface="Helvetica Neue Light"/>
              </a:defRPr>
            </a:lvl1pPr>
          </a:lstStyle>
          <a:p>
            <a:pPr/>
            <a:r>
              <a:t>Recurrent Neural Networks (RNNs)</a:t>
            </a:r>
          </a:p>
        </p:txBody>
      </p:sp>
      <p:sp>
        <p:nvSpPr>
          <p:cNvPr id="921" name="Circle"/>
          <p:cNvSpPr/>
          <p:nvPr/>
        </p:nvSpPr>
        <p:spPr>
          <a:xfrm rot="5400000">
            <a:off x="11979185" y="5683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22" name="Circle"/>
          <p:cNvSpPr/>
          <p:nvPr/>
        </p:nvSpPr>
        <p:spPr>
          <a:xfrm rot="5400000">
            <a:off x="9715182"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23" name="Circle"/>
          <p:cNvSpPr/>
          <p:nvPr/>
        </p:nvSpPr>
        <p:spPr>
          <a:xfrm rot="5400000">
            <a:off x="7451180"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24" name="Circle"/>
          <p:cNvSpPr/>
          <p:nvPr/>
        </p:nvSpPr>
        <p:spPr>
          <a:xfrm rot="5400000">
            <a:off x="5187179"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25" name="Circle"/>
          <p:cNvSpPr/>
          <p:nvPr/>
        </p:nvSpPr>
        <p:spPr>
          <a:xfrm rot="5400000">
            <a:off x="21035192" y="5683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26" name="Circle"/>
          <p:cNvSpPr/>
          <p:nvPr/>
        </p:nvSpPr>
        <p:spPr>
          <a:xfrm rot="5400000">
            <a:off x="18771189" y="5683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27" name="Circle"/>
          <p:cNvSpPr/>
          <p:nvPr/>
        </p:nvSpPr>
        <p:spPr>
          <a:xfrm rot="5400000">
            <a:off x="16507187"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28" name="Circle"/>
          <p:cNvSpPr/>
          <p:nvPr/>
        </p:nvSpPr>
        <p:spPr>
          <a:xfrm rot="5400000">
            <a:off x="14243186"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29" name="Circle"/>
          <p:cNvSpPr/>
          <p:nvPr/>
        </p:nvSpPr>
        <p:spPr>
          <a:xfrm rot="5400000">
            <a:off x="11965957"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30" name="Circle"/>
          <p:cNvSpPr/>
          <p:nvPr/>
        </p:nvSpPr>
        <p:spPr>
          <a:xfrm rot="5400000">
            <a:off x="9701955"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31" name="Circle"/>
          <p:cNvSpPr/>
          <p:nvPr/>
        </p:nvSpPr>
        <p:spPr>
          <a:xfrm rot="5400000">
            <a:off x="7437954"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32" name="Circle"/>
          <p:cNvSpPr/>
          <p:nvPr/>
        </p:nvSpPr>
        <p:spPr>
          <a:xfrm rot="5400000">
            <a:off x="5173953" y="2298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33" name="Circle"/>
          <p:cNvSpPr/>
          <p:nvPr/>
        </p:nvSpPr>
        <p:spPr>
          <a:xfrm rot="5400000">
            <a:off x="21021964"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34" name="Circle"/>
          <p:cNvSpPr/>
          <p:nvPr/>
        </p:nvSpPr>
        <p:spPr>
          <a:xfrm rot="5400000">
            <a:off x="18757962" y="2298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35" name="Circle"/>
          <p:cNvSpPr/>
          <p:nvPr/>
        </p:nvSpPr>
        <p:spPr>
          <a:xfrm rot="5400000">
            <a:off x="16493960"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36" name="Circle"/>
          <p:cNvSpPr/>
          <p:nvPr/>
        </p:nvSpPr>
        <p:spPr>
          <a:xfrm rot="5400000">
            <a:off x="14229959"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grpSp>
        <p:nvGrpSpPr>
          <p:cNvPr id="940" name="Group"/>
          <p:cNvGrpSpPr/>
          <p:nvPr/>
        </p:nvGrpSpPr>
        <p:grpSpPr>
          <a:xfrm>
            <a:off x="6000707" y="3117990"/>
            <a:ext cx="1846962" cy="2519531"/>
            <a:chOff x="0" y="0"/>
            <a:chExt cx="1846960" cy="2519530"/>
          </a:xfrm>
        </p:grpSpPr>
        <p:sp>
          <p:nvSpPr>
            <p:cNvPr id="937" name="Line"/>
            <p:cNvSpPr/>
            <p:nvPr/>
          </p:nvSpPr>
          <p:spPr>
            <a:xfrm>
              <a:off x="0" y="1240504"/>
              <a:ext cx="1441138" cy="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938" name="Line"/>
            <p:cNvSpPr/>
            <p:nvPr/>
          </p:nvSpPr>
          <p:spPr>
            <a:xfrm flipV="1">
              <a:off x="1846960" y="-1"/>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939" name="Line"/>
            <p:cNvSpPr/>
            <p:nvPr/>
          </p:nvSpPr>
          <p:spPr>
            <a:xfrm flipV="1">
              <a:off x="1846960" y="1701610"/>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941" name="Line"/>
          <p:cNvSpPr/>
          <p:nvPr/>
        </p:nvSpPr>
        <p:spPr>
          <a:xfrm>
            <a:off x="5371410" y="6988550"/>
            <a:ext cx="16617633"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942" name="time"/>
          <p:cNvSpPr txBox="1"/>
          <p:nvPr/>
        </p:nvSpPr>
        <p:spPr>
          <a:xfrm>
            <a:off x="20909787" y="7161239"/>
            <a:ext cx="10867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943" name="Circle"/>
          <p:cNvSpPr/>
          <p:nvPr/>
        </p:nvSpPr>
        <p:spPr>
          <a:xfrm rot="5400000">
            <a:off x="5164342" y="3947090"/>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44" name="Circle"/>
          <p:cNvSpPr/>
          <p:nvPr/>
        </p:nvSpPr>
        <p:spPr>
          <a:xfrm rot="5400000">
            <a:off x="11969231"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45" name="Circle"/>
          <p:cNvSpPr/>
          <p:nvPr/>
        </p:nvSpPr>
        <p:spPr>
          <a:xfrm rot="5400000">
            <a:off x="9705229"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46" name="Circle"/>
          <p:cNvSpPr/>
          <p:nvPr/>
        </p:nvSpPr>
        <p:spPr>
          <a:xfrm rot="5400000">
            <a:off x="7441227"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47" name="Circle"/>
          <p:cNvSpPr/>
          <p:nvPr/>
        </p:nvSpPr>
        <p:spPr>
          <a:xfrm rot="5400000">
            <a:off x="21025239" y="3953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48" name="Circle"/>
          <p:cNvSpPr/>
          <p:nvPr/>
        </p:nvSpPr>
        <p:spPr>
          <a:xfrm rot="5400000">
            <a:off x="18761236" y="3953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49" name="Circle"/>
          <p:cNvSpPr/>
          <p:nvPr/>
        </p:nvSpPr>
        <p:spPr>
          <a:xfrm rot="5400000">
            <a:off x="16497234"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50" name="Circle"/>
          <p:cNvSpPr/>
          <p:nvPr/>
        </p:nvSpPr>
        <p:spPr>
          <a:xfrm rot="5400000">
            <a:off x="14233233"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51" name="Hidden"/>
          <p:cNvSpPr txBox="1"/>
          <p:nvPr/>
        </p:nvSpPr>
        <p:spPr>
          <a:xfrm>
            <a:off x="1084164" y="3941014"/>
            <a:ext cx="2116930"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952" name="Outputs"/>
          <p:cNvSpPr txBox="1"/>
          <p:nvPr/>
        </p:nvSpPr>
        <p:spPr>
          <a:xfrm>
            <a:off x="833483" y="2299121"/>
            <a:ext cx="2367611"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953" name="Inputs"/>
          <p:cNvSpPr txBox="1"/>
          <p:nvPr/>
        </p:nvSpPr>
        <p:spPr>
          <a:xfrm>
            <a:off x="1343048" y="5747632"/>
            <a:ext cx="1858046"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Inputs</a:t>
            </a:r>
          </a:p>
        </p:txBody>
      </p:sp>
      <p:pic>
        <p:nvPicPr>
          <p:cNvPr id="954" name="mathbf_W.pdf" descr="mathbf_W.pdf"/>
          <p:cNvPicPr>
            <a:picLocks noChangeAspect="1"/>
          </p:cNvPicPr>
          <p:nvPr/>
        </p:nvPicPr>
        <p:blipFill>
          <a:blip r:embed="rId3">
            <a:extLst/>
          </a:blip>
          <a:stretch>
            <a:fillRect/>
          </a:stretch>
        </p:blipFill>
        <p:spPr>
          <a:xfrm>
            <a:off x="6463568" y="3835386"/>
            <a:ext cx="520701" cy="317501"/>
          </a:xfrm>
          <a:prstGeom prst="rect">
            <a:avLst/>
          </a:prstGeom>
          <a:ln w="12700">
            <a:miter lim="400000"/>
          </a:ln>
        </p:spPr>
      </p:pic>
      <p:pic>
        <p:nvPicPr>
          <p:cNvPr id="955" name="mathbf_U.pdf" descr="mathbf_U.pdf"/>
          <p:cNvPicPr>
            <a:picLocks noChangeAspect="1"/>
          </p:cNvPicPr>
          <p:nvPr/>
        </p:nvPicPr>
        <p:blipFill>
          <a:blip r:embed="rId4">
            <a:extLst/>
          </a:blip>
          <a:stretch>
            <a:fillRect/>
          </a:stretch>
        </p:blipFill>
        <p:spPr>
          <a:xfrm>
            <a:off x="8088586" y="5093481"/>
            <a:ext cx="381001" cy="330201"/>
          </a:xfrm>
          <a:prstGeom prst="rect">
            <a:avLst/>
          </a:prstGeom>
          <a:ln w="12700">
            <a:miter lim="400000"/>
          </a:ln>
        </p:spPr>
      </p:pic>
      <p:pic>
        <p:nvPicPr>
          <p:cNvPr id="956" name="mathbf_V.pdf" descr="mathbf_V.pdf"/>
          <p:cNvPicPr>
            <a:picLocks noChangeAspect="1"/>
          </p:cNvPicPr>
          <p:nvPr/>
        </p:nvPicPr>
        <p:blipFill>
          <a:blip r:embed="rId5">
            <a:extLst/>
          </a:blip>
          <a:stretch>
            <a:fillRect/>
          </a:stretch>
        </p:blipFill>
        <p:spPr>
          <a:xfrm>
            <a:off x="8088586" y="3388602"/>
            <a:ext cx="381001" cy="317501"/>
          </a:xfrm>
          <a:prstGeom prst="rect">
            <a:avLst/>
          </a:prstGeom>
          <a:ln w="12700">
            <a:miter lim="400000"/>
          </a:ln>
        </p:spPr>
      </p:pic>
      <p:pic>
        <p:nvPicPr>
          <p:cNvPr id="957" name="mathbf_h.pdf" descr="mathbf_h.pdf"/>
          <p:cNvPicPr>
            <a:picLocks noChangeAspect="1"/>
          </p:cNvPicPr>
          <p:nvPr/>
        </p:nvPicPr>
        <p:blipFill>
          <a:blip r:embed="rId6">
            <a:extLst/>
          </a:blip>
          <a:stretch>
            <a:fillRect/>
          </a:stretch>
        </p:blipFill>
        <p:spPr>
          <a:xfrm>
            <a:off x="3521377" y="4134362"/>
            <a:ext cx="393174" cy="486787"/>
          </a:xfrm>
          <a:prstGeom prst="rect">
            <a:avLst/>
          </a:prstGeom>
          <a:ln w="12700">
            <a:miter lim="400000"/>
          </a:ln>
        </p:spPr>
      </p:pic>
      <p:pic>
        <p:nvPicPr>
          <p:cNvPr id="958" name="hat_mathbf_y.pdf" descr="hat_mathbf_y.pdf"/>
          <p:cNvPicPr>
            <a:picLocks noChangeAspect="1"/>
          </p:cNvPicPr>
          <p:nvPr/>
        </p:nvPicPr>
        <p:blipFill>
          <a:blip r:embed="rId7">
            <a:extLst/>
          </a:blip>
          <a:stretch>
            <a:fillRect/>
          </a:stretch>
        </p:blipFill>
        <p:spPr>
          <a:xfrm>
            <a:off x="3521377" y="2526448"/>
            <a:ext cx="393174" cy="636568"/>
          </a:xfrm>
          <a:prstGeom prst="rect">
            <a:avLst/>
          </a:prstGeom>
          <a:ln w="12700">
            <a:miter lim="400000"/>
          </a:ln>
        </p:spPr>
      </p:pic>
      <p:pic>
        <p:nvPicPr>
          <p:cNvPr id="959" name="mathbf_x.pdf" descr="mathbf_x.pdf"/>
          <p:cNvPicPr>
            <a:picLocks noChangeAspect="1"/>
          </p:cNvPicPr>
          <p:nvPr/>
        </p:nvPicPr>
        <p:blipFill>
          <a:blip r:embed="rId8">
            <a:extLst/>
          </a:blip>
          <a:stretch>
            <a:fillRect/>
          </a:stretch>
        </p:blipFill>
        <p:spPr>
          <a:xfrm>
            <a:off x="3512016" y="6120618"/>
            <a:ext cx="411897" cy="318284"/>
          </a:xfrm>
          <a:prstGeom prst="rect">
            <a:avLst/>
          </a:prstGeom>
          <a:ln w="12700">
            <a:miter lim="400000"/>
          </a:ln>
        </p:spPr>
      </p:pic>
      <p:pic>
        <p:nvPicPr>
          <p:cNvPr id="960" name="mathbf_a_t_=_mat.pdf" descr="mathbf_a_t_=_mat.pdf"/>
          <p:cNvPicPr>
            <a:picLocks noChangeAspect="1"/>
          </p:cNvPicPr>
          <p:nvPr/>
        </p:nvPicPr>
        <p:blipFill>
          <a:blip r:embed="rId9">
            <a:extLst/>
          </a:blip>
          <a:stretch>
            <a:fillRect/>
          </a:stretch>
        </p:blipFill>
        <p:spPr>
          <a:xfrm>
            <a:off x="9008371" y="8132312"/>
            <a:ext cx="6757651" cy="582871"/>
          </a:xfrm>
          <a:prstGeom prst="rect">
            <a:avLst/>
          </a:prstGeom>
          <a:ln w="12700">
            <a:miter lim="400000"/>
          </a:ln>
        </p:spPr>
      </p:pic>
      <p:pic>
        <p:nvPicPr>
          <p:cNvPr id="961" name="mathbf_h_t_=_tan.pdf" descr="mathbf_h_t_=_tan.pdf"/>
          <p:cNvPicPr>
            <a:picLocks noChangeAspect="1"/>
          </p:cNvPicPr>
          <p:nvPr/>
        </p:nvPicPr>
        <p:blipFill>
          <a:blip r:embed="rId10">
            <a:extLst/>
          </a:blip>
          <a:stretch>
            <a:fillRect/>
          </a:stretch>
        </p:blipFill>
        <p:spPr>
          <a:xfrm>
            <a:off x="9008371" y="9405453"/>
            <a:ext cx="3843300" cy="673945"/>
          </a:xfrm>
          <a:prstGeom prst="rect">
            <a:avLst/>
          </a:prstGeom>
          <a:ln w="12700">
            <a:miter lim="400000"/>
          </a:ln>
        </p:spPr>
      </p:pic>
      <p:pic>
        <p:nvPicPr>
          <p:cNvPr id="962" name="hat_mathbf_y_t_=.pdf" descr="hat_mathbf_y_t_=.pdf"/>
          <p:cNvPicPr>
            <a:picLocks noChangeAspect="1"/>
          </p:cNvPicPr>
          <p:nvPr/>
        </p:nvPicPr>
        <p:blipFill>
          <a:blip r:embed="rId11">
            <a:extLst/>
          </a:blip>
          <a:stretch>
            <a:fillRect/>
          </a:stretch>
        </p:blipFill>
        <p:spPr>
          <a:xfrm>
            <a:off x="9008371" y="12042806"/>
            <a:ext cx="4936182" cy="673945"/>
          </a:xfrm>
          <a:prstGeom prst="rect">
            <a:avLst/>
          </a:prstGeom>
          <a:ln w="12700">
            <a:miter lim="400000"/>
          </a:ln>
        </p:spPr>
      </p:pic>
      <p:pic>
        <p:nvPicPr>
          <p:cNvPr id="963" name="mathbf_o_t_=_mat.pdf" descr="mathbf_o_t_=_mat.pdf"/>
          <p:cNvPicPr>
            <a:picLocks noChangeAspect="1"/>
          </p:cNvPicPr>
          <p:nvPr/>
        </p:nvPicPr>
        <p:blipFill>
          <a:blip r:embed="rId12">
            <a:extLst/>
          </a:blip>
          <a:stretch>
            <a:fillRect/>
          </a:stretch>
        </p:blipFill>
        <p:spPr>
          <a:xfrm>
            <a:off x="9026585" y="10769665"/>
            <a:ext cx="3806871" cy="58287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9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9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3" grpId="3"/>
      <p:bldP build="whole" bldLvl="1" animBg="1" rev="0" advAuto="0" spid="961" grpId="2"/>
      <p:bldP build="whole" bldLvl="1" animBg="1" rev="0" advAuto="0" spid="962" grpId="4"/>
      <p:bldP build="whole" bldLvl="1" animBg="1" rev="0" advAuto="0" spid="960"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Screen Shot 2016-08-31 at 9.06.44 PM.png" descr="Screen Shot 2016-08-31 at 9.06.44 PM.png"/>
          <p:cNvPicPr>
            <a:picLocks noChangeAspect="1"/>
          </p:cNvPicPr>
          <p:nvPr/>
        </p:nvPicPr>
        <p:blipFill>
          <a:blip r:embed="rId3">
            <a:extLst/>
          </a:blip>
          <a:stretch>
            <a:fillRect/>
          </a:stretch>
        </p:blipFill>
        <p:spPr>
          <a:xfrm>
            <a:off x="3039658" y="0"/>
            <a:ext cx="18304684" cy="1376974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Circle"/>
          <p:cNvSpPr/>
          <p:nvPr/>
        </p:nvSpPr>
        <p:spPr>
          <a:xfrm rot="5400000">
            <a:off x="7450656"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68" name="Circle"/>
          <p:cNvSpPr/>
          <p:nvPr/>
        </p:nvSpPr>
        <p:spPr>
          <a:xfrm rot="5400000">
            <a:off x="9714658" y="2305197"/>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69" name="Circle"/>
          <p:cNvSpPr/>
          <p:nvPr/>
        </p:nvSpPr>
        <p:spPr>
          <a:xfrm rot="5400000">
            <a:off x="11969231"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70" name="Circle"/>
          <p:cNvSpPr/>
          <p:nvPr/>
        </p:nvSpPr>
        <p:spPr>
          <a:xfrm rot="5400000">
            <a:off x="14233233"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71" name="Circle"/>
          <p:cNvSpPr/>
          <p:nvPr/>
        </p:nvSpPr>
        <p:spPr>
          <a:xfrm rot="5400000">
            <a:off x="16498544"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72" name="Circle"/>
          <p:cNvSpPr/>
          <p:nvPr/>
        </p:nvSpPr>
        <p:spPr>
          <a:xfrm rot="5400000">
            <a:off x="21028324" y="2293722"/>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73" name="Circle"/>
          <p:cNvSpPr/>
          <p:nvPr/>
        </p:nvSpPr>
        <p:spPr>
          <a:xfrm rot="5400000">
            <a:off x="5177042"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74" name="Deep Recurrent Neural Networks (RNNs)"/>
          <p:cNvSpPr txBox="1"/>
          <p:nvPr/>
        </p:nvSpPr>
        <p:spPr>
          <a:xfrm>
            <a:off x="5429948" y="306005"/>
            <a:ext cx="13524104" cy="1047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914400">
              <a:defRPr b="0" sz="6000">
                <a:latin typeface="Helvetica Neue Light"/>
                <a:ea typeface="Helvetica Neue Light"/>
                <a:cs typeface="Helvetica Neue Light"/>
                <a:sym typeface="Helvetica Neue Light"/>
              </a:defRPr>
            </a:pPr>
            <a:r>
              <a:rPr i="1">
                <a:latin typeface="+mn-lt"/>
                <a:ea typeface="+mn-ea"/>
                <a:cs typeface="+mn-cs"/>
                <a:sym typeface="Helvetica Neue"/>
              </a:rPr>
              <a:t>Deep </a:t>
            </a:r>
            <a:r>
              <a:t>Recurrent Neural Networks (RNNs)</a:t>
            </a:r>
          </a:p>
        </p:txBody>
      </p:sp>
      <p:sp>
        <p:nvSpPr>
          <p:cNvPr id="975" name="Circle"/>
          <p:cNvSpPr/>
          <p:nvPr/>
        </p:nvSpPr>
        <p:spPr>
          <a:xfrm rot="5400000">
            <a:off x="11979185" y="10921485"/>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76" name="Circle"/>
          <p:cNvSpPr/>
          <p:nvPr/>
        </p:nvSpPr>
        <p:spPr>
          <a:xfrm rot="5400000">
            <a:off x="9715182" y="1092148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77" name="Circle"/>
          <p:cNvSpPr/>
          <p:nvPr/>
        </p:nvSpPr>
        <p:spPr>
          <a:xfrm rot="5400000">
            <a:off x="7451180" y="1092148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78" name="Circle"/>
          <p:cNvSpPr/>
          <p:nvPr/>
        </p:nvSpPr>
        <p:spPr>
          <a:xfrm rot="5400000">
            <a:off x="5187179" y="1092148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79" name="Circle"/>
          <p:cNvSpPr/>
          <p:nvPr/>
        </p:nvSpPr>
        <p:spPr>
          <a:xfrm rot="5400000">
            <a:off x="21035192" y="10921485"/>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80" name="Circle"/>
          <p:cNvSpPr/>
          <p:nvPr/>
        </p:nvSpPr>
        <p:spPr>
          <a:xfrm rot="5400000">
            <a:off x="18771189" y="10921485"/>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81" name="Circle"/>
          <p:cNvSpPr/>
          <p:nvPr/>
        </p:nvSpPr>
        <p:spPr>
          <a:xfrm rot="5400000">
            <a:off x="16507187" y="1092148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82" name="Circle"/>
          <p:cNvSpPr/>
          <p:nvPr/>
        </p:nvSpPr>
        <p:spPr>
          <a:xfrm rot="5400000">
            <a:off x="14243186" y="1092148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83" name="Circle"/>
          <p:cNvSpPr/>
          <p:nvPr/>
        </p:nvSpPr>
        <p:spPr>
          <a:xfrm rot="5400000">
            <a:off x="11965957"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84" name="Circle"/>
          <p:cNvSpPr/>
          <p:nvPr/>
        </p:nvSpPr>
        <p:spPr>
          <a:xfrm rot="5400000">
            <a:off x="9701955"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85" name="Circle"/>
          <p:cNvSpPr/>
          <p:nvPr/>
        </p:nvSpPr>
        <p:spPr>
          <a:xfrm rot="5400000">
            <a:off x="7437954"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86" name="Circle"/>
          <p:cNvSpPr/>
          <p:nvPr/>
        </p:nvSpPr>
        <p:spPr>
          <a:xfrm rot="5400000">
            <a:off x="5173953" y="2298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87" name="Circle"/>
          <p:cNvSpPr/>
          <p:nvPr/>
        </p:nvSpPr>
        <p:spPr>
          <a:xfrm rot="5400000">
            <a:off x="21021964"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88" name="Circle"/>
          <p:cNvSpPr/>
          <p:nvPr/>
        </p:nvSpPr>
        <p:spPr>
          <a:xfrm rot="5400000">
            <a:off x="18757962" y="2298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89" name="Circle"/>
          <p:cNvSpPr/>
          <p:nvPr/>
        </p:nvSpPr>
        <p:spPr>
          <a:xfrm rot="5400000">
            <a:off x="16493960"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90" name="Circle"/>
          <p:cNvSpPr/>
          <p:nvPr/>
        </p:nvSpPr>
        <p:spPr>
          <a:xfrm rot="5400000">
            <a:off x="14229959"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91" name="Line"/>
          <p:cNvSpPr/>
          <p:nvPr/>
        </p:nvSpPr>
        <p:spPr>
          <a:xfrm flipV="1">
            <a:off x="7847669" y="311799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992" name="Line"/>
          <p:cNvSpPr/>
          <p:nvPr/>
        </p:nvSpPr>
        <p:spPr>
          <a:xfrm flipV="1">
            <a:off x="7847669" y="4819600"/>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993" name="Line"/>
          <p:cNvSpPr/>
          <p:nvPr/>
        </p:nvSpPr>
        <p:spPr>
          <a:xfrm>
            <a:off x="5371410" y="12226039"/>
            <a:ext cx="16617633"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994" name="time"/>
          <p:cNvSpPr txBox="1"/>
          <p:nvPr/>
        </p:nvSpPr>
        <p:spPr>
          <a:xfrm>
            <a:off x="20909787" y="12398729"/>
            <a:ext cx="1086740" cy="7504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995" name="Circle"/>
          <p:cNvSpPr/>
          <p:nvPr/>
        </p:nvSpPr>
        <p:spPr>
          <a:xfrm rot="5400000">
            <a:off x="5164342" y="3947090"/>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96" name="Circle"/>
          <p:cNvSpPr/>
          <p:nvPr/>
        </p:nvSpPr>
        <p:spPr>
          <a:xfrm rot="5400000">
            <a:off x="11969231"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97" name="Circle"/>
          <p:cNvSpPr/>
          <p:nvPr/>
        </p:nvSpPr>
        <p:spPr>
          <a:xfrm rot="5400000">
            <a:off x="9705229"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98" name="Circle"/>
          <p:cNvSpPr/>
          <p:nvPr/>
        </p:nvSpPr>
        <p:spPr>
          <a:xfrm rot="5400000">
            <a:off x="7441227"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999" name="Circle"/>
          <p:cNvSpPr/>
          <p:nvPr/>
        </p:nvSpPr>
        <p:spPr>
          <a:xfrm rot="5400000">
            <a:off x="21025239" y="3953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00" name="Circle"/>
          <p:cNvSpPr/>
          <p:nvPr/>
        </p:nvSpPr>
        <p:spPr>
          <a:xfrm rot="5400000">
            <a:off x="18761236" y="3953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01" name="Circle"/>
          <p:cNvSpPr/>
          <p:nvPr/>
        </p:nvSpPr>
        <p:spPr>
          <a:xfrm rot="5400000">
            <a:off x="16497234"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02" name="Circle"/>
          <p:cNvSpPr/>
          <p:nvPr/>
        </p:nvSpPr>
        <p:spPr>
          <a:xfrm rot="5400000">
            <a:off x="14233233"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03" name="Hidden"/>
          <p:cNvSpPr txBox="1"/>
          <p:nvPr/>
        </p:nvSpPr>
        <p:spPr>
          <a:xfrm>
            <a:off x="1465164" y="6642121"/>
            <a:ext cx="2116930"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1004" name="Outputs"/>
          <p:cNvSpPr txBox="1"/>
          <p:nvPr/>
        </p:nvSpPr>
        <p:spPr>
          <a:xfrm>
            <a:off x="1214483" y="2299121"/>
            <a:ext cx="2367611"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1005" name="Inputs"/>
          <p:cNvSpPr txBox="1"/>
          <p:nvPr/>
        </p:nvSpPr>
        <p:spPr>
          <a:xfrm>
            <a:off x="1724048" y="10985121"/>
            <a:ext cx="1858046"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Inputs</a:t>
            </a:r>
          </a:p>
        </p:txBody>
      </p:sp>
      <p:pic>
        <p:nvPicPr>
          <p:cNvPr id="1006" name="mathbf_V.pdf" descr="mathbf_V.pdf"/>
          <p:cNvPicPr>
            <a:picLocks noChangeAspect="1"/>
          </p:cNvPicPr>
          <p:nvPr/>
        </p:nvPicPr>
        <p:blipFill>
          <a:blip r:embed="rId2">
            <a:extLst/>
          </a:blip>
          <a:stretch>
            <a:fillRect/>
          </a:stretch>
        </p:blipFill>
        <p:spPr>
          <a:xfrm>
            <a:off x="8088586" y="3388602"/>
            <a:ext cx="381001" cy="317501"/>
          </a:xfrm>
          <a:prstGeom prst="rect">
            <a:avLst/>
          </a:prstGeom>
          <a:ln w="12700">
            <a:miter lim="400000"/>
          </a:ln>
        </p:spPr>
      </p:pic>
      <p:pic>
        <p:nvPicPr>
          <p:cNvPr id="1007" name="hat_mathbf_y.pdf" descr="hat_mathbf_y.pdf"/>
          <p:cNvPicPr>
            <a:picLocks noChangeAspect="1"/>
          </p:cNvPicPr>
          <p:nvPr/>
        </p:nvPicPr>
        <p:blipFill>
          <a:blip r:embed="rId3">
            <a:extLst/>
          </a:blip>
          <a:stretch>
            <a:fillRect/>
          </a:stretch>
        </p:blipFill>
        <p:spPr>
          <a:xfrm>
            <a:off x="3902377" y="2526448"/>
            <a:ext cx="393174" cy="636568"/>
          </a:xfrm>
          <a:prstGeom prst="rect">
            <a:avLst/>
          </a:prstGeom>
          <a:ln w="12700">
            <a:miter lim="400000"/>
          </a:ln>
        </p:spPr>
      </p:pic>
      <p:pic>
        <p:nvPicPr>
          <p:cNvPr id="1008" name="mathbf_x.pdf" descr="mathbf_x.pdf"/>
          <p:cNvPicPr>
            <a:picLocks noChangeAspect="1"/>
          </p:cNvPicPr>
          <p:nvPr/>
        </p:nvPicPr>
        <p:blipFill>
          <a:blip r:embed="rId4">
            <a:extLst/>
          </a:blip>
          <a:stretch>
            <a:fillRect/>
          </a:stretch>
        </p:blipFill>
        <p:spPr>
          <a:xfrm>
            <a:off x="3893016" y="11358108"/>
            <a:ext cx="411897" cy="318284"/>
          </a:xfrm>
          <a:prstGeom prst="rect">
            <a:avLst/>
          </a:prstGeom>
          <a:ln w="12700">
            <a:miter lim="400000"/>
          </a:ln>
        </p:spPr>
      </p:pic>
      <p:pic>
        <p:nvPicPr>
          <p:cNvPr id="1009" name="mathbf_W_1.pdf" descr="mathbf_W_1.pdf"/>
          <p:cNvPicPr>
            <a:picLocks noChangeAspect="1"/>
          </p:cNvPicPr>
          <p:nvPr/>
        </p:nvPicPr>
        <p:blipFill>
          <a:blip r:embed="rId5">
            <a:extLst/>
          </a:blip>
          <a:stretch>
            <a:fillRect/>
          </a:stretch>
        </p:blipFill>
        <p:spPr>
          <a:xfrm>
            <a:off x="6374668" y="9065476"/>
            <a:ext cx="698501" cy="393701"/>
          </a:xfrm>
          <a:prstGeom prst="rect">
            <a:avLst/>
          </a:prstGeom>
          <a:ln w="12700">
            <a:miter lim="400000"/>
          </a:ln>
        </p:spPr>
      </p:pic>
      <p:sp>
        <p:nvSpPr>
          <p:cNvPr id="1010" name="Line"/>
          <p:cNvSpPr/>
          <p:nvPr/>
        </p:nvSpPr>
        <p:spPr>
          <a:xfrm>
            <a:off x="6003349" y="4384242"/>
            <a:ext cx="1441139"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011" name="Line"/>
          <p:cNvSpPr/>
          <p:nvPr/>
        </p:nvSpPr>
        <p:spPr>
          <a:xfrm flipV="1">
            <a:off x="7874219" y="10120062"/>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012" name="mathbf_U_1.pdf" descr="mathbf_U_1.pdf"/>
          <p:cNvPicPr>
            <a:picLocks noChangeAspect="1"/>
          </p:cNvPicPr>
          <p:nvPr/>
        </p:nvPicPr>
        <p:blipFill>
          <a:blip r:embed="rId6">
            <a:extLst/>
          </a:blip>
          <a:stretch>
            <a:fillRect/>
          </a:stretch>
        </p:blipFill>
        <p:spPr>
          <a:xfrm>
            <a:off x="8125437" y="10437998"/>
            <a:ext cx="546101" cy="393701"/>
          </a:xfrm>
          <a:prstGeom prst="rect">
            <a:avLst/>
          </a:prstGeom>
          <a:ln w="12700">
            <a:miter lim="400000"/>
          </a:ln>
        </p:spPr>
      </p:pic>
      <p:pic>
        <p:nvPicPr>
          <p:cNvPr id="1013" name="mathbf_U_L.pdf" descr="mathbf_U_L.pdf"/>
          <p:cNvPicPr>
            <a:picLocks noChangeAspect="1"/>
          </p:cNvPicPr>
          <p:nvPr/>
        </p:nvPicPr>
        <p:blipFill>
          <a:blip r:embed="rId7">
            <a:extLst/>
          </a:blip>
          <a:stretch>
            <a:fillRect/>
          </a:stretch>
        </p:blipFill>
        <p:spPr>
          <a:xfrm>
            <a:off x="7998056" y="5125642"/>
            <a:ext cx="622301" cy="393701"/>
          </a:xfrm>
          <a:prstGeom prst="rect">
            <a:avLst/>
          </a:prstGeom>
          <a:ln w="12700">
            <a:miter lim="400000"/>
          </a:ln>
        </p:spPr>
      </p:pic>
      <p:pic>
        <p:nvPicPr>
          <p:cNvPr id="1014" name="mathbf_W_L.pdf" descr="mathbf_W_L.pdf"/>
          <p:cNvPicPr>
            <a:picLocks noChangeAspect="1"/>
          </p:cNvPicPr>
          <p:nvPr/>
        </p:nvPicPr>
        <p:blipFill>
          <a:blip r:embed="rId8">
            <a:extLst/>
          </a:blip>
          <a:stretch>
            <a:fillRect/>
          </a:stretch>
        </p:blipFill>
        <p:spPr>
          <a:xfrm>
            <a:off x="6336568" y="3837753"/>
            <a:ext cx="774701" cy="393701"/>
          </a:xfrm>
          <a:prstGeom prst="rect">
            <a:avLst/>
          </a:prstGeom>
          <a:ln w="12700">
            <a:miter lim="400000"/>
          </a:ln>
        </p:spPr>
      </p:pic>
      <p:pic>
        <p:nvPicPr>
          <p:cNvPr id="1015" name="mathbf_h_L.pdf" descr="mathbf_h_L.pdf"/>
          <p:cNvPicPr>
            <a:picLocks noChangeAspect="1"/>
          </p:cNvPicPr>
          <p:nvPr/>
        </p:nvPicPr>
        <p:blipFill>
          <a:blip r:embed="rId9">
            <a:extLst/>
          </a:blip>
          <a:stretch>
            <a:fillRect/>
          </a:stretch>
        </p:blipFill>
        <p:spPr>
          <a:xfrm>
            <a:off x="3859405" y="4111315"/>
            <a:ext cx="682319" cy="545855"/>
          </a:xfrm>
          <a:prstGeom prst="rect">
            <a:avLst/>
          </a:prstGeom>
          <a:ln w="12700">
            <a:miter lim="400000"/>
          </a:ln>
        </p:spPr>
      </p:pic>
      <p:pic>
        <p:nvPicPr>
          <p:cNvPr id="1016" name="mathbf_h_1.pdf" descr="mathbf_h_1.pdf"/>
          <p:cNvPicPr>
            <a:picLocks noChangeAspect="1"/>
          </p:cNvPicPr>
          <p:nvPr/>
        </p:nvPicPr>
        <p:blipFill>
          <a:blip r:embed="rId10">
            <a:extLst/>
          </a:blip>
          <a:stretch>
            <a:fillRect/>
          </a:stretch>
        </p:blipFill>
        <p:spPr>
          <a:xfrm>
            <a:off x="3808979" y="9391696"/>
            <a:ext cx="579971" cy="545856"/>
          </a:xfrm>
          <a:prstGeom prst="rect">
            <a:avLst/>
          </a:prstGeom>
          <a:ln w="12700">
            <a:miter lim="400000"/>
          </a:ln>
        </p:spPr>
      </p:pic>
      <p:sp>
        <p:nvSpPr>
          <p:cNvPr id="1017" name="Circle"/>
          <p:cNvSpPr/>
          <p:nvPr/>
        </p:nvSpPr>
        <p:spPr>
          <a:xfrm rot="5400000">
            <a:off x="5177042" y="924665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18" name="Circle"/>
          <p:cNvSpPr/>
          <p:nvPr/>
        </p:nvSpPr>
        <p:spPr>
          <a:xfrm rot="5400000">
            <a:off x="11981931" y="925314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19" name="Circle"/>
          <p:cNvSpPr/>
          <p:nvPr/>
        </p:nvSpPr>
        <p:spPr>
          <a:xfrm rot="5400000">
            <a:off x="9717929" y="925314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20" name="Circle"/>
          <p:cNvSpPr/>
          <p:nvPr/>
        </p:nvSpPr>
        <p:spPr>
          <a:xfrm rot="5400000">
            <a:off x="7453927" y="925314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21" name="Circle"/>
          <p:cNvSpPr/>
          <p:nvPr/>
        </p:nvSpPr>
        <p:spPr>
          <a:xfrm rot="5400000">
            <a:off x="21037939" y="9253145"/>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22" name="Circle"/>
          <p:cNvSpPr/>
          <p:nvPr/>
        </p:nvSpPr>
        <p:spPr>
          <a:xfrm rot="5400000">
            <a:off x="18773936" y="9253145"/>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23" name="Circle"/>
          <p:cNvSpPr/>
          <p:nvPr/>
        </p:nvSpPr>
        <p:spPr>
          <a:xfrm rot="5400000">
            <a:off x="16509934" y="925314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24" name="Circle"/>
          <p:cNvSpPr/>
          <p:nvPr/>
        </p:nvSpPr>
        <p:spPr>
          <a:xfrm rot="5400000">
            <a:off x="14245933" y="925314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25" name="Line"/>
          <p:cNvSpPr/>
          <p:nvPr/>
        </p:nvSpPr>
        <p:spPr>
          <a:xfrm>
            <a:off x="6016049" y="9683810"/>
            <a:ext cx="1441139"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026" name="Line"/>
          <p:cNvSpPr/>
          <p:nvPr/>
        </p:nvSpPr>
        <p:spPr>
          <a:xfrm flipV="1">
            <a:off x="7870267" y="841365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027" name="mathbf_U_2.pdf" descr="mathbf_U_2.pdf"/>
          <p:cNvPicPr>
            <a:picLocks noChangeAspect="1"/>
          </p:cNvPicPr>
          <p:nvPr/>
        </p:nvPicPr>
        <p:blipFill>
          <a:blip r:embed="rId11">
            <a:extLst/>
          </a:blip>
          <a:stretch>
            <a:fillRect/>
          </a:stretch>
        </p:blipFill>
        <p:spPr>
          <a:xfrm>
            <a:off x="8119087" y="8625763"/>
            <a:ext cx="558801" cy="393701"/>
          </a:xfrm>
          <a:prstGeom prst="rect">
            <a:avLst/>
          </a:prstGeom>
          <a:ln w="12700">
            <a:miter lim="400000"/>
          </a:ln>
        </p:spPr>
      </p:pic>
      <p:sp>
        <p:nvSpPr>
          <p:cNvPr id="1028" name="Line"/>
          <p:cNvSpPr/>
          <p:nvPr/>
        </p:nvSpPr>
        <p:spPr>
          <a:xfrm flipV="1">
            <a:off x="4703808" y="3926265"/>
            <a:ext cx="1" cy="6241970"/>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029" name="…"/>
          <p:cNvSpPr txBox="1"/>
          <p:nvPr/>
        </p:nvSpPr>
        <p:spPr>
          <a:xfrm rot="5400000">
            <a:off x="7623052" y="6635771"/>
            <a:ext cx="953454" cy="899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sz="5000"/>
            </a:lvl1pPr>
          </a:lstStyle>
          <a:p>
            <a:pPr/>
            <a:r>
              <a:t>…</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1" name="frac_partial_hat.pdf" descr="frac_partial_hat.pdf"/>
          <p:cNvPicPr>
            <a:picLocks noChangeAspect="1"/>
          </p:cNvPicPr>
          <p:nvPr/>
        </p:nvPicPr>
        <p:blipFill>
          <a:blip r:embed="rId3">
            <a:extLst/>
          </a:blip>
          <a:stretch>
            <a:fillRect/>
          </a:stretch>
        </p:blipFill>
        <p:spPr>
          <a:xfrm>
            <a:off x="5385584" y="8944854"/>
            <a:ext cx="1192986" cy="1630413"/>
          </a:xfrm>
          <a:prstGeom prst="rect">
            <a:avLst/>
          </a:prstGeom>
          <a:ln w="12700">
            <a:miter lim="400000"/>
          </a:ln>
        </p:spPr>
      </p:pic>
      <p:sp>
        <p:nvSpPr>
          <p:cNvPr id="1032" name="Circle"/>
          <p:cNvSpPr/>
          <p:nvPr/>
        </p:nvSpPr>
        <p:spPr>
          <a:xfrm rot="5400000">
            <a:off x="16424679" y="2159466"/>
            <a:ext cx="971800" cy="971800"/>
          </a:xfrm>
          <a:prstGeom prst="ellipse">
            <a:avLst/>
          </a:prstGeom>
          <a:solidFill>
            <a:srgbClr val="FFFFFF"/>
          </a:solidFill>
          <a:ln w="635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33" name="Backprop through time"/>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Backprop through time</a:t>
            </a:r>
          </a:p>
        </p:txBody>
      </p:sp>
      <p:sp>
        <p:nvSpPr>
          <p:cNvPr id="1034" name="Circle"/>
          <p:cNvSpPr/>
          <p:nvPr/>
        </p:nvSpPr>
        <p:spPr>
          <a:xfrm rot="5400000">
            <a:off x="7450656"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35" name="Circle"/>
          <p:cNvSpPr/>
          <p:nvPr/>
        </p:nvSpPr>
        <p:spPr>
          <a:xfrm rot="5400000">
            <a:off x="9714658" y="2305197"/>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36" name="Circle"/>
          <p:cNvSpPr/>
          <p:nvPr/>
        </p:nvSpPr>
        <p:spPr>
          <a:xfrm rot="5400000">
            <a:off x="11969231"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37" name="Circle"/>
          <p:cNvSpPr/>
          <p:nvPr/>
        </p:nvSpPr>
        <p:spPr>
          <a:xfrm rot="5400000">
            <a:off x="14233233"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38" name="Circle"/>
          <p:cNvSpPr/>
          <p:nvPr/>
        </p:nvSpPr>
        <p:spPr>
          <a:xfrm rot="5400000">
            <a:off x="21028324" y="2293722"/>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39" name="Circle"/>
          <p:cNvSpPr/>
          <p:nvPr/>
        </p:nvSpPr>
        <p:spPr>
          <a:xfrm rot="5400000">
            <a:off x="5177042"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40" name="Circle"/>
          <p:cNvSpPr/>
          <p:nvPr/>
        </p:nvSpPr>
        <p:spPr>
          <a:xfrm rot="5400000">
            <a:off x="11979185" y="5683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41" name="Circle"/>
          <p:cNvSpPr/>
          <p:nvPr/>
        </p:nvSpPr>
        <p:spPr>
          <a:xfrm rot="5400000">
            <a:off x="9715182"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42" name="Circle"/>
          <p:cNvSpPr/>
          <p:nvPr/>
        </p:nvSpPr>
        <p:spPr>
          <a:xfrm rot="5400000">
            <a:off x="7451180"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43" name="Circle"/>
          <p:cNvSpPr/>
          <p:nvPr/>
        </p:nvSpPr>
        <p:spPr>
          <a:xfrm rot="5400000">
            <a:off x="5136379" y="5607795"/>
            <a:ext cx="971800" cy="971800"/>
          </a:xfrm>
          <a:prstGeom prst="ellipse">
            <a:avLst/>
          </a:prstGeom>
          <a:solidFill>
            <a:srgbClr val="FFFFFF"/>
          </a:solidFill>
          <a:ln w="635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44" name="Circle"/>
          <p:cNvSpPr/>
          <p:nvPr/>
        </p:nvSpPr>
        <p:spPr>
          <a:xfrm rot="5400000">
            <a:off x="21035192" y="5683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45" name="Circle"/>
          <p:cNvSpPr/>
          <p:nvPr/>
        </p:nvSpPr>
        <p:spPr>
          <a:xfrm rot="5400000">
            <a:off x="18771189" y="5683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46" name="Circle"/>
          <p:cNvSpPr/>
          <p:nvPr/>
        </p:nvSpPr>
        <p:spPr>
          <a:xfrm rot="5400000">
            <a:off x="16507187"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47" name="Circle"/>
          <p:cNvSpPr/>
          <p:nvPr/>
        </p:nvSpPr>
        <p:spPr>
          <a:xfrm rot="5400000">
            <a:off x="14243186"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48" name="Circle"/>
          <p:cNvSpPr/>
          <p:nvPr/>
        </p:nvSpPr>
        <p:spPr>
          <a:xfrm rot="5400000">
            <a:off x="11965957"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49" name="Circle"/>
          <p:cNvSpPr/>
          <p:nvPr/>
        </p:nvSpPr>
        <p:spPr>
          <a:xfrm rot="5400000">
            <a:off x="9701955"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50" name="Circle"/>
          <p:cNvSpPr/>
          <p:nvPr/>
        </p:nvSpPr>
        <p:spPr>
          <a:xfrm rot="5400000">
            <a:off x="7437954"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51" name="Circle"/>
          <p:cNvSpPr/>
          <p:nvPr/>
        </p:nvSpPr>
        <p:spPr>
          <a:xfrm rot="5400000">
            <a:off x="5173953" y="2298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52" name="Circle"/>
          <p:cNvSpPr/>
          <p:nvPr/>
        </p:nvSpPr>
        <p:spPr>
          <a:xfrm rot="5400000">
            <a:off x="21021964"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53" name="Circle"/>
          <p:cNvSpPr/>
          <p:nvPr/>
        </p:nvSpPr>
        <p:spPr>
          <a:xfrm rot="5400000">
            <a:off x="18757962" y="2298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54" name="Circle"/>
          <p:cNvSpPr/>
          <p:nvPr/>
        </p:nvSpPr>
        <p:spPr>
          <a:xfrm rot="5400000">
            <a:off x="14229959"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55" name="Line"/>
          <p:cNvSpPr/>
          <p:nvPr/>
        </p:nvSpPr>
        <p:spPr>
          <a:xfrm>
            <a:off x="6000708" y="4358495"/>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056" name="Line"/>
          <p:cNvSpPr/>
          <p:nvPr/>
        </p:nvSpPr>
        <p:spPr>
          <a:xfrm flipV="1">
            <a:off x="5591917" y="48277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057" name="Line"/>
          <p:cNvSpPr/>
          <p:nvPr/>
        </p:nvSpPr>
        <p:spPr>
          <a:xfrm>
            <a:off x="5371410" y="6988550"/>
            <a:ext cx="16617633"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058" name="time"/>
          <p:cNvSpPr txBox="1"/>
          <p:nvPr/>
        </p:nvSpPr>
        <p:spPr>
          <a:xfrm>
            <a:off x="20909787" y="7161239"/>
            <a:ext cx="10867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1059" name="Circle"/>
          <p:cNvSpPr/>
          <p:nvPr/>
        </p:nvSpPr>
        <p:spPr>
          <a:xfrm rot="5400000">
            <a:off x="5164342" y="3947090"/>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60" name="Circle"/>
          <p:cNvSpPr/>
          <p:nvPr/>
        </p:nvSpPr>
        <p:spPr>
          <a:xfrm rot="5400000">
            <a:off x="11969231"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61" name="Circle"/>
          <p:cNvSpPr/>
          <p:nvPr/>
        </p:nvSpPr>
        <p:spPr>
          <a:xfrm rot="5400000">
            <a:off x="9705229"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62" name="Circle"/>
          <p:cNvSpPr/>
          <p:nvPr/>
        </p:nvSpPr>
        <p:spPr>
          <a:xfrm rot="5400000">
            <a:off x="7441227"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63" name="Circle"/>
          <p:cNvSpPr/>
          <p:nvPr/>
        </p:nvSpPr>
        <p:spPr>
          <a:xfrm rot="5400000">
            <a:off x="21025239" y="3953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64" name="Circle"/>
          <p:cNvSpPr/>
          <p:nvPr/>
        </p:nvSpPr>
        <p:spPr>
          <a:xfrm rot="5400000">
            <a:off x="18761236" y="3953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65" name="Circle"/>
          <p:cNvSpPr/>
          <p:nvPr/>
        </p:nvSpPr>
        <p:spPr>
          <a:xfrm rot="5400000">
            <a:off x="16497234"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66" name="Circle"/>
          <p:cNvSpPr/>
          <p:nvPr/>
        </p:nvSpPr>
        <p:spPr>
          <a:xfrm rot="5400000">
            <a:off x="14233233"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067" name="Hidden"/>
          <p:cNvSpPr txBox="1"/>
          <p:nvPr/>
        </p:nvSpPr>
        <p:spPr>
          <a:xfrm>
            <a:off x="1084164" y="3941014"/>
            <a:ext cx="2116930"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1068" name="Outputs"/>
          <p:cNvSpPr txBox="1"/>
          <p:nvPr/>
        </p:nvSpPr>
        <p:spPr>
          <a:xfrm>
            <a:off x="833483" y="2299121"/>
            <a:ext cx="2367611"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1069" name="Inputs"/>
          <p:cNvSpPr txBox="1"/>
          <p:nvPr/>
        </p:nvSpPr>
        <p:spPr>
          <a:xfrm>
            <a:off x="1343048" y="5747632"/>
            <a:ext cx="1858046"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Inputs</a:t>
            </a:r>
          </a:p>
        </p:txBody>
      </p:sp>
      <p:pic>
        <p:nvPicPr>
          <p:cNvPr id="1070" name="mathbf_W.pdf" descr="mathbf_W.pdf"/>
          <p:cNvPicPr>
            <a:picLocks noChangeAspect="1"/>
          </p:cNvPicPr>
          <p:nvPr/>
        </p:nvPicPr>
        <p:blipFill>
          <a:blip r:embed="rId4">
            <a:extLst/>
          </a:blip>
          <a:stretch>
            <a:fillRect/>
          </a:stretch>
        </p:blipFill>
        <p:spPr>
          <a:xfrm>
            <a:off x="6463568" y="3835386"/>
            <a:ext cx="520701" cy="317501"/>
          </a:xfrm>
          <a:prstGeom prst="rect">
            <a:avLst/>
          </a:prstGeom>
          <a:ln w="12700">
            <a:miter lim="400000"/>
          </a:ln>
        </p:spPr>
      </p:pic>
      <p:pic>
        <p:nvPicPr>
          <p:cNvPr id="1071" name="mathbf_U.pdf" descr="mathbf_U.pdf"/>
          <p:cNvPicPr>
            <a:picLocks noChangeAspect="1"/>
          </p:cNvPicPr>
          <p:nvPr/>
        </p:nvPicPr>
        <p:blipFill>
          <a:blip r:embed="rId5">
            <a:extLst/>
          </a:blip>
          <a:stretch>
            <a:fillRect/>
          </a:stretch>
        </p:blipFill>
        <p:spPr>
          <a:xfrm>
            <a:off x="5976232" y="5084351"/>
            <a:ext cx="381001" cy="330201"/>
          </a:xfrm>
          <a:prstGeom prst="rect">
            <a:avLst/>
          </a:prstGeom>
          <a:ln w="12700">
            <a:miter lim="400000"/>
          </a:ln>
        </p:spPr>
      </p:pic>
      <p:pic>
        <p:nvPicPr>
          <p:cNvPr id="1072" name="mathbf_V.pdf" descr="mathbf_V.pdf"/>
          <p:cNvPicPr>
            <a:picLocks noChangeAspect="1"/>
          </p:cNvPicPr>
          <p:nvPr/>
        </p:nvPicPr>
        <p:blipFill>
          <a:blip r:embed="rId6">
            <a:extLst/>
          </a:blip>
          <a:stretch>
            <a:fillRect/>
          </a:stretch>
        </p:blipFill>
        <p:spPr>
          <a:xfrm>
            <a:off x="17292580" y="3388602"/>
            <a:ext cx="381001" cy="317501"/>
          </a:xfrm>
          <a:prstGeom prst="rect">
            <a:avLst/>
          </a:prstGeom>
          <a:ln w="12700">
            <a:miter lim="400000"/>
          </a:ln>
        </p:spPr>
      </p:pic>
      <p:sp>
        <p:nvSpPr>
          <p:cNvPr id="1073" name="Line"/>
          <p:cNvSpPr/>
          <p:nvPr/>
        </p:nvSpPr>
        <p:spPr>
          <a:xfrm>
            <a:off x="8264183" y="4365055"/>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074" name="Line"/>
          <p:cNvSpPr/>
          <p:nvPr/>
        </p:nvSpPr>
        <p:spPr>
          <a:xfrm flipV="1">
            <a:off x="16925153" y="313839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075" name="Line"/>
          <p:cNvSpPr/>
          <p:nvPr/>
        </p:nvSpPr>
        <p:spPr>
          <a:xfrm>
            <a:off x="10537704" y="4412561"/>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076" name="Line"/>
          <p:cNvSpPr/>
          <p:nvPr/>
        </p:nvSpPr>
        <p:spPr>
          <a:xfrm>
            <a:off x="12796991" y="4412561"/>
            <a:ext cx="1441139"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077" name="Line"/>
          <p:cNvSpPr/>
          <p:nvPr/>
        </p:nvSpPr>
        <p:spPr>
          <a:xfrm>
            <a:off x="15056279" y="4412561"/>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078" name="mathbf_W.pdf" descr="mathbf_W.pdf"/>
          <p:cNvPicPr>
            <a:picLocks noChangeAspect="1"/>
          </p:cNvPicPr>
          <p:nvPr/>
        </p:nvPicPr>
        <p:blipFill>
          <a:blip r:embed="rId4">
            <a:extLst/>
          </a:blip>
          <a:stretch>
            <a:fillRect/>
          </a:stretch>
        </p:blipFill>
        <p:spPr>
          <a:xfrm>
            <a:off x="8724401" y="3835386"/>
            <a:ext cx="520701" cy="317501"/>
          </a:xfrm>
          <a:prstGeom prst="rect">
            <a:avLst/>
          </a:prstGeom>
          <a:ln w="12700">
            <a:miter lim="400000"/>
          </a:ln>
        </p:spPr>
      </p:pic>
      <p:pic>
        <p:nvPicPr>
          <p:cNvPr id="1079" name="mathbf_W.pdf" descr="mathbf_W.pdf"/>
          <p:cNvPicPr>
            <a:picLocks noChangeAspect="1"/>
          </p:cNvPicPr>
          <p:nvPr/>
        </p:nvPicPr>
        <p:blipFill>
          <a:blip r:embed="rId4">
            <a:extLst/>
          </a:blip>
          <a:stretch>
            <a:fillRect/>
          </a:stretch>
        </p:blipFill>
        <p:spPr>
          <a:xfrm>
            <a:off x="10985234" y="3835386"/>
            <a:ext cx="520701" cy="317501"/>
          </a:xfrm>
          <a:prstGeom prst="rect">
            <a:avLst/>
          </a:prstGeom>
          <a:ln w="12700">
            <a:miter lim="400000"/>
          </a:ln>
        </p:spPr>
      </p:pic>
      <p:pic>
        <p:nvPicPr>
          <p:cNvPr id="1080" name="mathbf_W.pdf" descr="mathbf_W.pdf"/>
          <p:cNvPicPr>
            <a:picLocks noChangeAspect="1"/>
          </p:cNvPicPr>
          <p:nvPr/>
        </p:nvPicPr>
        <p:blipFill>
          <a:blip r:embed="rId4">
            <a:extLst/>
          </a:blip>
          <a:stretch>
            <a:fillRect/>
          </a:stretch>
        </p:blipFill>
        <p:spPr>
          <a:xfrm>
            <a:off x="13246068" y="3835386"/>
            <a:ext cx="520701" cy="317501"/>
          </a:xfrm>
          <a:prstGeom prst="rect">
            <a:avLst/>
          </a:prstGeom>
          <a:ln w="12700">
            <a:miter lim="400000"/>
          </a:ln>
        </p:spPr>
      </p:pic>
      <p:pic>
        <p:nvPicPr>
          <p:cNvPr id="1081" name="mathbf_W.pdf" descr="mathbf_W.pdf"/>
          <p:cNvPicPr>
            <a:picLocks noChangeAspect="1"/>
          </p:cNvPicPr>
          <p:nvPr/>
        </p:nvPicPr>
        <p:blipFill>
          <a:blip r:embed="rId4">
            <a:extLst/>
          </a:blip>
          <a:stretch>
            <a:fillRect/>
          </a:stretch>
        </p:blipFill>
        <p:spPr>
          <a:xfrm>
            <a:off x="15506901" y="3835386"/>
            <a:ext cx="520701" cy="317501"/>
          </a:xfrm>
          <a:prstGeom prst="rect">
            <a:avLst/>
          </a:prstGeom>
          <a:ln w="12700">
            <a:miter lim="400000"/>
          </a:ln>
        </p:spPr>
      </p:pic>
      <p:sp>
        <p:nvSpPr>
          <p:cNvPr id="1082" name="Line"/>
          <p:cNvSpPr/>
          <p:nvPr/>
        </p:nvSpPr>
        <p:spPr>
          <a:xfrm flipV="1">
            <a:off x="7845027" y="48404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083" name="mathbf_U.pdf" descr="mathbf_U.pdf"/>
          <p:cNvPicPr>
            <a:picLocks noChangeAspect="1"/>
          </p:cNvPicPr>
          <p:nvPr/>
        </p:nvPicPr>
        <p:blipFill>
          <a:blip r:embed="rId5">
            <a:extLst/>
          </a:blip>
          <a:stretch>
            <a:fillRect/>
          </a:stretch>
        </p:blipFill>
        <p:spPr>
          <a:xfrm>
            <a:off x="8229342" y="5097051"/>
            <a:ext cx="381001" cy="330201"/>
          </a:xfrm>
          <a:prstGeom prst="rect">
            <a:avLst/>
          </a:prstGeom>
          <a:ln w="12700">
            <a:miter lim="400000"/>
          </a:ln>
        </p:spPr>
      </p:pic>
      <p:sp>
        <p:nvSpPr>
          <p:cNvPr id="1084" name="Line"/>
          <p:cNvSpPr/>
          <p:nvPr/>
        </p:nvSpPr>
        <p:spPr>
          <a:xfrm flipV="1">
            <a:off x="10110836" y="48531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085" name="mathbf_U.pdf" descr="mathbf_U.pdf"/>
          <p:cNvPicPr>
            <a:picLocks noChangeAspect="1"/>
          </p:cNvPicPr>
          <p:nvPr/>
        </p:nvPicPr>
        <p:blipFill>
          <a:blip r:embed="rId5">
            <a:extLst/>
          </a:blip>
          <a:stretch>
            <a:fillRect/>
          </a:stretch>
        </p:blipFill>
        <p:spPr>
          <a:xfrm>
            <a:off x="10495151" y="5109751"/>
            <a:ext cx="381001" cy="330201"/>
          </a:xfrm>
          <a:prstGeom prst="rect">
            <a:avLst/>
          </a:prstGeom>
          <a:ln w="12700">
            <a:miter lim="400000"/>
          </a:ln>
        </p:spPr>
      </p:pic>
      <p:sp>
        <p:nvSpPr>
          <p:cNvPr id="1086" name="Line"/>
          <p:cNvSpPr/>
          <p:nvPr/>
        </p:nvSpPr>
        <p:spPr>
          <a:xfrm flipV="1">
            <a:off x="12376646" y="48658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087" name="mathbf_U.pdf" descr="mathbf_U.pdf"/>
          <p:cNvPicPr>
            <a:picLocks noChangeAspect="1"/>
          </p:cNvPicPr>
          <p:nvPr/>
        </p:nvPicPr>
        <p:blipFill>
          <a:blip r:embed="rId5">
            <a:extLst/>
          </a:blip>
          <a:stretch>
            <a:fillRect/>
          </a:stretch>
        </p:blipFill>
        <p:spPr>
          <a:xfrm>
            <a:off x="12760961" y="5122451"/>
            <a:ext cx="381001" cy="330201"/>
          </a:xfrm>
          <a:prstGeom prst="rect">
            <a:avLst/>
          </a:prstGeom>
          <a:ln w="12700">
            <a:miter lim="400000"/>
          </a:ln>
        </p:spPr>
      </p:pic>
      <p:sp>
        <p:nvSpPr>
          <p:cNvPr id="1088" name="Line"/>
          <p:cNvSpPr/>
          <p:nvPr/>
        </p:nvSpPr>
        <p:spPr>
          <a:xfrm flipV="1">
            <a:off x="14642455" y="48277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089" name="mathbf_U.pdf" descr="mathbf_U.pdf"/>
          <p:cNvPicPr>
            <a:picLocks noChangeAspect="1"/>
          </p:cNvPicPr>
          <p:nvPr/>
        </p:nvPicPr>
        <p:blipFill>
          <a:blip r:embed="rId5">
            <a:extLst/>
          </a:blip>
          <a:stretch>
            <a:fillRect/>
          </a:stretch>
        </p:blipFill>
        <p:spPr>
          <a:xfrm>
            <a:off x="15026771" y="5084351"/>
            <a:ext cx="381001" cy="330201"/>
          </a:xfrm>
          <a:prstGeom prst="rect">
            <a:avLst/>
          </a:prstGeom>
          <a:ln w="12700">
            <a:miter lim="400000"/>
          </a:ln>
        </p:spPr>
      </p:pic>
      <p:sp>
        <p:nvSpPr>
          <p:cNvPr id="1090" name="Line"/>
          <p:cNvSpPr/>
          <p:nvPr/>
        </p:nvSpPr>
        <p:spPr>
          <a:xfrm flipV="1">
            <a:off x="16908265" y="48277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091" name="mathbf_U.pdf" descr="mathbf_U.pdf"/>
          <p:cNvPicPr>
            <a:picLocks noChangeAspect="1"/>
          </p:cNvPicPr>
          <p:nvPr/>
        </p:nvPicPr>
        <p:blipFill>
          <a:blip r:embed="rId5">
            <a:extLst/>
          </a:blip>
          <a:stretch>
            <a:fillRect/>
          </a:stretch>
        </p:blipFill>
        <p:spPr>
          <a:xfrm>
            <a:off x="17292580" y="5084351"/>
            <a:ext cx="381001" cy="330201"/>
          </a:xfrm>
          <a:prstGeom prst="rect">
            <a:avLst/>
          </a:prstGeom>
          <a:ln w="12700">
            <a:miter lim="400000"/>
          </a:ln>
        </p:spPr>
      </p:pic>
      <p:pic>
        <p:nvPicPr>
          <p:cNvPr id="1092" name="mathbf_h.pdf" descr="mathbf_h.pdf"/>
          <p:cNvPicPr>
            <a:picLocks noChangeAspect="1"/>
          </p:cNvPicPr>
          <p:nvPr/>
        </p:nvPicPr>
        <p:blipFill>
          <a:blip r:embed="rId7">
            <a:extLst/>
          </a:blip>
          <a:stretch>
            <a:fillRect/>
          </a:stretch>
        </p:blipFill>
        <p:spPr>
          <a:xfrm>
            <a:off x="3521377" y="4134362"/>
            <a:ext cx="393174" cy="486787"/>
          </a:xfrm>
          <a:prstGeom prst="rect">
            <a:avLst/>
          </a:prstGeom>
          <a:ln w="12700">
            <a:miter lim="400000"/>
          </a:ln>
        </p:spPr>
      </p:pic>
      <p:pic>
        <p:nvPicPr>
          <p:cNvPr id="1093" name="hat_mathbf_y.pdf" descr="hat_mathbf_y.pdf"/>
          <p:cNvPicPr>
            <a:picLocks noChangeAspect="1"/>
          </p:cNvPicPr>
          <p:nvPr/>
        </p:nvPicPr>
        <p:blipFill>
          <a:blip r:embed="rId8">
            <a:extLst/>
          </a:blip>
          <a:stretch>
            <a:fillRect/>
          </a:stretch>
        </p:blipFill>
        <p:spPr>
          <a:xfrm>
            <a:off x="3521377" y="2526448"/>
            <a:ext cx="393174" cy="636568"/>
          </a:xfrm>
          <a:prstGeom prst="rect">
            <a:avLst/>
          </a:prstGeom>
          <a:ln w="12700">
            <a:miter lim="400000"/>
          </a:ln>
        </p:spPr>
      </p:pic>
      <p:pic>
        <p:nvPicPr>
          <p:cNvPr id="1094" name="mathbf_x.pdf" descr="mathbf_x.pdf"/>
          <p:cNvPicPr>
            <a:picLocks noChangeAspect="1"/>
          </p:cNvPicPr>
          <p:nvPr/>
        </p:nvPicPr>
        <p:blipFill>
          <a:blip r:embed="rId9">
            <a:extLst/>
          </a:blip>
          <a:stretch>
            <a:fillRect/>
          </a:stretch>
        </p:blipFill>
        <p:spPr>
          <a:xfrm>
            <a:off x="3512016" y="6120618"/>
            <a:ext cx="411897" cy="318284"/>
          </a:xfrm>
          <a:prstGeom prst="rect">
            <a:avLst/>
          </a:prstGeom>
          <a:ln w="12700">
            <a:miter lim="400000"/>
          </a:ln>
        </p:spPr>
      </p:pic>
      <p:grpSp>
        <p:nvGrpSpPr>
          <p:cNvPr id="1102" name="Group"/>
          <p:cNvGrpSpPr/>
          <p:nvPr/>
        </p:nvGrpSpPr>
        <p:grpSpPr>
          <a:xfrm>
            <a:off x="5824715" y="3159810"/>
            <a:ext cx="11327260" cy="2447802"/>
            <a:chOff x="0" y="0"/>
            <a:chExt cx="11327259" cy="2447800"/>
          </a:xfrm>
        </p:grpSpPr>
        <p:sp>
          <p:nvSpPr>
            <p:cNvPr id="1095" name="Line"/>
            <p:cNvSpPr/>
            <p:nvPr/>
          </p:nvSpPr>
          <p:spPr>
            <a:xfrm>
              <a:off x="11327259" y="0"/>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096" name="Line"/>
            <p:cNvSpPr/>
            <p:nvPr/>
          </p:nvSpPr>
          <p:spPr>
            <a:xfrm flipH="1" flipV="1">
              <a:off x="9311525" y="1449521"/>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097" name="Line"/>
            <p:cNvSpPr/>
            <p:nvPr/>
          </p:nvSpPr>
          <p:spPr>
            <a:xfrm flipH="1" flipV="1">
              <a:off x="6993001" y="1449521"/>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098" name="Line"/>
            <p:cNvSpPr/>
            <p:nvPr/>
          </p:nvSpPr>
          <p:spPr>
            <a:xfrm flipH="1" flipV="1">
              <a:off x="4793027" y="1449521"/>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099" name="Line"/>
            <p:cNvSpPr/>
            <p:nvPr/>
          </p:nvSpPr>
          <p:spPr>
            <a:xfrm flipH="1" flipV="1">
              <a:off x="2474503" y="1449521"/>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00" name="Line"/>
            <p:cNvSpPr/>
            <p:nvPr/>
          </p:nvSpPr>
          <p:spPr>
            <a:xfrm flipH="1" flipV="1">
              <a:off x="236018" y="1449521"/>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01" name="Line"/>
            <p:cNvSpPr/>
            <p:nvPr/>
          </p:nvSpPr>
          <p:spPr>
            <a:xfrm flipH="1">
              <a:off x="-1" y="1629880"/>
              <a:ext cx="2" cy="81792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pic>
        <p:nvPicPr>
          <p:cNvPr id="1103" name="=_frac_partial_h.pdf" descr="=_frac_partial_h.pdf"/>
          <p:cNvPicPr>
            <a:picLocks noChangeAspect="1"/>
          </p:cNvPicPr>
          <p:nvPr/>
        </p:nvPicPr>
        <p:blipFill>
          <a:blip r:embed="rId10">
            <a:extLst/>
          </a:blip>
          <a:stretch>
            <a:fillRect/>
          </a:stretch>
        </p:blipFill>
        <p:spPr>
          <a:xfrm>
            <a:off x="6811895" y="8916744"/>
            <a:ext cx="8042362" cy="1686634"/>
          </a:xfrm>
          <a:prstGeom prst="rect">
            <a:avLst/>
          </a:prstGeom>
          <a:ln w="12700">
            <a:miter lim="400000"/>
          </a:ln>
        </p:spPr>
      </p:pic>
      <p:pic>
        <p:nvPicPr>
          <p:cNvPr id="1104" name="hat_mathbf_y_t.pdf" descr="hat_mathbf_y_t.pdf"/>
          <p:cNvPicPr>
            <a:picLocks noChangeAspect="1"/>
          </p:cNvPicPr>
          <p:nvPr/>
        </p:nvPicPr>
        <p:blipFill>
          <a:blip r:embed="rId11">
            <a:extLst/>
          </a:blip>
          <a:stretch>
            <a:fillRect/>
          </a:stretch>
        </p:blipFill>
        <p:spPr>
          <a:xfrm>
            <a:off x="16707378" y="2429465"/>
            <a:ext cx="406401" cy="431801"/>
          </a:xfrm>
          <a:prstGeom prst="rect">
            <a:avLst/>
          </a:prstGeom>
          <a:ln w="12700">
            <a:miter lim="400000"/>
          </a:ln>
        </p:spPr>
      </p:pic>
      <p:pic>
        <p:nvPicPr>
          <p:cNvPr id="1105" name="mathbf_x_0.pdf" descr="mathbf_x_0.pdf"/>
          <p:cNvPicPr>
            <a:picLocks noChangeAspect="1"/>
          </p:cNvPicPr>
          <p:nvPr/>
        </p:nvPicPr>
        <p:blipFill>
          <a:blip r:embed="rId12">
            <a:extLst/>
          </a:blip>
          <a:stretch>
            <a:fillRect/>
          </a:stretch>
        </p:blipFill>
        <p:spPr>
          <a:xfrm>
            <a:off x="5406378" y="5955910"/>
            <a:ext cx="431801" cy="292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2" grpId="2"/>
      <p:bldP build="whole" bldLvl="1" animBg="1" rev="0" advAuto="0" spid="1031" grpId="1"/>
      <p:bldP build="whole" bldLvl="1" animBg="1" rev="0" advAuto="0" spid="1103" grpId="3"/>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Circle"/>
          <p:cNvSpPr/>
          <p:nvPr/>
        </p:nvSpPr>
        <p:spPr>
          <a:xfrm rot="5400000">
            <a:off x="7450656" y="704116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10" name="Circle"/>
          <p:cNvSpPr/>
          <p:nvPr/>
        </p:nvSpPr>
        <p:spPr>
          <a:xfrm rot="5400000">
            <a:off x="9714658" y="704116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11" name="Circle"/>
          <p:cNvSpPr/>
          <p:nvPr/>
        </p:nvSpPr>
        <p:spPr>
          <a:xfrm rot="5400000">
            <a:off x="11969231" y="704116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12" name="Circle"/>
          <p:cNvSpPr/>
          <p:nvPr/>
        </p:nvSpPr>
        <p:spPr>
          <a:xfrm rot="5400000">
            <a:off x="14233233" y="704116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13" name="Circle"/>
          <p:cNvSpPr/>
          <p:nvPr/>
        </p:nvSpPr>
        <p:spPr>
          <a:xfrm rot="5400000">
            <a:off x="16498544" y="704116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14" name="Circle"/>
          <p:cNvSpPr/>
          <p:nvPr/>
        </p:nvSpPr>
        <p:spPr>
          <a:xfrm rot="5400000">
            <a:off x="5177042" y="704116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15" name="Circle"/>
          <p:cNvSpPr/>
          <p:nvPr/>
        </p:nvSpPr>
        <p:spPr>
          <a:xfrm rot="5400000">
            <a:off x="11979185" y="10419967"/>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16" name="Circle"/>
          <p:cNvSpPr/>
          <p:nvPr/>
        </p:nvSpPr>
        <p:spPr>
          <a:xfrm rot="5400000">
            <a:off x="9715182" y="1041996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17" name="Circle"/>
          <p:cNvSpPr/>
          <p:nvPr/>
        </p:nvSpPr>
        <p:spPr>
          <a:xfrm rot="5400000">
            <a:off x="7451180" y="1041996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18" name="Circle"/>
          <p:cNvSpPr/>
          <p:nvPr/>
        </p:nvSpPr>
        <p:spPr>
          <a:xfrm rot="5400000">
            <a:off x="5187179" y="1041996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19" name="Circle"/>
          <p:cNvSpPr/>
          <p:nvPr/>
        </p:nvSpPr>
        <p:spPr>
          <a:xfrm rot="5400000">
            <a:off x="16507187" y="1041996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20" name="Circle"/>
          <p:cNvSpPr/>
          <p:nvPr/>
        </p:nvSpPr>
        <p:spPr>
          <a:xfrm rot="5400000">
            <a:off x="14243186" y="1041996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21" name="Circle"/>
          <p:cNvSpPr/>
          <p:nvPr/>
        </p:nvSpPr>
        <p:spPr>
          <a:xfrm rot="5400000">
            <a:off x="11965957" y="703495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22" name="Circle"/>
          <p:cNvSpPr/>
          <p:nvPr/>
        </p:nvSpPr>
        <p:spPr>
          <a:xfrm rot="5400000">
            <a:off x="9701955" y="703495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23" name="Circle"/>
          <p:cNvSpPr/>
          <p:nvPr/>
        </p:nvSpPr>
        <p:spPr>
          <a:xfrm rot="5400000">
            <a:off x="7437954" y="703495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24" name="Circle"/>
          <p:cNvSpPr/>
          <p:nvPr/>
        </p:nvSpPr>
        <p:spPr>
          <a:xfrm rot="5400000">
            <a:off x="5173953" y="703495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25" name="Circle"/>
          <p:cNvSpPr/>
          <p:nvPr/>
        </p:nvSpPr>
        <p:spPr>
          <a:xfrm rot="5400000">
            <a:off x="16493960" y="703495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26" name="Circle"/>
          <p:cNvSpPr/>
          <p:nvPr/>
        </p:nvSpPr>
        <p:spPr>
          <a:xfrm rot="5400000">
            <a:off x="14229959" y="703495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27" name="Line"/>
          <p:cNvSpPr/>
          <p:nvPr/>
        </p:nvSpPr>
        <p:spPr>
          <a:xfrm>
            <a:off x="6000708" y="9094466"/>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128" name="Line"/>
          <p:cNvSpPr/>
          <p:nvPr/>
        </p:nvSpPr>
        <p:spPr>
          <a:xfrm flipV="1">
            <a:off x="5591917" y="956376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129" name="Line"/>
          <p:cNvSpPr/>
          <p:nvPr/>
        </p:nvSpPr>
        <p:spPr>
          <a:xfrm>
            <a:off x="5371410" y="11724521"/>
            <a:ext cx="16617633"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130" name="time"/>
          <p:cNvSpPr txBox="1"/>
          <p:nvPr/>
        </p:nvSpPr>
        <p:spPr>
          <a:xfrm>
            <a:off x="20909787" y="11897211"/>
            <a:ext cx="1086740" cy="7504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1131" name="Circle"/>
          <p:cNvSpPr/>
          <p:nvPr/>
        </p:nvSpPr>
        <p:spPr>
          <a:xfrm rot="5400000">
            <a:off x="5164342" y="8683062"/>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32" name="Circle"/>
          <p:cNvSpPr/>
          <p:nvPr/>
        </p:nvSpPr>
        <p:spPr>
          <a:xfrm rot="5400000">
            <a:off x="11969231" y="868954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33" name="Circle"/>
          <p:cNvSpPr/>
          <p:nvPr/>
        </p:nvSpPr>
        <p:spPr>
          <a:xfrm rot="5400000">
            <a:off x="9705229" y="868954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34" name="Circle"/>
          <p:cNvSpPr/>
          <p:nvPr/>
        </p:nvSpPr>
        <p:spPr>
          <a:xfrm rot="5400000">
            <a:off x="7441227" y="868954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35" name="Circle"/>
          <p:cNvSpPr/>
          <p:nvPr/>
        </p:nvSpPr>
        <p:spPr>
          <a:xfrm rot="5400000">
            <a:off x="16497234" y="868954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36" name="Circle"/>
          <p:cNvSpPr/>
          <p:nvPr/>
        </p:nvSpPr>
        <p:spPr>
          <a:xfrm rot="5400000">
            <a:off x="14233233" y="868954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137" name="Hidden"/>
          <p:cNvSpPr txBox="1"/>
          <p:nvPr/>
        </p:nvSpPr>
        <p:spPr>
          <a:xfrm>
            <a:off x="1084164" y="8676986"/>
            <a:ext cx="2116930"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1138" name="Outputs"/>
          <p:cNvSpPr txBox="1"/>
          <p:nvPr/>
        </p:nvSpPr>
        <p:spPr>
          <a:xfrm>
            <a:off x="833483" y="7035092"/>
            <a:ext cx="2367611"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1139" name="Inputs"/>
          <p:cNvSpPr txBox="1"/>
          <p:nvPr/>
        </p:nvSpPr>
        <p:spPr>
          <a:xfrm>
            <a:off x="1343048" y="10483603"/>
            <a:ext cx="1858046"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Inputs</a:t>
            </a:r>
          </a:p>
        </p:txBody>
      </p:sp>
      <p:pic>
        <p:nvPicPr>
          <p:cNvPr id="1140" name="mathbf_W.pdf" descr="mathbf_W.pdf"/>
          <p:cNvPicPr>
            <a:picLocks noChangeAspect="1"/>
          </p:cNvPicPr>
          <p:nvPr/>
        </p:nvPicPr>
        <p:blipFill>
          <a:blip r:embed="rId3">
            <a:extLst/>
          </a:blip>
          <a:stretch>
            <a:fillRect/>
          </a:stretch>
        </p:blipFill>
        <p:spPr>
          <a:xfrm>
            <a:off x="6463568" y="8571357"/>
            <a:ext cx="520701" cy="317501"/>
          </a:xfrm>
          <a:prstGeom prst="rect">
            <a:avLst/>
          </a:prstGeom>
          <a:ln w="12700">
            <a:miter lim="400000"/>
          </a:ln>
        </p:spPr>
      </p:pic>
      <p:pic>
        <p:nvPicPr>
          <p:cNvPr id="1141" name="mathbf_U.pdf" descr="mathbf_U.pdf"/>
          <p:cNvPicPr>
            <a:picLocks noChangeAspect="1"/>
          </p:cNvPicPr>
          <p:nvPr/>
        </p:nvPicPr>
        <p:blipFill>
          <a:blip r:embed="rId4">
            <a:extLst/>
          </a:blip>
          <a:stretch>
            <a:fillRect/>
          </a:stretch>
        </p:blipFill>
        <p:spPr>
          <a:xfrm>
            <a:off x="5976232" y="9820323"/>
            <a:ext cx="381001" cy="330201"/>
          </a:xfrm>
          <a:prstGeom prst="rect">
            <a:avLst/>
          </a:prstGeom>
          <a:ln w="12700">
            <a:miter lim="400000"/>
          </a:ln>
        </p:spPr>
      </p:pic>
      <p:pic>
        <p:nvPicPr>
          <p:cNvPr id="1142" name="mathbf_V.pdf" descr="mathbf_V.pdf"/>
          <p:cNvPicPr>
            <a:picLocks noChangeAspect="1"/>
          </p:cNvPicPr>
          <p:nvPr/>
        </p:nvPicPr>
        <p:blipFill>
          <a:blip r:embed="rId5">
            <a:extLst/>
          </a:blip>
          <a:stretch>
            <a:fillRect/>
          </a:stretch>
        </p:blipFill>
        <p:spPr>
          <a:xfrm>
            <a:off x="17292580" y="8124573"/>
            <a:ext cx="381001" cy="317501"/>
          </a:xfrm>
          <a:prstGeom prst="rect">
            <a:avLst/>
          </a:prstGeom>
          <a:ln w="12700">
            <a:miter lim="400000"/>
          </a:ln>
        </p:spPr>
      </p:pic>
      <p:sp>
        <p:nvSpPr>
          <p:cNvPr id="1143" name="Line"/>
          <p:cNvSpPr/>
          <p:nvPr/>
        </p:nvSpPr>
        <p:spPr>
          <a:xfrm>
            <a:off x="8264183" y="9101027"/>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144" name="Line"/>
          <p:cNvSpPr/>
          <p:nvPr/>
        </p:nvSpPr>
        <p:spPr>
          <a:xfrm flipV="1">
            <a:off x="16925153" y="7874364"/>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145" name="Line"/>
          <p:cNvSpPr/>
          <p:nvPr/>
        </p:nvSpPr>
        <p:spPr>
          <a:xfrm>
            <a:off x="10537704" y="9148533"/>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146" name="Line"/>
          <p:cNvSpPr/>
          <p:nvPr/>
        </p:nvSpPr>
        <p:spPr>
          <a:xfrm>
            <a:off x="12796991" y="9148533"/>
            <a:ext cx="1441139"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147" name="Line"/>
          <p:cNvSpPr/>
          <p:nvPr/>
        </p:nvSpPr>
        <p:spPr>
          <a:xfrm>
            <a:off x="15056279" y="9148533"/>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148" name="mathbf_W.pdf" descr="mathbf_W.pdf"/>
          <p:cNvPicPr>
            <a:picLocks noChangeAspect="1"/>
          </p:cNvPicPr>
          <p:nvPr/>
        </p:nvPicPr>
        <p:blipFill>
          <a:blip r:embed="rId3">
            <a:extLst/>
          </a:blip>
          <a:stretch>
            <a:fillRect/>
          </a:stretch>
        </p:blipFill>
        <p:spPr>
          <a:xfrm>
            <a:off x="8724401" y="8571357"/>
            <a:ext cx="520701" cy="317501"/>
          </a:xfrm>
          <a:prstGeom prst="rect">
            <a:avLst/>
          </a:prstGeom>
          <a:ln w="12700">
            <a:miter lim="400000"/>
          </a:ln>
        </p:spPr>
      </p:pic>
      <p:pic>
        <p:nvPicPr>
          <p:cNvPr id="1149" name="mathbf_W.pdf" descr="mathbf_W.pdf"/>
          <p:cNvPicPr>
            <a:picLocks noChangeAspect="1"/>
          </p:cNvPicPr>
          <p:nvPr/>
        </p:nvPicPr>
        <p:blipFill>
          <a:blip r:embed="rId3">
            <a:extLst/>
          </a:blip>
          <a:stretch>
            <a:fillRect/>
          </a:stretch>
        </p:blipFill>
        <p:spPr>
          <a:xfrm>
            <a:off x="10985234" y="8571357"/>
            <a:ext cx="520701" cy="317501"/>
          </a:xfrm>
          <a:prstGeom prst="rect">
            <a:avLst/>
          </a:prstGeom>
          <a:ln w="12700">
            <a:miter lim="400000"/>
          </a:ln>
        </p:spPr>
      </p:pic>
      <p:pic>
        <p:nvPicPr>
          <p:cNvPr id="1150" name="mathbf_W.pdf" descr="mathbf_W.pdf"/>
          <p:cNvPicPr>
            <a:picLocks noChangeAspect="1"/>
          </p:cNvPicPr>
          <p:nvPr/>
        </p:nvPicPr>
        <p:blipFill>
          <a:blip r:embed="rId3">
            <a:extLst/>
          </a:blip>
          <a:stretch>
            <a:fillRect/>
          </a:stretch>
        </p:blipFill>
        <p:spPr>
          <a:xfrm>
            <a:off x="13246068" y="8571357"/>
            <a:ext cx="520701" cy="317501"/>
          </a:xfrm>
          <a:prstGeom prst="rect">
            <a:avLst/>
          </a:prstGeom>
          <a:ln w="12700">
            <a:miter lim="400000"/>
          </a:ln>
        </p:spPr>
      </p:pic>
      <p:pic>
        <p:nvPicPr>
          <p:cNvPr id="1151" name="mathbf_W.pdf" descr="mathbf_W.pdf"/>
          <p:cNvPicPr>
            <a:picLocks noChangeAspect="1"/>
          </p:cNvPicPr>
          <p:nvPr/>
        </p:nvPicPr>
        <p:blipFill>
          <a:blip r:embed="rId3">
            <a:extLst/>
          </a:blip>
          <a:stretch>
            <a:fillRect/>
          </a:stretch>
        </p:blipFill>
        <p:spPr>
          <a:xfrm>
            <a:off x="15506901" y="8571357"/>
            <a:ext cx="520701" cy="317501"/>
          </a:xfrm>
          <a:prstGeom prst="rect">
            <a:avLst/>
          </a:prstGeom>
          <a:ln w="12700">
            <a:miter lim="400000"/>
          </a:ln>
        </p:spPr>
      </p:pic>
      <p:pic>
        <p:nvPicPr>
          <p:cNvPr id="1152" name="mathbf_V.pdf" descr="mathbf_V.pdf"/>
          <p:cNvPicPr>
            <a:picLocks noChangeAspect="1"/>
          </p:cNvPicPr>
          <p:nvPr/>
        </p:nvPicPr>
        <p:blipFill>
          <a:blip r:embed="rId5">
            <a:extLst/>
          </a:blip>
          <a:stretch>
            <a:fillRect/>
          </a:stretch>
        </p:blipFill>
        <p:spPr>
          <a:xfrm>
            <a:off x="14981307" y="8113864"/>
            <a:ext cx="381001" cy="317501"/>
          </a:xfrm>
          <a:prstGeom prst="rect">
            <a:avLst/>
          </a:prstGeom>
          <a:ln w="12700">
            <a:miter lim="400000"/>
          </a:ln>
        </p:spPr>
      </p:pic>
      <p:sp>
        <p:nvSpPr>
          <p:cNvPr id="1153" name="Line"/>
          <p:cNvSpPr/>
          <p:nvPr/>
        </p:nvSpPr>
        <p:spPr>
          <a:xfrm flipV="1">
            <a:off x="14613880" y="786365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154" name="mathbf_V.pdf" descr="mathbf_V.pdf"/>
          <p:cNvPicPr>
            <a:picLocks noChangeAspect="1"/>
          </p:cNvPicPr>
          <p:nvPr/>
        </p:nvPicPr>
        <p:blipFill>
          <a:blip r:embed="rId5">
            <a:extLst/>
          </a:blip>
          <a:stretch>
            <a:fillRect/>
          </a:stretch>
        </p:blipFill>
        <p:spPr>
          <a:xfrm>
            <a:off x="12670032" y="8113864"/>
            <a:ext cx="381001" cy="317501"/>
          </a:xfrm>
          <a:prstGeom prst="rect">
            <a:avLst/>
          </a:prstGeom>
          <a:ln w="12700">
            <a:miter lim="400000"/>
          </a:ln>
        </p:spPr>
      </p:pic>
      <p:sp>
        <p:nvSpPr>
          <p:cNvPr id="1155" name="Line"/>
          <p:cNvSpPr/>
          <p:nvPr/>
        </p:nvSpPr>
        <p:spPr>
          <a:xfrm flipV="1">
            <a:off x="12302605" y="786365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156" name="mathbf_V.pdf" descr="mathbf_V.pdf"/>
          <p:cNvPicPr>
            <a:picLocks noChangeAspect="1"/>
          </p:cNvPicPr>
          <p:nvPr/>
        </p:nvPicPr>
        <p:blipFill>
          <a:blip r:embed="rId5">
            <a:extLst/>
          </a:blip>
          <a:stretch>
            <a:fillRect/>
          </a:stretch>
        </p:blipFill>
        <p:spPr>
          <a:xfrm>
            <a:off x="10409238" y="8135283"/>
            <a:ext cx="381001" cy="317501"/>
          </a:xfrm>
          <a:prstGeom prst="rect">
            <a:avLst/>
          </a:prstGeom>
          <a:ln w="12700">
            <a:miter lim="400000"/>
          </a:ln>
        </p:spPr>
      </p:pic>
      <p:sp>
        <p:nvSpPr>
          <p:cNvPr id="1157" name="Line"/>
          <p:cNvSpPr/>
          <p:nvPr/>
        </p:nvSpPr>
        <p:spPr>
          <a:xfrm flipV="1">
            <a:off x="10041811" y="788507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158" name="mathbf_V.pdf" descr="mathbf_V.pdf"/>
          <p:cNvPicPr>
            <a:picLocks noChangeAspect="1"/>
          </p:cNvPicPr>
          <p:nvPr/>
        </p:nvPicPr>
        <p:blipFill>
          <a:blip r:embed="rId5">
            <a:extLst/>
          </a:blip>
          <a:stretch>
            <a:fillRect/>
          </a:stretch>
        </p:blipFill>
        <p:spPr>
          <a:xfrm>
            <a:off x="8146420" y="8135283"/>
            <a:ext cx="381001" cy="317501"/>
          </a:xfrm>
          <a:prstGeom prst="rect">
            <a:avLst/>
          </a:prstGeom>
          <a:ln w="12700">
            <a:miter lim="400000"/>
          </a:ln>
        </p:spPr>
      </p:pic>
      <p:sp>
        <p:nvSpPr>
          <p:cNvPr id="1159" name="Line"/>
          <p:cNvSpPr/>
          <p:nvPr/>
        </p:nvSpPr>
        <p:spPr>
          <a:xfrm flipV="1">
            <a:off x="7778993" y="788507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160" name="mathbf_V.pdf" descr="mathbf_V.pdf"/>
          <p:cNvPicPr>
            <a:picLocks noChangeAspect="1"/>
          </p:cNvPicPr>
          <p:nvPr/>
        </p:nvPicPr>
        <p:blipFill>
          <a:blip r:embed="rId5">
            <a:extLst/>
          </a:blip>
          <a:stretch>
            <a:fillRect/>
          </a:stretch>
        </p:blipFill>
        <p:spPr>
          <a:xfrm>
            <a:off x="5935669" y="8135283"/>
            <a:ext cx="381001" cy="317501"/>
          </a:xfrm>
          <a:prstGeom prst="rect">
            <a:avLst/>
          </a:prstGeom>
          <a:ln w="12700">
            <a:miter lim="400000"/>
          </a:ln>
        </p:spPr>
      </p:pic>
      <p:sp>
        <p:nvSpPr>
          <p:cNvPr id="1161" name="Line"/>
          <p:cNvSpPr/>
          <p:nvPr/>
        </p:nvSpPr>
        <p:spPr>
          <a:xfrm flipV="1">
            <a:off x="5568242" y="788507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1173" name="Group"/>
          <p:cNvGrpSpPr/>
          <p:nvPr/>
        </p:nvGrpSpPr>
        <p:grpSpPr>
          <a:xfrm>
            <a:off x="5795063" y="7885073"/>
            <a:ext cx="11356912" cy="1460231"/>
            <a:chOff x="0" y="0"/>
            <a:chExt cx="11356910" cy="1460229"/>
          </a:xfrm>
        </p:grpSpPr>
        <p:sp>
          <p:nvSpPr>
            <p:cNvPr id="1162" name="Line"/>
            <p:cNvSpPr/>
            <p:nvPr/>
          </p:nvSpPr>
          <p:spPr>
            <a:xfrm>
              <a:off x="11356910" y="10709"/>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63" name="Line"/>
            <p:cNvSpPr/>
            <p:nvPr/>
          </p:nvSpPr>
          <p:spPr>
            <a:xfrm flipH="1" flipV="1">
              <a:off x="9341176" y="1460229"/>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64" name="Line"/>
            <p:cNvSpPr/>
            <p:nvPr/>
          </p:nvSpPr>
          <p:spPr>
            <a:xfrm flipH="1" flipV="1">
              <a:off x="7022652" y="1460229"/>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65" name="Line"/>
            <p:cNvSpPr/>
            <p:nvPr/>
          </p:nvSpPr>
          <p:spPr>
            <a:xfrm flipH="1" flipV="1">
              <a:off x="4822678" y="1460229"/>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66" name="Line"/>
            <p:cNvSpPr/>
            <p:nvPr/>
          </p:nvSpPr>
          <p:spPr>
            <a:xfrm flipH="1" flipV="1">
              <a:off x="2504155" y="1460229"/>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67" name="Line"/>
            <p:cNvSpPr/>
            <p:nvPr/>
          </p:nvSpPr>
          <p:spPr>
            <a:xfrm flipH="1" flipV="1">
              <a:off x="265670" y="1460229"/>
              <a:ext cx="1255631"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68" name="Line"/>
            <p:cNvSpPr/>
            <p:nvPr/>
          </p:nvSpPr>
          <p:spPr>
            <a:xfrm>
              <a:off x="9045637" y="0"/>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69" name="Line"/>
            <p:cNvSpPr/>
            <p:nvPr/>
          </p:nvSpPr>
          <p:spPr>
            <a:xfrm>
              <a:off x="6734363" y="0"/>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70" name="Line"/>
            <p:cNvSpPr/>
            <p:nvPr/>
          </p:nvSpPr>
          <p:spPr>
            <a:xfrm>
              <a:off x="4473569" y="21418"/>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71" name="Line"/>
            <p:cNvSpPr/>
            <p:nvPr/>
          </p:nvSpPr>
          <p:spPr>
            <a:xfrm>
              <a:off x="2210751" y="21418"/>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72" name="Line"/>
            <p:cNvSpPr/>
            <p:nvPr/>
          </p:nvSpPr>
          <p:spPr>
            <a:xfrm flipH="1">
              <a:off x="-1" y="21418"/>
              <a:ext cx="2"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186" name="Group"/>
          <p:cNvGrpSpPr/>
          <p:nvPr/>
        </p:nvGrpSpPr>
        <p:grpSpPr>
          <a:xfrm>
            <a:off x="5247123" y="5491061"/>
            <a:ext cx="11853690" cy="1582971"/>
            <a:chOff x="0" y="0"/>
            <a:chExt cx="11853689" cy="1582969"/>
          </a:xfrm>
        </p:grpSpPr>
        <p:sp>
          <p:nvSpPr>
            <p:cNvPr id="1174" name="Line"/>
            <p:cNvSpPr/>
            <p:nvPr/>
          </p:nvSpPr>
          <p:spPr>
            <a:xfrm flipV="1">
              <a:off x="345553" y="720058"/>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75" name="Line"/>
            <p:cNvSpPr/>
            <p:nvPr/>
          </p:nvSpPr>
          <p:spPr>
            <a:xfrm flipV="1">
              <a:off x="2597904" y="745458"/>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76" name="Line"/>
            <p:cNvSpPr/>
            <p:nvPr/>
          </p:nvSpPr>
          <p:spPr>
            <a:xfrm flipV="1">
              <a:off x="4886611" y="739650"/>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77" name="Line"/>
            <p:cNvSpPr/>
            <p:nvPr/>
          </p:nvSpPr>
          <p:spPr>
            <a:xfrm flipV="1">
              <a:off x="7138962" y="765050"/>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78" name="Line"/>
            <p:cNvSpPr/>
            <p:nvPr/>
          </p:nvSpPr>
          <p:spPr>
            <a:xfrm flipV="1">
              <a:off x="9398970" y="702621"/>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179" name="Line"/>
            <p:cNvSpPr/>
            <p:nvPr/>
          </p:nvSpPr>
          <p:spPr>
            <a:xfrm flipV="1">
              <a:off x="11651321" y="728021"/>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1180" name="mathcal_L.pdf" descr="mathcal_L.pdf"/>
            <p:cNvPicPr>
              <a:picLocks noChangeAspect="1"/>
            </p:cNvPicPr>
            <p:nvPr/>
          </p:nvPicPr>
          <p:blipFill>
            <a:blip r:embed="rId6">
              <a:extLst/>
            </a:blip>
            <a:stretch>
              <a:fillRect/>
            </a:stretch>
          </p:blipFill>
          <p:spPr>
            <a:xfrm>
              <a:off x="0" y="8739"/>
              <a:ext cx="467170" cy="545032"/>
            </a:xfrm>
            <a:prstGeom prst="rect">
              <a:avLst/>
            </a:prstGeom>
            <a:ln w="12700" cap="flat">
              <a:noFill/>
              <a:miter lim="400000"/>
            </a:ln>
            <a:effectLst/>
          </p:spPr>
        </p:pic>
        <p:pic>
          <p:nvPicPr>
            <p:cNvPr id="1181" name="mathcal_L.pdf" descr="mathcal_L.pdf"/>
            <p:cNvPicPr>
              <a:picLocks noChangeAspect="1"/>
            </p:cNvPicPr>
            <p:nvPr/>
          </p:nvPicPr>
          <p:blipFill>
            <a:blip r:embed="rId6">
              <a:extLst/>
            </a:blip>
            <a:stretch>
              <a:fillRect/>
            </a:stretch>
          </p:blipFill>
          <p:spPr>
            <a:xfrm>
              <a:off x="2364320" y="2913"/>
              <a:ext cx="467170" cy="545031"/>
            </a:xfrm>
            <a:prstGeom prst="rect">
              <a:avLst/>
            </a:prstGeom>
            <a:ln w="12700" cap="flat">
              <a:noFill/>
              <a:miter lim="400000"/>
            </a:ln>
            <a:effectLst/>
          </p:spPr>
        </p:pic>
        <p:pic>
          <p:nvPicPr>
            <p:cNvPr id="1182" name="mathcal_L.pdf" descr="mathcal_L.pdf"/>
            <p:cNvPicPr>
              <a:picLocks noChangeAspect="1"/>
            </p:cNvPicPr>
            <p:nvPr/>
          </p:nvPicPr>
          <p:blipFill>
            <a:blip r:embed="rId6">
              <a:extLst/>
            </a:blip>
            <a:stretch>
              <a:fillRect/>
            </a:stretch>
          </p:blipFill>
          <p:spPr>
            <a:xfrm>
              <a:off x="4582717" y="5826"/>
              <a:ext cx="467170" cy="545031"/>
            </a:xfrm>
            <a:prstGeom prst="rect">
              <a:avLst/>
            </a:prstGeom>
            <a:ln w="12700" cap="flat">
              <a:noFill/>
              <a:miter lim="400000"/>
            </a:ln>
            <a:effectLst/>
          </p:spPr>
        </p:pic>
        <p:pic>
          <p:nvPicPr>
            <p:cNvPr id="1183" name="mathcal_L.pdf" descr="mathcal_L.pdf"/>
            <p:cNvPicPr>
              <a:picLocks noChangeAspect="1"/>
            </p:cNvPicPr>
            <p:nvPr/>
          </p:nvPicPr>
          <p:blipFill>
            <a:blip r:embed="rId6">
              <a:extLst/>
            </a:blip>
            <a:stretch>
              <a:fillRect/>
            </a:stretch>
          </p:blipFill>
          <p:spPr>
            <a:xfrm>
              <a:off x="6947037" y="0"/>
              <a:ext cx="467170" cy="545031"/>
            </a:xfrm>
            <a:prstGeom prst="rect">
              <a:avLst/>
            </a:prstGeom>
            <a:ln w="12700" cap="flat">
              <a:noFill/>
              <a:miter lim="400000"/>
            </a:ln>
            <a:effectLst/>
          </p:spPr>
        </p:pic>
        <p:pic>
          <p:nvPicPr>
            <p:cNvPr id="1184" name="mathcal_L.pdf" descr="mathcal_L.pdf"/>
            <p:cNvPicPr>
              <a:picLocks noChangeAspect="1"/>
            </p:cNvPicPr>
            <p:nvPr/>
          </p:nvPicPr>
          <p:blipFill>
            <a:blip r:embed="rId6">
              <a:extLst/>
            </a:blip>
            <a:stretch>
              <a:fillRect/>
            </a:stretch>
          </p:blipFill>
          <p:spPr>
            <a:xfrm>
              <a:off x="9165676" y="5826"/>
              <a:ext cx="467170" cy="545031"/>
            </a:xfrm>
            <a:prstGeom prst="rect">
              <a:avLst/>
            </a:prstGeom>
            <a:ln w="12700" cap="flat">
              <a:noFill/>
              <a:miter lim="400000"/>
            </a:ln>
            <a:effectLst/>
          </p:spPr>
        </p:pic>
        <p:pic>
          <p:nvPicPr>
            <p:cNvPr id="1185" name="mathcal_L.pdf" descr="mathcal_L.pdf"/>
            <p:cNvPicPr>
              <a:picLocks noChangeAspect="1"/>
            </p:cNvPicPr>
            <p:nvPr/>
          </p:nvPicPr>
          <p:blipFill>
            <a:blip r:embed="rId6">
              <a:extLst/>
            </a:blip>
            <a:stretch>
              <a:fillRect/>
            </a:stretch>
          </p:blipFill>
          <p:spPr>
            <a:xfrm>
              <a:off x="11386520" y="2913"/>
              <a:ext cx="467170" cy="545031"/>
            </a:xfrm>
            <a:prstGeom prst="rect">
              <a:avLst/>
            </a:prstGeom>
            <a:ln w="12700" cap="flat">
              <a:noFill/>
              <a:miter lim="400000"/>
            </a:ln>
            <a:effectLst/>
          </p:spPr>
        </p:pic>
      </p:grpSp>
      <p:sp>
        <p:nvSpPr>
          <p:cNvPr id="1187" name="Line"/>
          <p:cNvSpPr/>
          <p:nvPr/>
        </p:nvSpPr>
        <p:spPr>
          <a:xfrm flipV="1">
            <a:off x="7767557" y="955741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188" name="mathbf_U.pdf" descr="mathbf_U.pdf"/>
          <p:cNvPicPr>
            <a:picLocks noChangeAspect="1"/>
          </p:cNvPicPr>
          <p:nvPr/>
        </p:nvPicPr>
        <p:blipFill>
          <a:blip r:embed="rId4">
            <a:extLst/>
          </a:blip>
          <a:stretch>
            <a:fillRect/>
          </a:stretch>
        </p:blipFill>
        <p:spPr>
          <a:xfrm>
            <a:off x="8151872" y="9813973"/>
            <a:ext cx="381001" cy="330201"/>
          </a:xfrm>
          <a:prstGeom prst="rect">
            <a:avLst/>
          </a:prstGeom>
          <a:ln w="12700">
            <a:miter lim="400000"/>
          </a:ln>
        </p:spPr>
      </p:pic>
      <p:sp>
        <p:nvSpPr>
          <p:cNvPr id="1189" name="Line"/>
          <p:cNvSpPr/>
          <p:nvPr/>
        </p:nvSpPr>
        <p:spPr>
          <a:xfrm flipV="1">
            <a:off x="9963203" y="955741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190" name="mathbf_U.pdf" descr="mathbf_U.pdf"/>
          <p:cNvPicPr>
            <a:picLocks noChangeAspect="1"/>
          </p:cNvPicPr>
          <p:nvPr/>
        </p:nvPicPr>
        <p:blipFill>
          <a:blip r:embed="rId4">
            <a:extLst/>
          </a:blip>
          <a:stretch>
            <a:fillRect/>
          </a:stretch>
        </p:blipFill>
        <p:spPr>
          <a:xfrm>
            <a:off x="10347518" y="9813973"/>
            <a:ext cx="381001" cy="330201"/>
          </a:xfrm>
          <a:prstGeom prst="rect">
            <a:avLst/>
          </a:prstGeom>
          <a:ln w="12700">
            <a:miter lim="400000"/>
          </a:ln>
        </p:spPr>
      </p:pic>
      <p:sp>
        <p:nvSpPr>
          <p:cNvPr id="1191" name="Line"/>
          <p:cNvSpPr/>
          <p:nvPr/>
        </p:nvSpPr>
        <p:spPr>
          <a:xfrm flipV="1">
            <a:off x="12308833" y="954471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192" name="mathbf_U.pdf" descr="mathbf_U.pdf"/>
          <p:cNvPicPr>
            <a:picLocks noChangeAspect="1"/>
          </p:cNvPicPr>
          <p:nvPr/>
        </p:nvPicPr>
        <p:blipFill>
          <a:blip r:embed="rId4">
            <a:extLst/>
          </a:blip>
          <a:stretch>
            <a:fillRect/>
          </a:stretch>
        </p:blipFill>
        <p:spPr>
          <a:xfrm>
            <a:off x="12693148" y="9801273"/>
            <a:ext cx="381001" cy="330201"/>
          </a:xfrm>
          <a:prstGeom prst="rect">
            <a:avLst/>
          </a:prstGeom>
          <a:ln w="12700">
            <a:miter lim="400000"/>
          </a:ln>
        </p:spPr>
      </p:pic>
      <p:sp>
        <p:nvSpPr>
          <p:cNvPr id="1193" name="Line"/>
          <p:cNvSpPr/>
          <p:nvPr/>
        </p:nvSpPr>
        <p:spPr>
          <a:xfrm flipV="1">
            <a:off x="14567286" y="954124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194" name="mathbf_U.pdf" descr="mathbf_U.pdf"/>
          <p:cNvPicPr>
            <a:picLocks noChangeAspect="1"/>
          </p:cNvPicPr>
          <p:nvPr/>
        </p:nvPicPr>
        <p:blipFill>
          <a:blip r:embed="rId4">
            <a:extLst/>
          </a:blip>
          <a:stretch>
            <a:fillRect/>
          </a:stretch>
        </p:blipFill>
        <p:spPr>
          <a:xfrm>
            <a:off x="14951602" y="9797805"/>
            <a:ext cx="381001" cy="330201"/>
          </a:xfrm>
          <a:prstGeom prst="rect">
            <a:avLst/>
          </a:prstGeom>
          <a:ln w="12700">
            <a:miter lim="400000"/>
          </a:ln>
        </p:spPr>
      </p:pic>
      <p:sp>
        <p:nvSpPr>
          <p:cNvPr id="1195" name="Line"/>
          <p:cNvSpPr/>
          <p:nvPr/>
        </p:nvSpPr>
        <p:spPr>
          <a:xfrm flipV="1">
            <a:off x="16927828" y="953613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196" name="mathbf_U.pdf" descr="mathbf_U.pdf"/>
          <p:cNvPicPr>
            <a:picLocks noChangeAspect="1"/>
          </p:cNvPicPr>
          <p:nvPr/>
        </p:nvPicPr>
        <p:blipFill>
          <a:blip r:embed="rId4">
            <a:extLst/>
          </a:blip>
          <a:stretch>
            <a:fillRect/>
          </a:stretch>
        </p:blipFill>
        <p:spPr>
          <a:xfrm>
            <a:off x="17312143" y="9792694"/>
            <a:ext cx="381001" cy="330201"/>
          </a:xfrm>
          <a:prstGeom prst="rect">
            <a:avLst/>
          </a:prstGeom>
          <a:ln w="12700">
            <a:miter lim="400000"/>
          </a:ln>
        </p:spPr>
      </p:pic>
      <p:pic>
        <p:nvPicPr>
          <p:cNvPr id="1197" name="mathbf_h.pdf" descr="mathbf_h.pdf"/>
          <p:cNvPicPr>
            <a:picLocks noChangeAspect="1"/>
          </p:cNvPicPr>
          <p:nvPr/>
        </p:nvPicPr>
        <p:blipFill>
          <a:blip r:embed="rId7">
            <a:extLst/>
          </a:blip>
          <a:stretch>
            <a:fillRect/>
          </a:stretch>
        </p:blipFill>
        <p:spPr>
          <a:xfrm>
            <a:off x="3518181" y="8854314"/>
            <a:ext cx="393174" cy="486787"/>
          </a:xfrm>
          <a:prstGeom prst="rect">
            <a:avLst/>
          </a:prstGeom>
          <a:ln w="12700">
            <a:miter lim="400000"/>
          </a:ln>
        </p:spPr>
      </p:pic>
      <p:pic>
        <p:nvPicPr>
          <p:cNvPr id="1198" name="hat_mathbf_y.pdf" descr="hat_mathbf_y.pdf"/>
          <p:cNvPicPr>
            <a:picLocks noChangeAspect="1"/>
          </p:cNvPicPr>
          <p:nvPr/>
        </p:nvPicPr>
        <p:blipFill>
          <a:blip r:embed="rId8">
            <a:extLst/>
          </a:blip>
          <a:stretch>
            <a:fillRect/>
          </a:stretch>
        </p:blipFill>
        <p:spPr>
          <a:xfrm>
            <a:off x="3518181" y="7246401"/>
            <a:ext cx="393174" cy="636567"/>
          </a:xfrm>
          <a:prstGeom prst="rect">
            <a:avLst/>
          </a:prstGeom>
          <a:ln w="12700">
            <a:miter lim="400000"/>
          </a:ln>
        </p:spPr>
      </p:pic>
      <p:pic>
        <p:nvPicPr>
          <p:cNvPr id="1199" name="mathbf_x.pdf" descr="mathbf_x.pdf"/>
          <p:cNvPicPr>
            <a:picLocks noChangeAspect="1"/>
          </p:cNvPicPr>
          <p:nvPr/>
        </p:nvPicPr>
        <p:blipFill>
          <a:blip r:embed="rId9">
            <a:extLst/>
          </a:blip>
          <a:stretch>
            <a:fillRect/>
          </a:stretch>
        </p:blipFill>
        <p:spPr>
          <a:xfrm>
            <a:off x="3508820" y="10840570"/>
            <a:ext cx="411897" cy="318284"/>
          </a:xfrm>
          <a:prstGeom prst="rect">
            <a:avLst/>
          </a:prstGeom>
          <a:ln w="12700">
            <a:miter lim="400000"/>
          </a:ln>
        </p:spPr>
      </p:pic>
      <p:grpSp>
        <p:nvGrpSpPr>
          <p:cNvPr id="1209" name="Group"/>
          <p:cNvGrpSpPr/>
          <p:nvPr/>
        </p:nvGrpSpPr>
        <p:grpSpPr>
          <a:xfrm>
            <a:off x="5604618" y="849374"/>
            <a:ext cx="11072860" cy="4568723"/>
            <a:chOff x="0" y="0"/>
            <a:chExt cx="11072859" cy="4568722"/>
          </a:xfrm>
        </p:grpSpPr>
        <p:sp>
          <p:nvSpPr>
            <p:cNvPr id="1200" name="Line"/>
            <p:cNvSpPr/>
            <p:nvPr/>
          </p:nvSpPr>
          <p:spPr>
            <a:xfrm flipV="1">
              <a:off x="-1" y="2525265"/>
              <a:ext cx="3975832" cy="1898902"/>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01" name="Line"/>
            <p:cNvSpPr/>
            <p:nvPr/>
          </p:nvSpPr>
          <p:spPr>
            <a:xfrm flipV="1">
              <a:off x="2325970" y="2637461"/>
              <a:ext cx="2168762" cy="1791666"/>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02" name="Line"/>
            <p:cNvSpPr/>
            <p:nvPr/>
          </p:nvSpPr>
          <p:spPr>
            <a:xfrm flipV="1">
              <a:off x="5375502" y="870888"/>
              <a:ext cx="1" cy="636567"/>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03" name="Line"/>
            <p:cNvSpPr/>
            <p:nvPr/>
          </p:nvSpPr>
          <p:spPr>
            <a:xfrm flipH="1" flipV="1">
              <a:off x="5743499" y="2644878"/>
              <a:ext cx="1088899" cy="178407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04" name="Line"/>
            <p:cNvSpPr/>
            <p:nvPr/>
          </p:nvSpPr>
          <p:spPr>
            <a:xfrm flipH="1" flipV="1">
              <a:off x="6114499" y="2519448"/>
              <a:ext cx="2619516" cy="190857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05" name="Line"/>
            <p:cNvSpPr/>
            <p:nvPr/>
          </p:nvSpPr>
          <p:spPr>
            <a:xfrm flipH="1" flipV="1">
              <a:off x="6558126" y="2418093"/>
              <a:ext cx="4514733" cy="2115294"/>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1206" name="Sigma.pdf" descr="Sigma.pdf"/>
            <p:cNvPicPr>
              <a:picLocks noChangeAspect="1"/>
            </p:cNvPicPr>
            <p:nvPr/>
          </p:nvPicPr>
          <p:blipFill>
            <a:blip r:embed="rId10">
              <a:extLst/>
            </a:blip>
            <a:stretch>
              <a:fillRect/>
            </a:stretch>
          </p:blipFill>
          <p:spPr>
            <a:xfrm>
              <a:off x="5042953" y="1662758"/>
              <a:ext cx="669778" cy="761111"/>
            </a:xfrm>
            <a:prstGeom prst="rect">
              <a:avLst/>
            </a:prstGeom>
            <a:ln w="12700" cap="flat">
              <a:noFill/>
              <a:miter lim="400000"/>
            </a:ln>
            <a:effectLst/>
          </p:spPr>
        </p:pic>
        <p:pic>
          <p:nvPicPr>
            <p:cNvPr id="1207" name="J.pdf" descr="J.pdf"/>
            <p:cNvPicPr>
              <a:picLocks noChangeAspect="1"/>
            </p:cNvPicPr>
            <p:nvPr/>
          </p:nvPicPr>
          <p:blipFill>
            <a:blip r:embed="rId11">
              <a:extLst/>
            </a:blip>
            <a:stretch>
              <a:fillRect/>
            </a:stretch>
          </p:blipFill>
          <p:spPr>
            <a:xfrm>
              <a:off x="5189253" y="0"/>
              <a:ext cx="495108" cy="636567"/>
            </a:xfrm>
            <a:prstGeom prst="rect">
              <a:avLst/>
            </a:prstGeom>
            <a:ln w="12700" cap="flat">
              <a:noFill/>
              <a:miter lim="400000"/>
            </a:ln>
            <a:effectLst/>
          </p:spPr>
        </p:pic>
        <p:sp>
          <p:nvSpPr>
            <p:cNvPr id="1208" name="Line"/>
            <p:cNvSpPr/>
            <p:nvPr/>
          </p:nvSpPr>
          <p:spPr>
            <a:xfrm flipV="1">
              <a:off x="4636414" y="2765479"/>
              <a:ext cx="447276" cy="1803244"/>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227" name="Group"/>
          <p:cNvGrpSpPr/>
          <p:nvPr/>
        </p:nvGrpSpPr>
        <p:grpSpPr>
          <a:xfrm>
            <a:off x="5636817" y="765620"/>
            <a:ext cx="17176096" cy="6270217"/>
            <a:chOff x="0" y="0"/>
            <a:chExt cx="17176096" cy="6270216"/>
          </a:xfrm>
        </p:grpSpPr>
        <p:grpSp>
          <p:nvGrpSpPr>
            <p:cNvPr id="1225" name="Group"/>
            <p:cNvGrpSpPr/>
            <p:nvPr/>
          </p:nvGrpSpPr>
          <p:grpSpPr>
            <a:xfrm>
              <a:off x="0" y="977045"/>
              <a:ext cx="11496178" cy="5293172"/>
              <a:chOff x="0" y="0"/>
              <a:chExt cx="11496177" cy="5293171"/>
            </a:xfrm>
          </p:grpSpPr>
          <p:grpSp>
            <p:nvGrpSpPr>
              <p:cNvPr id="1216" name="Group"/>
              <p:cNvGrpSpPr/>
              <p:nvPr/>
            </p:nvGrpSpPr>
            <p:grpSpPr>
              <a:xfrm>
                <a:off x="139267" y="4453833"/>
                <a:ext cx="11356911" cy="839339"/>
                <a:chOff x="0" y="0"/>
                <a:chExt cx="11356910" cy="839337"/>
              </a:xfrm>
            </p:grpSpPr>
            <p:sp>
              <p:nvSpPr>
                <p:cNvPr id="1210" name="Line"/>
                <p:cNvSpPr/>
                <p:nvPr/>
              </p:nvSpPr>
              <p:spPr>
                <a:xfrm>
                  <a:off x="11356910" y="10709"/>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11" name="Line"/>
                <p:cNvSpPr/>
                <p:nvPr/>
              </p:nvSpPr>
              <p:spPr>
                <a:xfrm>
                  <a:off x="9045637" y="0"/>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12" name="Line"/>
                <p:cNvSpPr/>
                <p:nvPr/>
              </p:nvSpPr>
              <p:spPr>
                <a:xfrm>
                  <a:off x="6759763" y="0"/>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13" name="Line"/>
                <p:cNvSpPr/>
                <p:nvPr/>
              </p:nvSpPr>
              <p:spPr>
                <a:xfrm>
                  <a:off x="4498969" y="21418"/>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14" name="Line"/>
                <p:cNvSpPr/>
                <p:nvPr/>
              </p:nvSpPr>
              <p:spPr>
                <a:xfrm>
                  <a:off x="2236151" y="21418"/>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15" name="Line"/>
                <p:cNvSpPr/>
                <p:nvPr/>
              </p:nvSpPr>
              <p:spPr>
                <a:xfrm flipH="1">
                  <a:off x="-1" y="21418"/>
                  <a:ext cx="2"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1217" name="Line"/>
              <p:cNvSpPr/>
              <p:nvPr/>
            </p:nvSpPr>
            <p:spPr>
              <a:xfrm>
                <a:off x="5557956" y="0"/>
                <a:ext cx="1" cy="636567"/>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1224" name="Group"/>
              <p:cNvGrpSpPr/>
              <p:nvPr/>
            </p:nvGrpSpPr>
            <p:grpSpPr>
              <a:xfrm>
                <a:off x="0" y="1458974"/>
                <a:ext cx="11174559" cy="2307716"/>
                <a:chOff x="0" y="0"/>
                <a:chExt cx="11174558" cy="2307715"/>
              </a:xfrm>
            </p:grpSpPr>
            <p:sp>
              <p:nvSpPr>
                <p:cNvPr id="1218" name="Line"/>
                <p:cNvSpPr/>
                <p:nvPr/>
              </p:nvSpPr>
              <p:spPr>
                <a:xfrm flipH="1">
                  <a:off x="0" y="437095"/>
                  <a:ext cx="3858807" cy="1827786"/>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19" name="Line"/>
                <p:cNvSpPr/>
                <p:nvPr/>
              </p:nvSpPr>
              <p:spPr>
                <a:xfrm flipH="1">
                  <a:off x="2639549" y="557736"/>
                  <a:ext cx="1798787" cy="1487445"/>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20" name="Line"/>
                <p:cNvSpPr/>
                <p:nvPr/>
              </p:nvSpPr>
              <p:spPr>
                <a:xfrm flipH="1">
                  <a:off x="4793688" y="700397"/>
                  <a:ext cx="330745" cy="1607319"/>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21" name="Line"/>
                <p:cNvSpPr/>
                <p:nvPr/>
              </p:nvSpPr>
              <p:spPr>
                <a:xfrm>
                  <a:off x="5947948" y="422205"/>
                  <a:ext cx="1091964" cy="1668904"/>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22" name="Line"/>
                <p:cNvSpPr/>
                <p:nvPr/>
              </p:nvSpPr>
              <p:spPr>
                <a:xfrm>
                  <a:off x="6394825" y="239804"/>
                  <a:ext cx="2516908" cy="175145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223" name="Line"/>
                <p:cNvSpPr/>
                <p:nvPr/>
              </p:nvSpPr>
              <p:spPr>
                <a:xfrm>
                  <a:off x="6798312" y="-1"/>
                  <a:ext cx="4376247" cy="203724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pic>
          <p:nvPicPr>
            <p:cNvPr id="1226" name="frac_partial_J_p.pdf" descr="frac_partial_J_p.pdf"/>
            <p:cNvPicPr>
              <a:picLocks noChangeAspect="1"/>
            </p:cNvPicPr>
            <p:nvPr/>
          </p:nvPicPr>
          <p:blipFill>
            <a:blip r:embed="rId12">
              <a:extLst/>
            </a:blip>
            <a:stretch>
              <a:fillRect/>
            </a:stretch>
          </p:blipFill>
          <p:spPr>
            <a:xfrm>
              <a:off x="10176734" y="0"/>
              <a:ext cx="6999363" cy="217435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1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7" grpId="3"/>
      <p:bldP build="whole" bldLvl="1" animBg="1" rev="0" advAuto="0" spid="1173" grpId="4"/>
      <p:bldP build="whole" bldLvl="1" animBg="1" rev="0" advAuto="0" spid="1186" grpId="1"/>
      <p:bldP build="whole" bldLvl="1" animBg="1" rev="0" advAuto="0" spid="1209" grpId="2"/>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31" name="Circle"/>
          <p:cNvSpPr/>
          <p:nvPr/>
        </p:nvSpPr>
        <p:spPr>
          <a:xfrm rot="5400000">
            <a:off x="16498544" y="704116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32" name="Circle"/>
          <p:cNvSpPr/>
          <p:nvPr/>
        </p:nvSpPr>
        <p:spPr>
          <a:xfrm rot="5400000">
            <a:off x="11979185" y="10419967"/>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33" name="Circle"/>
          <p:cNvSpPr/>
          <p:nvPr/>
        </p:nvSpPr>
        <p:spPr>
          <a:xfrm rot="5400000">
            <a:off x="9715182" y="1041996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34" name="Circle"/>
          <p:cNvSpPr/>
          <p:nvPr/>
        </p:nvSpPr>
        <p:spPr>
          <a:xfrm rot="5400000">
            <a:off x="7451180" y="1041996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35" name="Circle"/>
          <p:cNvSpPr/>
          <p:nvPr/>
        </p:nvSpPr>
        <p:spPr>
          <a:xfrm rot="5400000">
            <a:off x="5187179" y="1041996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36" name="Circle"/>
          <p:cNvSpPr/>
          <p:nvPr/>
        </p:nvSpPr>
        <p:spPr>
          <a:xfrm rot="5400000">
            <a:off x="16507187" y="1041996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37" name="Circle"/>
          <p:cNvSpPr/>
          <p:nvPr/>
        </p:nvSpPr>
        <p:spPr>
          <a:xfrm rot="5400000">
            <a:off x="14243186" y="1041996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38" name="Circle"/>
          <p:cNvSpPr/>
          <p:nvPr/>
        </p:nvSpPr>
        <p:spPr>
          <a:xfrm rot="5400000">
            <a:off x="16493960" y="703495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39" name="Line"/>
          <p:cNvSpPr/>
          <p:nvPr/>
        </p:nvSpPr>
        <p:spPr>
          <a:xfrm>
            <a:off x="6000708" y="9094466"/>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40" name="Line"/>
          <p:cNvSpPr/>
          <p:nvPr/>
        </p:nvSpPr>
        <p:spPr>
          <a:xfrm flipV="1">
            <a:off x="5591917" y="956376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41" name="Line"/>
          <p:cNvSpPr/>
          <p:nvPr/>
        </p:nvSpPr>
        <p:spPr>
          <a:xfrm>
            <a:off x="5371410" y="11724521"/>
            <a:ext cx="16617633"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42" name="time"/>
          <p:cNvSpPr txBox="1"/>
          <p:nvPr/>
        </p:nvSpPr>
        <p:spPr>
          <a:xfrm>
            <a:off x="20909787" y="11897211"/>
            <a:ext cx="1086740" cy="75044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1243" name="Circle"/>
          <p:cNvSpPr/>
          <p:nvPr/>
        </p:nvSpPr>
        <p:spPr>
          <a:xfrm rot="5400000">
            <a:off x="5164342" y="8683062"/>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44" name="Circle"/>
          <p:cNvSpPr/>
          <p:nvPr/>
        </p:nvSpPr>
        <p:spPr>
          <a:xfrm rot="5400000">
            <a:off x="11969231" y="868954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45" name="Circle"/>
          <p:cNvSpPr/>
          <p:nvPr/>
        </p:nvSpPr>
        <p:spPr>
          <a:xfrm rot="5400000">
            <a:off x="9705229" y="868954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46" name="Circle"/>
          <p:cNvSpPr/>
          <p:nvPr/>
        </p:nvSpPr>
        <p:spPr>
          <a:xfrm rot="5400000">
            <a:off x="7441227" y="868954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47" name="Circle"/>
          <p:cNvSpPr/>
          <p:nvPr/>
        </p:nvSpPr>
        <p:spPr>
          <a:xfrm rot="5400000">
            <a:off x="16497234" y="868954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48" name="Circle"/>
          <p:cNvSpPr/>
          <p:nvPr/>
        </p:nvSpPr>
        <p:spPr>
          <a:xfrm rot="5400000">
            <a:off x="14233233" y="8689549"/>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249" name="Hidden"/>
          <p:cNvSpPr txBox="1"/>
          <p:nvPr/>
        </p:nvSpPr>
        <p:spPr>
          <a:xfrm>
            <a:off x="1084164" y="8676986"/>
            <a:ext cx="2116930"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1250" name="Outputs"/>
          <p:cNvSpPr txBox="1"/>
          <p:nvPr/>
        </p:nvSpPr>
        <p:spPr>
          <a:xfrm>
            <a:off x="833483" y="7035092"/>
            <a:ext cx="2367611"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1251" name="Inputs"/>
          <p:cNvSpPr txBox="1"/>
          <p:nvPr/>
        </p:nvSpPr>
        <p:spPr>
          <a:xfrm>
            <a:off x="1343048" y="10483603"/>
            <a:ext cx="1858046"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Inputs</a:t>
            </a:r>
          </a:p>
        </p:txBody>
      </p:sp>
      <p:pic>
        <p:nvPicPr>
          <p:cNvPr id="1252" name="mathbf_W.pdf" descr="mathbf_W.pdf"/>
          <p:cNvPicPr>
            <a:picLocks noChangeAspect="1"/>
          </p:cNvPicPr>
          <p:nvPr/>
        </p:nvPicPr>
        <p:blipFill>
          <a:blip r:embed="rId3">
            <a:extLst/>
          </a:blip>
          <a:stretch>
            <a:fillRect/>
          </a:stretch>
        </p:blipFill>
        <p:spPr>
          <a:xfrm>
            <a:off x="6463568" y="8571357"/>
            <a:ext cx="520701" cy="317501"/>
          </a:xfrm>
          <a:prstGeom prst="rect">
            <a:avLst/>
          </a:prstGeom>
          <a:ln w="12700">
            <a:miter lim="400000"/>
          </a:ln>
        </p:spPr>
      </p:pic>
      <p:pic>
        <p:nvPicPr>
          <p:cNvPr id="1253" name="mathbf_U.pdf" descr="mathbf_U.pdf"/>
          <p:cNvPicPr>
            <a:picLocks noChangeAspect="1"/>
          </p:cNvPicPr>
          <p:nvPr/>
        </p:nvPicPr>
        <p:blipFill>
          <a:blip r:embed="rId4">
            <a:extLst/>
          </a:blip>
          <a:stretch>
            <a:fillRect/>
          </a:stretch>
        </p:blipFill>
        <p:spPr>
          <a:xfrm>
            <a:off x="5976232" y="9820323"/>
            <a:ext cx="381001" cy="330201"/>
          </a:xfrm>
          <a:prstGeom prst="rect">
            <a:avLst/>
          </a:prstGeom>
          <a:ln w="12700">
            <a:miter lim="400000"/>
          </a:ln>
        </p:spPr>
      </p:pic>
      <p:pic>
        <p:nvPicPr>
          <p:cNvPr id="1254" name="mathbf_V.pdf" descr="mathbf_V.pdf"/>
          <p:cNvPicPr>
            <a:picLocks noChangeAspect="1"/>
          </p:cNvPicPr>
          <p:nvPr/>
        </p:nvPicPr>
        <p:blipFill>
          <a:blip r:embed="rId5">
            <a:extLst/>
          </a:blip>
          <a:stretch>
            <a:fillRect/>
          </a:stretch>
        </p:blipFill>
        <p:spPr>
          <a:xfrm>
            <a:off x="17292580" y="8124573"/>
            <a:ext cx="381001" cy="317501"/>
          </a:xfrm>
          <a:prstGeom prst="rect">
            <a:avLst/>
          </a:prstGeom>
          <a:ln w="12700">
            <a:miter lim="400000"/>
          </a:ln>
        </p:spPr>
      </p:pic>
      <p:sp>
        <p:nvSpPr>
          <p:cNvPr id="1255" name="Line"/>
          <p:cNvSpPr/>
          <p:nvPr/>
        </p:nvSpPr>
        <p:spPr>
          <a:xfrm>
            <a:off x="8264183" y="9101027"/>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56" name="Line"/>
          <p:cNvSpPr/>
          <p:nvPr/>
        </p:nvSpPr>
        <p:spPr>
          <a:xfrm flipV="1">
            <a:off x="16925153" y="7874364"/>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57" name="Line"/>
          <p:cNvSpPr/>
          <p:nvPr/>
        </p:nvSpPr>
        <p:spPr>
          <a:xfrm>
            <a:off x="10537704" y="9148533"/>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58" name="Line"/>
          <p:cNvSpPr/>
          <p:nvPr/>
        </p:nvSpPr>
        <p:spPr>
          <a:xfrm>
            <a:off x="12796991" y="9148533"/>
            <a:ext cx="1441139"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59" name="Line"/>
          <p:cNvSpPr/>
          <p:nvPr/>
        </p:nvSpPr>
        <p:spPr>
          <a:xfrm>
            <a:off x="15056279" y="9148533"/>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260" name="mathbf_W.pdf" descr="mathbf_W.pdf"/>
          <p:cNvPicPr>
            <a:picLocks noChangeAspect="1"/>
          </p:cNvPicPr>
          <p:nvPr/>
        </p:nvPicPr>
        <p:blipFill>
          <a:blip r:embed="rId3">
            <a:extLst/>
          </a:blip>
          <a:stretch>
            <a:fillRect/>
          </a:stretch>
        </p:blipFill>
        <p:spPr>
          <a:xfrm>
            <a:off x="8724401" y="8571357"/>
            <a:ext cx="520701" cy="317501"/>
          </a:xfrm>
          <a:prstGeom prst="rect">
            <a:avLst/>
          </a:prstGeom>
          <a:ln w="12700">
            <a:miter lim="400000"/>
          </a:ln>
        </p:spPr>
      </p:pic>
      <p:pic>
        <p:nvPicPr>
          <p:cNvPr id="1261" name="mathbf_W.pdf" descr="mathbf_W.pdf"/>
          <p:cNvPicPr>
            <a:picLocks noChangeAspect="1"/>
          </p:cNvPicPr>
          <p:nvPr/>
        </p:nvPicPr>
        <p:blipFill>
          <a:blip r:embed="rId3">
            <a:extLst/>
          </a:blip>
          <a:stretch>
            <a:fillRect/>
          </a:stretch>
        </p:blipFill>
        <p:spPr>
          <a:xfrm>
            <a:off x="10985234" y="8571357"/>
            <a:ext cx="520701" cy="317501"/>
          </a:xfrm>
          <a:prstGeom prst="rect">
            <a:avLst/>
          </a:prstGeom>
          <a:ln w="12700">
            <a:miter lim="400000"/>
          </a:ln>
        </p:spPr>
      </p:pic>
      <p:pic>
        <p:nvPicPr>
          <p:cNvPr id="1262" name="mathbf_W.pdf" descr="mathbf_W.pdf"/>
          <p:cNvPicPr>
            <a:picLocks noChangeAspect="1"/>
          </p:cNvPicPr>
          <p:nvPr/>
        </p:nvPicPr>
        <p:blipFill>
          <a:blip r:embed="rId3">
            <a:extLst/>
          </a:blip>
          <a:stretch>
            <a:fillRect/>
          </a:stretch>
        </p:blipFill>
        <p:spPr>
          <a:xfrm>
            <a:off x="13246068" y="8571357"/>
            <a:ext cx="520701" cy="317501"/>
          </a:xfrm>
          <a:prstGeom prst="rect">
            <a:avLst/>
          </a:prstGeom>
          <a:ln w="12700">
            <a:miter lim="400000"/>
          </a:ln>
        </p:spPr>
      </p:pic>
      <p:pic>
        <p:nvPicPr>
          <p:cNvPr id="1263" name="mathbf_W.pdf" descr="mathbf_W.pdf"/>
          <p:cNvPicPr>
            <a:picLocks noChangeAspect="1"/>
          </p:cNvPicPr>
          <p:nvPr/>
        </p:nvPicPr>
        <p:blipFill>
          <a:blip r:embed="rId3">
            <a:extLst/>
          </a:blip>
          <a:stretch>
            <a:fillRect/>
          </a:stretch>
        </p:blipFill>
        <p:spPr>
          <a:xfrm>
            <a:off x="15506901" y="8571357"/>
            <a:ext cx="520701" cy="317501"/>
          </a:xfrm>
          <a:prstGeom prst="rect">
            <a:avLst/>
          </a:prstGeom>
          <a:ln w="12700">
            <a:miter lim="400000"/>
          </a:ln>
        </p:spPr>
      </p:pic>
      <p:sp>
        <p:nvSpPr>
          <p:cNvPr id="1264" name="Line"/>
          <p:cNvSpPr/>
          <p:nvPr/>
        </p:nvSpPr>
        <p:spPr>
          <a:xfrm>
            <a:off x="17151974" y="7895782"/>
            <a:ext cx="1" cy="817921"/>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65" name="Line"/>
          <p:cNvSpPr/>
          <p:nvPr/>
        </p:nvSpPr>
        <p:spPr>
          <a:xfrm flipH="1">
            <a:off x="15136240" y="9345303"/>
            <a:ext cx="1255632" cy="1"/>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66" name="Line"/>
          <p:cNvSpPr/>
          <p:nvPr/>
        </p:nvSpPr>
        <p:spPr>
          <a:xfrm flipH="1">
            <a:off x="12817716" y="9345303"/>
            <a:ext cx="1255632" cy="1"/>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67" name="Line"/>
          <p:cNvSpPr/>
          <p:nvPr/>
        </p:nvSpPr>
        <p:spPr>
          <a:xfrm flipH="1">
            <a:off x="10617742" y="9345303"/>
            <a:ext cx="1255632" cy="1"/>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68" name="Line"/>
          <p:cNvSpPr/>
          <p:nvPr/>
        </p:nvSpPr>
        <p:spPr>
          <a:xfrm flipH="1">
            <a:off x="8299219" y="9345303"/>
            <a:ext cx="1255631" cy="1"/>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69" name="Line"/>
          <p:cNvSpPr/>
          <p:nvPr/>
        </p:nvSpPr>
        <p:spPr>
          <a:xfrm flipH="1">
            <a:off x="6060733" y="9345303"/>
            <a:ext cx="1255632" cy="1"/>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70" name="Line"/>
          <p:cNvSpPr/>
          <p:nvPr/>
        </p:nvSpPr>
        <p:spPr>
          <a:xfrm flipV="1">
            <a:off x="7767557" y="955741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271" name="mathbf_U.pdf" descr="mathbf_U.pdf"/>
          <p:cNvPicPr>
            <a:picLocks noChangeAspect="1"/>
          </p:cNvPicPr>
          <p:nvPr/>
        </p:nvPicPr>
        <p:blipFill>
          <a:blip r:embed="rId4">
            <a:extLst/>
          </a:blip>
          <a:stretch>
            <a:fillRect/>
          </a:stretch>
        </p:blipFill>
        <p:spPr>
          <a:xfrm>
            <a:off x="8151872" y="9813973"/>
            <a:ext cx="381001" cy="330201"/>
          </a:xfrm>
          <a:prstGeom prst="rect">
            <a:avLst/>
          </a:prstGeom>
          <a:ln w="12700">
            <a:miter lim="400000"/>
          </a:ln>
        </p:spPr>
      </p:pic>
      <p:sp>
        <p:nvSpPr>
          <p:cNvPr id="1272" name="Line"/>
          <p:cNvSpPr/>
          <p:nvPr/>
        </p:nvSpPr>
        <p:spPr>
          <a:xfrm flipV="1">
            <a:off x="9963203" y="955741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273" name="mathbf_U.pdf" descr="mathbf_U.pdf"/>
          <p:cNvPicPr>
            <a:picLocks noChangeAspect="1"/>
          </p:cNvPicPr>
          <p:nvPr/>
        </p:nvPicPr>
        <p:blipFill>
          <a:blip r:embed="rId4">
            <a:extLst/>
          </a:blip>
          <a:stretch>
            <a:fillRect/>
          </a:stretch>
        </p:blipFill>
        <p:spPr>
          <a:xfrm>
            <a:off x="10347518" y="9813973"/>
            <a:ext cx="381001" cy="330201"/>
          </a:xfrm>
          <a:prstGeom prst="rect">
            <a:avLst/>
          </a:prstGeom>
          <a:ln w="12700">
            <a:miter lim="400000"/>
          </a:ln>
        </p:spPr>
      </p:pic>
      <p:sp>
        <p:nvSpPr>
          <p:cNvPr id="1274" name="Line"/>
          <p:cNvSpPr/>
          <p:nvPr/>
        </p:nvSpPr>
        <p:spPr>
          <a:xfrm flipV="1">
            <a:off x="12308833" y="954471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275" name="mathbf_U.pdf" descr="mathbf_U.pdf"/>
          <p:cNvPicPr>
            <a:picLocks noChangeAspect="1"/>
          </p:cNvPicPr>
          <p:nvPr/>
        </p:nvPicPr>
        <p:blipFill>
          <a:blip r:embed="rId4">
            <a:extLst/>
          </a:blip>
          <a:stretch>
            <a:fillRect/>
          </a:stretch>
        </p:blipFill>
        <p:spPr>
          <a:xfrm>
            <a:off x="12693148" y="9801273"/>
            <a:ext cx="381001" cy="330201"/>
          </a:xfrm>
          <a:prstGeom prst="rect">
            <a:avLst/>
          </a:prstGeom>
          <a:ln w="12700">
            <a:miter lim="400000"/>
          </a:ln>
        </p:spPr>
      </p:pic>
      <p:sp>
        <p:nvSpPr>
          <p:cNvPr id="1276" name="Line"/>
          <p:cNvSpPr/>
          <p:nvPr/>
        </p:nvSpPr>
        <p:spPr>
          <a:xfrm flipV="1">
            <a:off x="14567286" y="954124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277" name="mathbf_U.pdf" descr="mathbf_U.pdf"/>
          <p:cNvPicPr>
            <a:picLocks noChangeAspect="1"/>
          </p:cNvPicPr>
          <p:nvPr/>
        </p:nvPicPr>
        <p:blipFill>
          <a:blip r:embed="rId4">
            <a:extLst/>
          </a:blip>
          <a:stretch>
            <a:fillRect/>
          </a:stretch>
        </p:blipFill>
        <p:spPr>
          <a:xfrm>
            <a:off x="14951602" y="9797805"/>
            <a:ext cx="381001" cy="330201"/>
          </a:xfrm>
          <a:prstGeom prst="rect">
            <a:avLst/>
          </a:prstGeom>
          <a:ln w="12700">
            <a:miter lim="400000"/>
          </a:ln>
        </p:spPr>
      </p:pic>
      <p:sp>
        <p:nvSpPr>
          <p:cNvPr id="1278" name="Line"/>
          <p:cNvSpPr/>
          <p:nvPr/>
        </p:nvSpPr>
        <p:spPr>
          <a:xfrm flipV="1">
            <a:off x="16927828" y="953613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279" name="mathbf_U.pdf" descr="mathbf_U.pdf"/>
          <p:cNvPicPr>
            <a:picLocks noChangeAspect="1"/>
          </p:cNvPicPr>
          <p:nvPr/>
        </p:nvPicPr>
        <p:blipFill>
          <a:blip r:embed="rId4">
            <a:extLst/>
          </a:blip>
          <a:stretch>
            <a:fillRect/>
          </a:stretch>
        </p:blipFill>
        <p:spPr>
          <a:xfrm>
            <a:off x="17312143" y="9792694"/>
            <a:ext cx="381001" cy="330201"/>
          </a:xfrm>
          <a:prstGeom prst="rect">
            <a:avLst/>
          </a:prstGeom>
          <a:ln w="12700">
            <a:miter lim="400000"/>
          </a:ln>
        </p:spPr>
      </p:pic>
      <p:pic>
        <p:nvPicPr>
          <p:cNvPr id="1280" name="mathbf_h.pdf" descr="mathbf_h.pdf"/>
          <p:cNvPicPr>
            <a:picLocks noChangeAspect="1"/>
          </p:cNvPicPr>
          <p:nvPr/>
        </p:nvPicPr>
        <p:blipFill>
          <a:blip r:embed="rId6">
            <a:extLst/>
          </a:blip>
          <a:stretch>
            <a:fillRect/>
          </a:stretch>
        </p:blipFill>
        <p:spPr>
          <a:xfrm>
            <a:off x="3518181" y="8854314"/>
            <a:ext cx="393174" cy="486787"/>
          </a:xfrm>
          <a:prstGeom prst="rect">
            <a:avLst/>
          </a:prstGeom>
          <a:ln w="12700">
            <a:miter lim="400000"/>
          </a:ln>
        </p:spPr>
      </p:pic>
      <p:pic>
        <p:nvPicPr>
          <p:cNvPr id="1281" name="hat_mathbf_y.pdf" descr="hat_mathbf_y.pdf"/>
          <p:cNvPicPr>
            <a:picLocks noChangeAspect="1"/>
          </p:cNvPicPr>
          <p:nvPr/>
        </p:nvPicPr>
        <p:blipFill>
          <a:blip r:embed="rId7">
            <a:extLst/>
          </a:blip>
          <a:stretch>
            <a:fillRect/>
          </a:stretch>
        </p:blipFill>
        <p:spPr>
          <a:xfrm>
            <a:off x="3518181" y="7246401"/>
            <a:ext cx="393174" cy="636567"/>
          </a:xfrm>
          <a:prstGeom prst="rect">
            <a:avLst/>
          </a:prstGeom>
          <a:ln w="12700">
            <a:miter lim="400000"/>
          </a:ln>
        </p:spPr>
      </p:pic>
      <p:pic>
        <p:nvPicPr>
          <p:cNvPr id="1282" name="mathbf_x.pdf" descr="mathbf_x.pdf"/>
          <p:cNvPicPr>
            <a:picLocks noChangeAspect="1"/>
          </p:cNvPicPr>
          <p:nvPr/>
        </p:nvPicPr>
        <p:blipFill>
          <a:blip r:embed="rId8">
            <a:extLst/>
          </a:blip>
          <a:stretch>
            <a:fillRect/>
          </a:stretch>
        </p:blipFill>
        <p:spPr>
          <a:xfrm>
            <a:off x="3508820" y="10840570"/>
            <a:ext cx="411897" cy="318284"/>
          </a:xfrm>
          <a:prstGeom prst="rect">
            <a:avLst/>
          </a:prstGeom>
          <a:ln w="12700">
            <a:miter lim="400000"/>
          </a:ln>
        </p:spPr>
      </p:pic>
      <p:sp>
        <p:nvSpPr>
          <p:cNvPr id="1283" name="Line"/>
          <p:cNvSpPr/>
          <p:nvPr/>
        </p:nvSpPr>
        <p:spPr>
          <a:xfrm flipV="1">
            <a:off x="10980120" y="1720262"/>
            <a:ext cx="1" cy="636567"/>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84" name="Line"/>
          <p:cNvSpPr/>
          <p:nvPr/>
        </p:nvSpPr>
        <p:spPr>
          <a:xfrm flipH="1" flipV="1">
            <a:off x="12162744" y="3267467"/>
            <a:ext cx="4514733" cy="2115294"/>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285" name="Sigma.pdf" descr="Sigma.pdf"/>
          <p:cNvPicPr>
            <a:picLocks noChangeAspect="1"/>
          </p:cNvPicPr>
          <p:nvPr/>
        </p:nvPicPr>
        <p:blipFill>
          <a:blip r:embed="rId9">
            <a:extLst/>
          </a:blip>
          <a:stretch>
            <a:fillRect/>
          </a:stretch>
        </p:blipFill>
        <p:spPr>
          <a:xfrm>
            <a:off x="10647571" y="2512132"/>
            <a:ext cx="669778" cy="761111"/>
          </a:xfrm>
          <a:prstGeom prst="rect">
            <a:avLst/>
          </a:prstGeom>
          <a:ln w="12700">
            <a:miter lim="400000"/>
          </a:ln>
        </p:spPr>
      </p:pic>
      <p:pic>
        <p:nvPicPr>
          <p:cNvPr id="1286" name="J.pdf" descr="J.pdf"/>
          <p:cNvPicPr>
            <a:picLocks noChangeAspect="1"/>
          </p:cNvPicPr>
          <p:nvPr/>
        </p:nvPicPr>
        <p:blipFill>
          <a:blip r:embed="rId10">
            <a:extLst/>
          </a:blip>
          <a:stretch>
            <a:fillRect/>
          </a:stretch>
        </p:blipFill>
        <p:spPr>
          <a:xfrm>
            <a:off x="10793871" y="849374"/>
            <a:ext cx="495108" cy="636567"/>
          </a:xfrm>
          <a:prstGeom prst="rect">
            <a:avLst/>
          </a:prstGeom>
          <a:ln w="12700">
            <a:miter lim="400000"/>
          </a:ln>
        </p:spPr>
      </p:pic>
      <p:sp>
        <p:nvSpPr>
          <p:cNvPr id="1287" name="Line"/>
          <p:cNvSpPr/>
          <p:nvPr/>
        </p:nvSpPr>
        <p:spPr>
          <a:xfrm>
            <a:off x="17132994" y="6207208"/>
            <a:ext cx="1" cy="817920"/>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88" name="Line"/>
          <p:cNvSpPr/>
          <p:nvPr/>
        </p:nvSpPr>
        <p:spPr>
          <a:xfrm>
            <a:off x="11194772" y="1742665"/>
            <a:ext cx="1" cy="636567"/>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289" name="Line"/>
          <p:cNvSpPr/>
          <p:nvPr/>
        </p:nvSpPr>
        <p:spPr>
          <a:xfrm>
            <a:off x="12435129" y="3201639"/>
            <a:ext cx="4376247" cy="2037240"/>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290" name="frac_partial_J_p.pdf" descr="frac_partial_J_p.pdf"/>
          <p:cNvPicPr>
            <a:picLocks noChangeAspect="1"/>
          </p:cNvPicPr>
          <p:nvPr/>
        </p:nvPicPr>
        <p:blipFill>
          <a:blip r:embed="rId11">
            <a:extLst/>
          </a:blip>
          <a:stretch>
            <a:fillRect/>
          </a:stretch>
        </p:blipFill>
        <p:spPr>
          <a:xfrm>
            <a:off x="15813551" y="765620"/>
            <a:ext cx="6999362" cy="2174359"/>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4" name="Title 1"/>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Recurrent linear layer</a:t>
            </a:r>
          </a:p>
        </p:txBody>
      </p:sp>
      <p:sp>
        <p:nvSpPr>
          <p:cNvPr id="1295" name="Rectangle 3"/>
          <p:cNvSpPr/>
          <p:nvPr/>
        </p:nvSpPr>
        <p:spPr>
          <a:xfrm>
            <a:off x="419121" y="4801827"/>
            <a:ext cx="17401339" cy="4068841"/>
          </a:xfrm>
          <a:prstGeom prst="rect">
            <a:avLst/>
          </a:prstGeom>
          <a:solidFill>
            <a:srgbClr val="FF6600"/>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296" name="Straight Arrow Connector 4"/>
          <p:cNvSpPr/>
          <p:nvPr/>
        </p:nvSpPr>
        <p:spPr>
          <a:xfrm flipV="1">
            <a:off x="5869646" y="4028100"/>
            <a:ext cx="3967" cy="2141358"/>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297" name="Straight Arrow Connector 5"/>
          <p:cNvSpPr/>
          <p:nvPr/>
        </p:nvSpPr>
        <p:spPr>
          <a:xfrm flipH="1">
            <a:off x="12418516" y="3593362"/>
            <a:ext cx="3967" cy="2246980"/>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298" name="Straight Arrow Connector 6"/>
          <p:cNvSpPr/>
          <p:nvPr/>
        </p:nvSpPr>
        <p:spPr>
          <a:xfrm flipV="1">
            <a:off x="3467989" y="7677325"/>
            <a:ext cx="3968" cy="2219725"/>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299" name="Straight Arrow Connector 7"/>
          <p:cNvSpPr/>
          <p:nvPr/>
        </p:nvSpPr>
        <p:spPr>
          <a:xfrm flipH="1">
            <a:off x="15186223" y="7936018"/>
            <a:ext cx="3967" cy="2246980"/>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300" name="Rectangle 12"/>
          <p:cNvSpPr/>
          <p:nvPr/>
        </p:nvSpPr>
        <p:spPr>
          <a:xfrm>
            <a:off x="718782" y="6178808"/>
            <a:ext cx="7387529" cy="1526594"/>
          </a:xfrm>
          <a:prstGeom prst="rect">
            <a:avLst/>
          </a:prstGeom>
          <a:solidFill>
            <a:srgbClr val="FFFFFF"/>
          </a:solidFill>
          <a:ln w="50800">
            <a:solidFill>
              <a:srgbClr val="008000"/>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301" name="Rectangle 13"/>
          <p:cNvSpPr/>
          <p:nvPr/>
        </p:nvSpPr>
        <p:spPr>
          <a:xfrm>
            <a:off x="8622216" y="5876219"/>
            <a:ext cx="8836619" cy="2066377"/>
          </a:xfrm>
          <a:prstGeom prst="rect">
            <a:avLst/>
          </a:prstGeom>
          <a:solidFill>
            <a:srgbClr val="FFFFFF"/>
          </a:solidFill>
          <a:ln w="50800">
            <a:solidFill>
              <a:srgbClr val="FF0000"/>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302" name="Straight Arrow Connector 22"/>
          <p:cNvSpPr/>
          <p:nvPr/>
        </p:nvSpPr>
        <p:spPr>
          <a:xfrm flipV="1">
            <a:off x="5981525" y="7677325"/>
            <a:ext cx="1" cy="2247036"/>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303" name="Straight Arrow Connector 7"/>
          <p:cNvSpPr/>
          <p:nvPr/>
        </p:nvSpPr>
        <p:spPr>
          <a:xfrm flipH="1">
            <a:off x="10560973" y="7969855"/>
            <a:ext cx="3968" cy="2246980"/>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grpSp>
        <p:nvGrpSpPr>
          <p:cNvPr id="1307" name="Group"/>
          <p:cNvGrpSpPr/>
          <p:nvPr/>
        </p:nvGrpSpPr>
        <p:grpSpPr>
          <a:xfrm>
            <a:off x="17949339" y="5992901"/>
            <a:ext cx="6284114" cy="1898408"/>
            <a:chOff x="0" y="0"/>
            <a:chExt cx="6284112" cy="1898406"/>
          </a:xfrm>
        </p:grpSpPr>
        <p:sp>
          <p:nvSpPr>
            <p:cNvPr id="1304" name="Straight Arrow Connector 53"/>
            <p:cNvSpPr/>
            <p:nvPr/>
          </p:nvSpPr>
          <p:spPr>
            <a:xfrm>
              <a:off x="0" y="946421"/>
              <a:ext cx="1365849" cy="3423"/>
            </a:xfrm>
            <a:prstGeom prst="line">
              <a:avLst/>
            </a:prstGeom>
            <a:noFill/>
            <a:ln w="38100" cap="flat">
              <a:solidFill>
                <a:srgbClr val="000000"/>
              </a:solidFill>
              <a:prstDash val="solid"/>
              <a:miter lim="400000"/>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305" name="Group"/>
            <p:cNvSpPr/>
            <p:nvPr/>
          </p:nvSpPr>
          <p:spPr>
            <a:xfrm>
              <a:off x="1474112" y="0"/>
              <a:ext cx="4810001" cy="1898407"/>
            </a:xfrm>
            <a:prstGeom prst="rect">
              <a:avLst/>
            </a:prstGeom>
            <a:noFill/>
            <a:ln w="50800" cap="flat">
              <a:solidFill>
                <a:srgbClr val="FF0000"/>
              </a:solidFill>
              <a:prstDash val="solid"/>
              <a:round/>
            </a:ln>
            <a:effectLst/>
          </p:spPr>
          <p:txBody>
            <a:bodyPr wrap="square" lIns="91439" tIns="91439" rIns="91439" bIns="91439" numCol="1" anchor="ctr">
              <a:noAutofit/>
            </a:bodyPr>
            <a:lstStyle/>
            <a:p>
              <a:pPr defTabSz="914400">
                <a:defRPr b="0" sz="3600">
                  <a:solidFill>
                    <a:srgbClr val="FFFFFF"/>
                  </a:solidFill>
                  <a:latin typeface="Calibri"/>
                  <a:ea typeface="Calibri"/>
                  <a:cs typeface="Calibri"/>
                  <a:sym typeface="Calibri"/>
                </a:defRPr>
              </a:pPr>
            </a:p>
          </p:txBody>
        </p:sp>
        <p:pic>
          <p:nvPicPr>
            <p:cNvPr id="1306" name="frac_partial_mat.pdf" descr="frac_partial_mat.pdf"/>
            <p:cNvPicPr>
              <a:picLocks noChangeAspect="1"/>
            </p:cNvPicPr>
            <p:nvPr/>
          </p:nvPicPr>
          <p:blipFill>
            <a:blip r:embed="rId3">
              <a:extLst/>
            </a:blip>
            <a:stretch>
              <a:fillRect/>
            </a:stretch>
          </p:blipFill>
          <p:spPr>
            <a:xfrm>
              <a:off x="1618054" y="371718"/>
              <a:ext cx="4522117" cy="1155495"/>
            </a:xfrm>
            <a:prstGeom prst="rect">
              <a:avLst/>
            </a:prstGeom>
            <a:ln w="12700" cap="flat">
              <a:noFill/>
              <a:miter lim="400000"/>
            </a:ln>
            <a:effectLst/>
          </p:spPr>
        </p:pic>
      </p:grpSp>
      <p:pic>
        <p:nvPicPr>
          <p:cNvPr id="1308" name="mathbf_h_t-1.pdf" descr="mathbf_h_t-1.pdf"/>
          <p:cNvPicPr>
            <a:picLocks noChangeAspect="1"/>
          </p:cNvPicPr>
          <p:nvPr/>
        </p:nvPicPr>
        <p:blipFill>
          <a:blip r:embed="rId4">
            <a:extLst/>
          </a:blip>
          <a:stretch>
            <a:fillRect/>
          </a:stretch>
        </p:blipFill>
        <p:spPr>
          <a:xfrm>
            <a:off x="2873531" y="10110999"/>
            <a:ext cx="1195821" cy="571139"/>
          </a:xfrm>
          <a:prstGeom prst="rect">
            <a:avLst/>
          </a:prstGeom>
          <a:ln w="12700">
            <a:miter lim="400000"/>
          </a:ln>
        </p:spPr>
      </p:pic>
      <p:pic>
        <p:nvPicPr>
          <p:cNvPr id="1309" name="mathbf_x_t.pdf" descr="mathbf_x_t.pdf"/>
          <p:cNvPicPr>
            <a:picLocks noChangeAspect="1"/>
          </p:cNvPicPr>
          <p:nvPr/>
        </p:nvPicPr>
        <p:blipFill>
          <a:blip r:embed="rId5">
            <a:extLst/>
          </a:blip>
          <a:stretch>
            <a:fillRect/>
          </a:stretch>
        </p:blipFill>
        <p:spPr>
          <a:xfrm>
            <a:off x="5725270" y="10281547"/>
            <a:ext cx="571139" cy="410507"/>
          </a:xfrm>
          <a:prstGeom prst="rect">
            <a:avLst/>
          </a:prstGeom>
          <a:ln w="12700">
            <a:miter lim="400000"/>
          </a:ln>
        </p:spPr>
      </p:pic>
      <p:pic>
        <p:nvPicPr>
          <p:cNvPr id="1310" name="mathbf_a_t.pdf" descr="mathbf_a_t.pdf"/>
          <p:cNvPicPr>
            <a:picLocks noChangeAspect="1"/>
          </p:cNvPicPr>
          <p:nvPr/>
        </p:nvPicPr>
        <p:blipFill>
          <a:blip r:embed="rId6">
            <a:extLst/>
          </a:blip>
          <a:stretch>
            <a:fillRect/>
          </a:stretch>
        </p:blipFill>
        <p:spPr>
          <a:xfrm>
            <a:off x="5614282" y="3430456"/>
            <a:ext cx="517595" cy="410506"/>
          </a:xfrm>
          <a:prstGeom prst="rect">
            <a:avLst/>
          </a:prstGeom>
          <a:ln w="12700">
            <a:miter lim="400000"/>
          </a:ln>
        </p:spPr>
      </p:pic>
      <p:pic>
        <p:nvPicPr>
          <p:cNvPr id="1311" name="frac_partial_mat.pdf" descr="frac_partial_mat.pdf"/>
          <p:cNvPicPr>
            <a:picLocks noChangeAspect="1"/>
          </p:cNvPicPr>
          <p:nvPr/>
        </p:nvPicPr>
        <p:blipFill>
          <a:blip r:embed="rId7">
            <a:extLst/>
          </a:blip>
          <a:stretch>
            <a:fillRect/>
          </a:stretch>
        </p:blipFill>
        <p:spPr>
          <a:xfrm>
            <a:off x="12772048" y="3156295"/>
            <a:ext cx="981644" cy="1445694"/>
          </a:xfrm>
          <a:prstGeom prst="rect">
            <a:avLst/>
          </a:prstGeom>
          <a:ln w="12700">
            <a:miter lim="400000"/>
          </a:ln>
        </p:spPr>
      </p:pic>
      <p:pic>
        <p:nvPicPr>
          <p:cNvPr id="1312" name="frac_partial_mat.pdf" descr="frac_partial_mat.pdf"/>
          <p:cNvPicPr>
            <a:picLocks noChangeAspect="1"/>
          </p:cNvPicPr>
          <p:nvPr/>
        </p:nvPicPr>
        <p:blipFill>
          <a:blip r:embed="rId8">
            <a:extLst/>
          </a:blip>
          <a:stretch>
            <a:fillRect/>
          </a:stretch>
        </p:blipFill>
        <p:spPr>
          <a:xfrm>
            <a:off x="10851469" y="9063639"/>
            <a:ext cx="1677719" cy="1445694"/>
          </a:xfrm>
          <a:prstGeom prst="rect">
            <a:avLst/>
          </a:prstGeom>
          <a:ln w="12700">
            <a:miter lim="400000"/>
          </a:ln>
        </p:spPr>
      </p:pic>
      <p:pic>
        <p:nvPicPr>
          <p:cNvPr id="1313" name="frac_partial_mat.pdf" descr="frac_partial_mat.pdf"/>
          <p:cNvPicPr>
            <a:picLocks noChangeAspect="1"/>
          </p:cNvPicPr>
          <p:nvPr/>
        </p:nvPicPr>
        <p:blipFill>
          <a:blip r:embed="rId9">
            <a:extLst/>
          </a:blip>
          <a:stretch>
            <a:fillRect/>
          </a:stretch>
        </p:blipFill>
        <p:spPr>
          <a:xfrm>
            <a:off x="15638490" y="9063639"/>
            <a:ext cx="999492" cy="1445694"/>
          </a:xfrm>
          <a:prstGeom prst="rect">
            <a:avLst/>
          </a:prstGeom>
          <a:ln w="12700">
            <a:miter lim="400000"/>
          </a:ln>
        </p:spPr>
      </p:pic>
      <p:pic>
        <p:nvPicPr>
          <p:cNvPr id="1314" name="frac_partial_mat.pdf" descr="frac_partial_mat.pdf"/>
          <p:cNvPicPr>
            <a:picLocks noChangeAspect="1"/>
          </p:cNvPicPr>
          <p:nvPr/>
        </p:nvPicPr>
        <p:blipFill>
          <a:blip r:embed="rId10">
            <a:extLst/>
          </a:blip>
          <a:stretch>
            <a:fillRect/>
          </a:stretch>
        </p:blipFill>
        <p:spPr>
          <a:xfrm>
            <a:off x="14194997" y="6331660"/>
            <a:ext cx="2867336" cy="1155495"/>
          </a:xfrm>
          <a:prstGeom prst="rect">
            <a:avLst/>
          </a:prstGeom>
          <a:ln w="12700">
            <a:miter lim="400000"/>
          </a:ln>
        </p:spPr>
      </p:pic>
      <p:pic>
        <p:nvPicPr>
          <p:cNvPr id="1315" name="frac_partial_J_p.pdf" descr="frac_partial_J_p.pdf"/>
          <p:cNvPicPr>
            <a:picLocks noChangeAspect="1"/>
          </p:cNvPicPr>
          <p:nvPr/>
        </p:nvPicPr>
        <p:blipFill>
          <a:blip r:embed="rId11">
            <a:extLst/>
          </a:blip>
          <a:stretch>
            <a:fillRect/>
          </a:stretch>
        </p:blipFill>
        <p:spPr>
          <a:xfrm>
            <a:off x="17428219" y="11063014"/>
            <a:ext cx="6111063" cy="1898408"/>
          </a:xfrm>
          <a:prstGeom prst="rect">
            <a:avLst/>
          </a:prstGeom>
          <a:ln w="12700">
            <a:miter lim="400000"/>
          </a:ln>
        </p:spPr>
      </p:pic>
      <p:pic>
        <p:nvPicPr>
          <p:cNvPr id="1316" name="mathbf_a_t_=_mat.pdf" descr="mathbf_a_t_=_mat.pdf"/>
          <p:cNvPicPr>
            <a:picLocks noChangeAspect="1"/>
          </p:cNvPicPr>
          <p:nvPr/>
        </p:nvPicPr>
        <p:blipFill>
          <a:blip r:embed="rId12">
            <a:extLst/>
          </a:blip>
          <a:stretch>
            <a:fillRect/>
          </a:stretch>
        </p:blipFill>
        <p:spPr>
          <a:xfrm>
            <a:off x="1150775" y="6660766"/>
            <a:ext cx="6523544" cy="562678"/>
          </a:xfrm>
          <a:prstGeom prst="rect">
            <a:avLst/>
          </a:prstGeom>
          <a:ln w="12700">
            <a:miter lim="400000"/>
          </a:ln>
        </p:spPr>
      </p:pic>
      <p:pic>
        <p:nvPicPr>
          <p:cNvPr id="1317" name="frac_partial_mat.pdf" descr="frac_partial_mat.pdf"/>
          <p:cNvPicPr>
            <a:picLocks noChangeAspect="1"/>
          </p:cNvPicPr>
          <p:nvPr/>
        </p:nvPicPr>
        <p:blipFill>
          <a:blip r:embed="rId13">
            <a:extLst/>
          </a:blip>
          <a:stretch>
            <a:fillRect/>
          </a:stretch>
        </p:blipFill>
        <p:spPr>
          <a:xfrm>
            <a:off x="9151488" y="6322000"/>
            <a:ext cx="3566339" cy="115549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3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3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7" grpId="4"/>
      <p:bldP build="whole" bldLvl="1" animBg="1" rev="0" advAuto="0" spid="1317" grpId="2"/>
      <p:bldP build="whole" bldLvl="1" animBg="1" rev="0" advAuto="0" spid="1316" grpId="1"/>
      <p:bldP build="whole" bldLvl="1" animBg="1" rev="0" advAuto="0" spid="1314" grpId="3"/>
      <p:bldP build="whole" bldLvl="1" animBg="1" rev="0" advAuto="0" spid="1315" grpId="5"/>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1" name="The problem of long-range dependences"/>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The problem of long-range dependences</a:t>
            </a:r>
          </a:p>
        </p:txBody>
      </p:sp>
      <p:sp>
        <p:nvSpPr>
          <p:cNvPr id="1322" name="Why not remember everything?"/>
          <p:cNvSpPr txBox="1"/>
          <p:nvPr/>
        </p:nvSpPr>
        <p:spPr>
          <a:xfrm>
            <a:off x="1453547" y="2257364"/>
            <a:ext cx="10416668" cy="104787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6000">
                <a:latin typeface="Helvetica Neue Light"/>
                <a:ea typeface="Helvetica Neue Light"/>
                <a:cs typeface="Helvetica Neue Light"/>
                <a:sym typeface="Helvetica Neue Light"/>
              </a:defRPr>
            </a:lvl1pPr>
          </a:lstStyle>
          <a:p>
            <a:pPr/>
            <a:r>
              <a:t>Why not remember everything?</a:t>
            </a:r>
          </a:p>
        </p:txBody>
      </p:sp>
      <p:sp>
        <p:nvSpPr>
          <p:cNvPr id="1323" name="Memory size grows with t…"/>
          <p:cNvSpPr txBox="1"/>
          <p:nvPr/>
        </p:nvSpPr>
        <p:spPr>
          <a:xfrm>
            <a:off x="2716845" y="3922287"/>
            <a:ext cx="20032076" cy="77571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Memory size grows with t</a:t>
            </a:r>
          </a:p>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This kind of memory is </a:t>
            </a:r>
            <a:r>
              <a:rPr b="1">
                <a:latin typeface="+mn-lt"/>
                <a:ea typeface="+mn-ea"/>
                <a:cs typeface="+mn-cs"/>
                <a:sym typeface="Helvetica Neue"/>
              </a:rPr>
              <a:t>nonparametric</a:t>
            </a:r>
            <a:r>
              <a:t>: there is no finite set of parameters we can use to model it</a:t>
            </a:r>
          </a:p>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RNNs make a Markov assumption — the future hidden state only depends on the immediately preceding hidden state</a:t>
            </a:r>
          </a:p>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By putting the right info in to the hidden state, RNNs can model depedences that are arbitrarily far apart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2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2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23"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5" name="The problem of long-range dependences"/>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The problem of long-range dependences</a:t>
            </a:r>
          </a:p>
        </p:txBody>
      </p:sp>
      <p:sp>
        <p:nvSpPr>
          <p:cNvPr id="1326" name="Capturing long-range dependences requires propagating information through a long chain of dependences.…"/>
          <p:cNvSpPr txBox="1"/>
          <p:nvPr/>
        </p:nvSpPr>
        <p:spPr>
          <a:xfrm>
            <a:off x="1371311" y="9572639"/>
            <a:ext cx="21641379" cy="3947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444499" indent="-444499" algn="l" defTabSz="821531">
              <a:buSzPct val="100000"/>
              <a:buChar char="•"/>
              <a:defRPr b="0" sz="5000">
                <a:latin typeface="Helvetica Neue Light"/>
                <a:ea typeface="Helvetica Neue Light"/>
                <a:cs typeface="Helvetica Neue Light"/>
                <a:sym typeface="Helvetica Neue Light"/>
              </a:defRPr>
            </a:pPr>
            <a:r>
              <a:t> Capturing long-range dependences requires propagating information through a long chain of dependences.</a:t>
            </a:r>
          </a:p>
          <a:p>
            <a:pPr marL="444499" indent="-444499" algn="l" defTabSz="821531">
              <a:buSzPct val="100000"/>
              <a:buChar char="•"/>
              <a:defRPr b="0" sz="5000">
                <a:latin typeface="Helvetica Neue Light"/>
                <a:ea typeface="Helvetica Neue Light"/>
                <a:cs typeface="Helvetica Neue Light"/>
                <a:sym typeface="Helvetica Neue Light"/>
              </a:defRPr>
            </a:pPr>
            <a:r>
              <a:t> Old observations are forgotten</a:t>
            </a:r>
          </a:p>
          <a:p>
            <a:pPr marL="444499" indent="-444499" algn="l" defTabSz="821531">
              <a:buSzPct val="100000"/>
              <a:buChar char="•"/>
              <a:defRPr b="0" sz="5000">
                <a:latin typeface="Helvetica Neue Light"/>
                <a:ea typeface="Helvetica Neue Light"/>
                <a:cs typeface="Helvetica Neue Light"/>
                <a:sym typeface="Helvetica Neue Light"/>
              </a:defRPr>
            </a:pPr>
            <a:r>
              <a:t> Stochastic gradients become high variance (noisy), and gradients may </a:t>
            </a:r>
            <a:r>
              <a:rPr b="1">
                <a:latin typeface="+mn-lt"/>
                <a:ea typeface="+mn-ea"/>
                <a:cs typeface="+mn-cs"/>
                <a:sym typeface="Helvetica Neue"/>
              </a:rPr>
              <a:t>vanish </a:t>
            </a:r>
            <a:r>
              <a:t>or </a:t>
            </a:r>
            <a:r>
              <a:rPr b="1">
                <a:latin typeface="+mn-lt"/>
                <a:ea typeface="+mn-ea"/>
                <a:cs typeface="+mn-cs"/>
                <a:sym typeface="Helvetica Neue"/>
              </a:rPr>
              <a:t>explode</a:t>
            </a:r>
          </a:p>
        </p:txBody>
      </p:sp>
      <p:pic>
        <p:nvPicPr>
          <p:cNvPr id="1327" name="frac_partial_hat.pdf" descr="frac_partial_hat.pdf"/>
          <p:cNvPicPr>
            <a:picLocks noChangeAspect="1"/>
          </p:cNvPicPr>
          <p:nvPr/>
        </p:nvPicPr>
        <p:blipFill>
          <a:blip r:embed="rId2">
            <a:extLst/>
          </a:blip>
          <a:stretch>
            <a:fillRect/>
          </a:stretch>
        </p:blipFill>
        <p:spPr>
          <a:xfrm>
            <a:off x="5385584" y="7515466"/>
            <a:ext cx="1192986" cy="1630413"/>
          </a:xfrm>
          <a:prstGeom prst="rect">
            <a:avLst/>
          </a:prstGeom>
          <a:ln w="12700">
            <a:miter lim="400000"/>
          </a:ln>
        </p:spPr>
      </p:pic>
      <p:sp>
        <p:nvSpPr>
          <p:cNvPr id="1328" name="Circle"/>
          <p:cNvSpPr/>
          <p:nvPr/>
        </p:nvSpPr>
        <p:spPr>
          <a:xfrm rot="5400000">
            <a:off x="16424679" y="2159466"/>
            <a:ext cx="971800" cy="971800"/>
          </a:xfrm>
          <a:prstGeom prst="ellipse">
            <a:avLst/>
          </a:prstGeom>
          <a:solidFill>
            <a:srgbClr val="FFFFFF"/>
          </a:solidFill>
          <a:ln w="635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29" name="Circle"/>
          <p:cNvSpPr/>
          <p:nvPr/>
        </p:nvSpPr>
        <p:spPr>
          <a:xfrm rot="5400000">
            <a:off x="7450656"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30" name="Circle"/>
          <p:cNvSpPr/>
          <p:nvPr/>
        </p:nvSpPr>
        <p:spPr>
          <a:xfrm rot="5400000">
            <a:off x="9714658" y="2305197"/>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31" name="Circle"/>
          <p:cNvSpPr/>
          <p:nvPr/>
        </p:nvSpPr>
        <p:spPr>
          <a:xfrm rot="5400000">
            <a:off x="11969231"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32" name="Circle"/>
          <p:cNvSpPr/>
          <p:nvPr/>
        </p:nvSpPr>
        <p:spPr>
          <a:xfrm rot="5400000">
            <a:off x="14233233"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33" name="Circle"/>
          <p:cNvSpPr/>
          <p:nvPr/>
        </p:nvSpPr>
        <p:spPr>
          <a:xfrm rot="5400000">
            <a:off x="21028324" y="2293722"/>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34" name="Circle"/>
          <p:cNvSpPr/>
          <p:nvPr/>
        </p:nvSpPr>
        <p:spPr>
          <a:xfrm rot="5400000">
            <a:off x="5177042" y="2305197"/>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35" name="Circle"/>
          <p:cNvSpPr/>
          <p:nvPr/>
        </p:nvSpPr>
        <p:spPr>
          <a:xfrm rot="5400000">
            <a:off x="11979185" y="5683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36" name="Circle"/>
          <p:cNvSpPr/>
          <p:nvPr/>
        </p:nvSpPr>
        <p:spPr>
          <a:xfrm rot="5400000">
            <a:off x="9715182"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37" name="Circle"/>
          <p:cNvSpPr/>
          <p:nvPr/>
        </p:nvSpPr>
        <p:spPr>
          <a:xfrm rot="5400000">
            <a:off x="7451180"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38" name="Circle"/>
          <p:cNvSpPr/>
          <p:nvPr/>
        </p:nvSpPr>
        <p:spPr>
          <a:xfrm rot="5400000">
            <a:off x="5136379" y="5607795"/>
            <a:ext cx="971800" cy="971800"/>
          </a:xfrm>
          <a:prstGeom prst="ellipse">
            <a:avLst/>
          </a:prstGeom>
          <a:solidFill>
            <a:srgbClr val="FFFFFF"/>
          </a:solidFill>
          <a:ln w="635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39" name="Circle"/>
          <p:cNvSpPr/>
          <p:nvPr/>
        </p:nvSpPr>
        <p:spPr>
          <a:xfrm rot="5400000">
            <a:off x="21035192" y="5683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40" name="Circle"/>
          <p:cNvSpPr/>
          <p:nvPr/>
        </p:nvSpPr>
        <p:spPr>
          <a:xfrm rot="5400000">
            <a:off x="18771189" y="5683995"/>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41" name="Circle"/>
          <p:cNvSpPr/>
          <p:nvPr/>
        </p:nvSpPr>
        <p:spPr>
          <a:xfrm rot="5400000">
            <a:off x="16507187"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42" name="Circle"/>
          <p:cNvSpPr/>
          <p:nvPr/>
        </p:nvSpPr>
        <p:spPr>
          <a:xfrm rot="5400000">
            <a:off x="14243186" y="5683995"/>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43" name="Circle"/>
          <p:cNvSpPr/>
          <p:nvPr/>
        </p:nvSpPr>
        <p:spPr>
          <a:xfrm rot="5400000">
            <a:off x="11965957"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44" name="Circle"/>
          <p:cNvSpPr/>
          <p:nvPr/>
        </p:nvSpPr>
        <p:spPr>
          <a:xfrm rot="5400000">
            <a:off x="9701955"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45" name="Circle"/>
          <p:cNvSpPr/>
          <p:nvPr/>
        </p:nvSpPr>
        <p:spPr>
          <a:xfrm rot="5400000">
            <a:off x="7437954"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46" name="Circle"/>
          <p:cNvSpPr/>
          <p:nvPr/>
        </p:nvSpPr>
        <p:spPr>
          <a:xfrm rot="5400000">
            <a:off x="5173953" y="2298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47" name="Circle"/>
          <p:cNvSpPr/>
          <p:nvPr/>
        </p:nvSpPr>
        <p:spPr>
          <a:xfrm rot="5400000">
            <a:off x="21021964"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48" name="Circle"/>
          <p:cNvSpPr/>
          <p:nvPr/>
        </p:nvSpPr>
        <p:spPr>
          <a:xfrm rot="5400000">
            <a:off x="18757962" y="2298984"/>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49" name="Circle"/>
          <p:cNvSpPr/>
          <p:nvPr/>
        </p:nvSpPr>
        <p:spPr>
          <a:xfrm rot="5400000">
            <a:off x="14229959" y="2298984"/>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50" name="Line"/>
          <p:cNvSpPr/>
          <p:nvPr/>
        </p:nvSpPr>
        <p:spPr>
          <a:xfrm>
            <a:off x="6000708" y="4358495"/>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351" name="Line"/>
          <p:cNvSpPr/>
          <p:nvPr/>
        </p:nvSpPr>
        <p:spPr>
          <a:xfrm flipV="1">
            <a:off x="5591917" y="48277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352" name="Line"/>
          <p:cNvSpPr/>
          <p:nvPr/>
        </p:nvSpPr>
        <p:spPr>
          <a:xfrm>
            <a:off x="5371410" y="6988550"/>
            <a:ext cx="16617633"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353" name="time"/>
          <p:cNvSpPr txBox="1"/>
          <p:nvPr/>
        </p:nvSpPr>
        <p:spPr>
          <a:xfrm>
            <a:off x="20909787" y="7161239"/>
            <a:ext cx="10867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1354" name="Circle"/>
          <p:cNvSpPr/>
          <p:nvPr/>
        </p:nvSpPr>
        <p:spPr>
          <a:xfrm rot="5400000">
            <a:off x="5164342" y="3947090"/>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55" name="Circle"/>
          <p:cNvSpPr/>
          <p:nvPr/>
        </p:nvSpPr>
        <p:spPr>
          <a:xfrm rot="5400000">
            <a:off x="11969231"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56" name="Circle"/>
          <p:cNvSpPr/>
          <p:nvPr/>
        </p:nvSpPr>
        <p:spPr>
          <a:xfrm rot="5400000">
            <a:off x="9705229"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57" name="Circle"/>
          <p:cNvSpPr/>
          <p:nvPr/>
        </p:nvSpPr>
        <p:spPr>
          <a:xfrm rot="5400000">
            <a:off x="7441227"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58" name="Circle"/>
          <p:cNvSpPr/>
          <p:nvPr/>
        </p:nvSpPr>
        <p:spPr>
          <a:xfrm rot="5400000">
            <a:off x="21025239" y="3953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59" name="Circle"/>
          <p:cNvSpPr/>
          <p:nvPr/>
        </p:nvSpPr>
        <p:spPr>
          <a:xfrm rot="5400000">
            <a:off x="18761236" y="3953577"/>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60" name="Circle"/>
          <p:cNvSpPr/>
          <p:nvPr/>
        </p:nvSpPr>
        <p:spPr>
          <a:xfrm rot="5400000">
            <a:off x="16497234"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61" name="Circle"/>
          <p:cNvSpPr/>
          <p:nvPr/>
        </p:nvSpPr>
        <p:spPr>
          <a:xfrm rot="5400000">
            <a:off x="14233233" y="3953577"/>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362" name="Hidden"/>
          <p:cNvSpPr txBox="1"/>
          <p:nvPr/>
        </p:nvSpPr>
        <p:spPr>
          <a:xfrm>
            <a:off x="1084164" y="3941014"/>
            <a:ext cx="2116930"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1363" name="Outputs"/>
          <p:cNvSpPr txBox="1"/>
          <p:nvPr/>
        </p:nvSpPr>
        <p:spPr>
          <a:xfrm>
            <a:off x="833483" y="2299121"/>
            <a:ext cx="2367611"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1364" name="Inputs"/>
          <p:cNvSpPr txBox="1"/>
          <p:nvPr/>
        </p:nvSpPr>
        <p:spPr>
          <a:xfrm>
            <a:off x="1343048" y="5747632"/>
            <a:ext cx="1858046"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Inputs</a:t>
            </a:r>
          </a:p>
        </p:txBody>
      </p:sp>
      <p:pic>
        <p:nvPicPr>
          <p:cNvPr id="1365" name="mathbf_W.pdf" descr="mathbf_W.pdf"/>
          <p:cNvPicPr>
            <a:picLocks noChangeAspect="1"/>
          </p:cNvPicPr>
          <p:nvPr/>
        </p:nvPicPr>
        <p:blipFill>
          <a:blip r:embed="rId3">
            <a:extLst/>
          </a:blip>
          <a:stretch>
            <a:fillRect/>
          </a:stretch>
        </p:blipFill>
        <p:spPr>
          <a:xfrm>
            <a:off x="6463568" y="3835386"/>
            <a:ext cx="520701" cy="317501"/>
          </a:xfrm>
          <a:prstGeom prst="rect">
            <a:avLst/>
          </a:prstGeom>
          <a:ln w="12700">
            <a:miter lim="400000"/>
          </a:ln>
        </p:spPr>
      </p:pic>
      <p:pic>
        <p:nvPicPr>
          <p:cNvPr id="1366" name="mathbf_U.pdf" descr="mathbf_U.pdf"/>
          <p:cNvPicPr>
            <a:picLocks noChangeAspect="1"/>
          </p:cNvPicPr>
          <p:nvPr/>
        </p:nvPicPr>
        <p:blipFill>
          <a:blip r:embed="rId4">
            <a:extLst/>
          </a:blip>
          <a:stretch>
            <a:fillRect/>
          </a:stretch>
        </p:blipFill>
        <p:spPr>
          <a:xfrm>
            <a:off x="5976232" y="5084351"/>
            <a:ext cx="381001" cy="330201"/>
          </a:xfrm>
          <a:prstGeom prst="rect">
            <a:avLst/>
          </a:prstGeom>
          <a:ln w="12700">
            <a:miter lim="400000"/>
          </a:ln>
        </p:spPr>
      </p:pic>
      <p:pic>
        <p:nvPicPr>
          <p:cNvPr id="1367" name="mathbf_V.pdf" descr="mathbf_V.pdf"/>
          <p:cNvPicPr>
            <a:picLocks noChangeAspect="1"/>
          </p:cNvPicPr>
          <p:nvPr/>
        </p:nvPicPr>
        <p:blipFill>
          <a:blip r:embed="rId5">
            <a:extLst/>
          </a:blip>
          <a:stretch>
            <a:fillRect/>
          </a:stretch>
        </p:blipFill>
        <p:spPr>
          <a:xfrm>
            <a:off x="17292580" y="3388602"/>
            <a:ext cx="381001" cy="317501"/>
          </a:xfrm>
          <a:prstGeom prst="rect">
            <a:avLst/>
          </a:prstGeom>
          <a:ln w="12700">
            <a:miter lim="400000"/>
          </a:ln>
        </p:spPr>
      </p:pic>
      <p:sp>
        <p:nvSpPr>
          <p:cNvPr id="1368" name="Line"/>
          <p:cNvSpPr/>
          <p:nvPr/>
        </p:nvSpPr>
        <p:spPr>
          <a:xfrm>
            <a:off x="8264183" y="4365055"/>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369" name="Line"/>
          <p:cNvSpPr/>
          <p:nvPr/>
        </p:nvSpPr>
        <p:spPr>
          <a:xfrm flipV="1">
            <a:off x="16925153" y="313839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370" name="Line"/>
          <p:cNvSpPr/>
          <p:nvPr/>
        </p:nvSpPr>
        <p:spPr>
          <a:xfrm>
            <a:off x="10537704" y="4412561"/>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371" name="Line"/>
          <p:cNvSpPr/>
          <p:nvPr/>
        </p:nvSpPr>
        <p:spPr>
          <a:xfrm>
            <a:off x="12796991" y="4412561"/>
            <a:ext cx="1441139"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372" name="Line"/>
          <p:cNvSpPr/>
          <p:nvPr/>
        </p:nvSpPr>
        <p:spPr>
          <a:xfrm>
            <a:off x="15056279" y="4412561"/>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373" name="mathbf_W.pdf" descr="mathbf_W.pdf"/>
          <p:cNvPicPr>
            <a:picLocks noChangeAspect="1"/>
          </p:cNvPicPr>
          <p:nvPr/>
        </p:nvPicPr>
        <p:blipFill>
          <a:blip r:embed="rId3">
            <a:extLst/>
          </a:blip>
          <a:stretch>
            <a:fillRect/>
          </a:stretch>
        </p:blipFill>
        <p:spPr>
          <a:xfrm>
            <a:off x="8724401" y="3835386"/>
            <a:ext cx="520701" cy="317501"/>
          </a:xfrm>
          <a:prstGeom prst="rect">
            <a:avLst/>
          </a:prstGeom>
          <a:ln w="12700">
            <a:miter lim="400000"/>
          </a:ln>
        </p:spPr>
      </p:pic>
      <p:pic>
        <p:nvPicPr>
          <p:cNvPr id="1374" name="mathbf_W.pdf" descr="mathbf_W.pdf"/>
          <p:cNvPicPr>
            <a:picLocks noChangeAspect="1"/>
          </p:cNvPicPr>
          <p:nvPr/>
        </p:nvPicPr>
        <p:blipFill>
          <a:blip r:embed="rId3">
            <a:extLst/>
          </a:blip>
          <a:stretch>
            <a:fillRect/>
          </a:stretch>
        </p:blipFill>
        <p:spPr>
          <a:xfrm>
            <a:off x="10985234" y="3835386"/>
            <a:ext cx="520701" cy="317501"/>
          </a:xfrm>
          <a:prstGeom prst="rect">
            <a:avLst/>
          </a:prstGeom>
          <a:ln w="12700">
            <a:miter lim="400000"/>
          </a:ln>
        </p:spPr>
      </p:pic>
      <p:pic>
        <p:nvPicPr>
          <p:cNvPr id="1375" name="mathbf_W.pdf" descr="mathbf_W.pdf"/>
          <p:cNvPicPr>
            <a:picLocks noChangeAspect="1"/>
          </p:cNvPicPr>
          <p:nvPr/>
        </p:nvPicPr>
        <p:blipFill>
          <a:blip r:embed="rId3">
            <a:extLst/>
          </a:blip>
          <a:stretch>
            <a:fillRect/>
          </a:stretch>
        </p:blipFill>
        <p:spPr>
          <a:xfrm>
            <a:off x="13246068" y="3835386"/>
            <a:ext cx="520701" cy="317501"/>
          </a:xfrm>
          <a:prstGeom prst="rect">
            <a:avLst/>
          </a:prstGeom>
          <a:ln w="12700">
            <a:miter lim="400000"/>
          </a:ln>
        </p:spPr>
      </p:pic>
      <p:pic>
        <p:nvPicPr>
          <p:cNvPr id="1376" name="mathbf_W.pdf" descr="mathbf_W.pdf"/>
          <p:cNvPicPr>
            <a:picLocks noChangeAspect="1"/>
          </p:cNvPicPr>
          <p:nvPr/>
        </p:nvPicPr>
        <p:blipFill>
          <a:blip r:embed="rId3">
            <a:extLst/>
          </a:blip>
          <a:stretch>
            <a:fillRect/>
          </a:stretch>
        </p:blipFill>
        <p:spPr>
          <a:xfrm>
            <a:off x="15506901" y="3835386"/>
            <a:ext cx="520701" cy="317501"/>
          </a:xfrm>
          <a:prstGeom prst="rect">
            <a:avLst/>
          </a:prstGeom>
          <a:ln w="12700">
            <a:miter lim="400000"/>
          </a:ln>
        </p:spPr>
      </p:pic>
      <p:sp>
        <p:nvSpPr>
          <p:cNvPr id="1377" name="Line"/>
          <p:cNvSpPr/>
          <p:nvPr/>
        </p:nvSpPr>
        <p:spPr>
          <a:xfrm flipV="1">
            <a:off x="7845027" y="48404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378" name="mathbf_U.pdf" descr="mathbf_U.pdf"/>
          <p:cNvPicPr>
            <a:picLocks noChangeAspect="1"/>
          </p:cNvPicPr>
          <p:nvPr/>
        </p:nvPicPr>
        <p:blipFill>
          <a:blip r:embed="rId4">
            <a:extLst/>
          </a:blip>
          <a:stretch>
            <a:fillRect/>
          </a:stretch>
        </p:blipFill>
        <p:spPr>
          <a:xfrm>
            <a:off x="8229342" y="5097051"/>
            <a:ext cx="381001" cy="330201"/>
          </a:xfrm>
          <a:prstGeom prst="rect">
            <a:avLst/>
          </a:prstGeom>
          <a:ln w="12700">
            <a:miter lim="400000"/>
          </a:ln>
        </p:spPr>
      </p:pic>
      <p:sp>
        <p:nvSpPr>
          <p:cNvPr id="1379" name="Line"/>
          <p:cNvSpPr/>
          <p:nvPr/>
        </p:nvSpPr>
        <p:spPr>
          <a:xfrm flipV="1">
            <a:off x="10110836" y="48531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380" name="mathbf_U.pdf" descr="mathbf_U.pdf"/>
          <p:cNvPicPr>
            <a:picLocks noChangeAspect="1"/>
          </p:cNvPicPr>
          <p:nvPr/>
        </p:nvPicPr>
        <p:blipFill>
          <a:blip r:embed="rId4">
            <a:extLst/>
          </a:blip>
          <a:stretch>
            <a:fillRect/>
          </a:stretch>
        </p:blipFill>
        <p:spPr>
          <a:xfrm>
            <a:off x="10495151" y="5109751"/>
            <a:ext cx="381001" cy="330201"/>
          </a:xfrm>
          <a:prstGeom prst="rect">
            <a:avLst/>
          </a:prstGeom>
          <a:ln w="12700">
            <a:miter lim="400000"/>
          </a:ln>
        </p:spPr>
      </p:pic>
      <p:sp>
        <p:nvSpPr>
          <p:cNvPr id="1381" name="Line"/>
          <p:cNvSpPr/>
          <p:nvPr/>
        </p:nvSpPr>
        <p:spPr>
          <a:xfrm flipV="1">
            <a:off x="12376646" y="48658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382" name="mathbf_U.pdf" descr="mathbf_U.pdf"/>
          <p:cNvPicPr>
            <a:picLocks noChangeAspect="1"/>
          </p:cNvPicPr>
          <p:nvPr/>
        </p:nvPicPr>
        <p:blipFill>
          <a:blip r:embed="rId4">
            <a:extLst/>
          </a:blip>
          <a:stretch>
            <a:fillRect/>
          </a:stretch>
        </p:blipFill>
        <p:spPr>
          <a:xfrm>
            <a:off x="12760961" y="5122451"/>
            <a:ext cx="381001" cy="330201"/>
          </a:xfrm>
          <a:prstGeom prst="rect">
            <a:avLst/>
          </a:prstGeom>
          <a:ln w="12700">
            <a:miter lim="400000"/>
          </a:ln>
        </p:spPr>
      </p:pic>
      <p:sp>
        <p:nvSpPr>
          <p:cNvPr id="1383" name="Line"/>
          <p:cNvSpPr/>
          <p:nvPr/>
        </p:nvSpPr>
        <p:spPr>
          <a:xfrm flipV="1">
            <a:off x="14642455" y="48277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384" name="mathbf_U.pdf" descr="mathbf_U.pdf"/>
          <p:cNvPicPr>
            <a:picLocks noChangeAspect="1"/>
          </p:cNvPicPr>
          <p:nvPr/>
        </p:nvPicPr>
        <p:blipFill>
          <a:blip r:embed="rId4">
            <a:extLst/>
          </a:blip>
          <a:stretch>
            <a:fillRect/>
          </a:stretch>
        </p:blipFill>
        <p:spPr>
          <a:xfrm>
            <a:off x="15026771" y="5084351"/>
            <a:ext cx="381001" cy="330201"/>
          </a:xfrm>
          <a:prstGeom prst="rect">
            <a:avLst/>
          </a:prstGeom>
          <a:ln w="12700">
            <a:miter lim="400000"/>
          </a:ln>
        </p:spPr>
      </p:pic>
      <p:sp>
        <p:nvSpPr>
          <p:cNvPr id="1385" name="Line"/>
          <p:cNvSpPr/>
          <p:nvPr/>
        </p:nvSpPr>
        <p:spPr>
          <a:xfrm flipV="1">
            <a:off x="16908265" y="4827791"/>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386" name="mathbf_U.pdf" descr="mathbf_U.pdf"/>
          <p:cNvPicPr>
            <a:picLocks noChangeAspect="1"/>
          </p:cNvPicPr>
          <p:nvPr/>
        </p:nvPicPr>
        <p:blipFill>
          <a:blip r:embed="rId4">
            <a:extLst/>
          </a:blip>
          <a:stretch>
            <a:fillRect/>
          </a:stretch>
        </p:blipFill>
        <p:spPr>
          <a:xfrm>
            <a:off x="17292580" y="5084351"/>
            <a:ext cx="381001" cy="330201"/>
          </a:xfrm>
          <a:prstGeom prst="rect">
            <a:avLst/>
          </a:prstGeom>
          <a:ln w="12700">
            <a:miter lim="400000"/>
          </a:ln>
        </p:spPr>
      </p:pic>
      <p:pic>
        <p:nvPicPr>
          <p:cNvPr id="1387" name="mathbf_h.pdf" descr="mathbf_h.pdf"/>
          <p:cNvPicPr>
            <a:picLocks noChangeAspect="1"/>
          </p:cNvPicPr>
          <p:nvPr/>
        </p:nvPicPr>
        <p:blipFill>
          <a:blip r:embed="rId6">
            <a:extLst/>
          </a:blip>
          <a:stretch>
            <a:fillRect/>
          </a:stretch>
        </p:blipFill>
        <p:spPr>
          <a:xfrm>
            <a:off x="3521377" y="4134362"/>
            <a:ext cx="393174" cy="486787"/>
          </a:xfrm>
          <a:prstGeom prst="rect">
            <a:avLst/>
          </a:prstGeom>
          <a:ln w="12700">
            <a:miter lim="400000"/>
          </a:ln>
        </p:spPr>
      </p:pic>
      <p:pic>
        <p:nvPicPr>
          <p:cNvPr id="1388" name="hat_mathbf_y.pdf" descr="hat_mathbf_y.pdf"/>
          <p:cNvPicPr>
            <a:picLocks noChangeAspect="1"/>
          </p:cNvPicPr>
          <p:nvPr/>
        </p:nvPicPr>
        <p:blipFill>
          <a:blip r:embed="rId7">
            <a:extLst/>
          </a:blip>
          <a:stretch>
            <a:fillRect/>
          </a:stretch>
        </p:blipFill>
        <p:spPr>
          <a:xfrm>
            <a:off x="3521377" y="2526448"/>
            <a:ext cx="393174" cy="636568"/>
          </a:xfrm>
          <a:prstGeom prst="rect">
            <a:avLst/>
          </a:prstGeom>
          <a:ln w="12700">
            <a:miter lim="400000"/>
          </a:ln>
        </p:spPr>
      </p:pic>
      <p:pic>
        <p:nvPicPr>
          <p:cNvPr id="1389" name="mathbf_x.pdf" descr="mathbf_x.pdf"/>
          <p:cNvPicPr>
            <a:picLocks noChangeAspect="1"/>
          </p:cNvPicPr>
          <p:nvPr/>
        </p:nvPicPr>
        <p:blipFill>
          <a:blip r:embed="rId8">
            <a:extLst/>
          </a:blip>
          <a:stretch>
            <a:fillRect/>
          </a:stretch>
        </p:blipFill>
        <p:spPr>
          <a:xfrm>
            <a:off x="3512016" y="6120618"/>
            <a:ext cx="411897" cy="318284"/>
          </a:xfrm>
          <a:prstGeom prst="rect">
            <a:avLst/>
          </a:prstGeom>
          <a:ln w="12700">
            <a:miter lim="400000"/>
          </a:ln>
        </p:spPr>
      </p:pic>
      <p:grpSp>
        <p:nvGrpSpPr>
          <p:cNvPr id="1397" name="Group"/>
          <p:cNvGrpSpPr/>
          <p:nvPr/>
        </p:nvGrpSpPr>
        <p:grpSpPr>
          <a:xfrm>
            <a:off x="5824715" y="3159810"/>
            <a:ext cx="11327260" cy="2447802"/>
            <a:chOff x="0" y="0"/>
            <a:chExt cx="11327259" cy="2447800"/>
          </a:xfrm>
        </p:grpSpPr>
        <p:sp>
          <p:nvSpPr>
            <p:cNvPr id="1390" name="Line"/>
            <p:cNvSpPr/>
            <p:nvPr/>
          </p:nvSpPr>
          <p:spPr>
            <a:xfrm>
              <a:off x="11327259" y="0"/>
              <a:ext cx="1" cy="817920"/>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391" name="Line"/>
            <p:cNvSpPr/>
            <p:nvPr/>
          </p:nvSpPr>
          <p:spPr>
            <a:xfrm flipH="1" flipV="1">
              <a:off x="9311525" y="1449521"/>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392" name="Line"/>
            <p:cNvSpPr/>
            <p:nvPr/>
          </p:nvSpPr>
          <p:spPr>
            <a:xfrm flipH="1" flipV="1">
              <a:off x="6993001" y="1449521"/>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393" name="Line"/>
            <p:cNvSpPr/>
            <p:nvPr/>
          </p:nvSpPr>
          <p:spPr>
            <a:xfrm flipH="1" flipV="1">
              <a:off x="4793027" y="1449521"/>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394" name="Line"/>
            <p:cNvSpPr/>
            <p:nvPr/>
          </p:nvSpPr>
          <p:spPr>
            <a:xfrm flipH="1" flipV="1">
              <a:off x="2474503" y="1449521"/>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395" name="Line"/>
            <p:cNvSpPr/>
            <p:nvPr/>
          </p:nvSpPr>
          <p:spPr>
            <a:xfrm flipH="1" flipV="1">
              <a:off x="236018" y="1449521"/>
              <a:ext cx="1255632"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396" name="Line"/>
            <p:cNvSpPr/>
            <p:nvPr/>
          </p:nvSpPr>
          <p:spPr>
            <a:xfrm flipH="1">
              <a:off x="-1" y="1629880"/>
              <a:ext cx="2" cy="81792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pic>
        <p:nvPicPr>
          <p:cNvPr id="1398" name="=_frac_partial_h.pdf" descr="=_frac_partial_h.pdf"/>
          <p:cNvPicPr>
            <a:picLocks noChangeAspect="1"/>
          </p:cNvPicPr>
          <p:nvPr/>
        </p:nvPicPr>
        <p:blipFill>
          <a:blip r:embed="rId9">
            <a:extLst/>
          </a:blip>
          <a:stretch>
            <a:fillRect/>
          </a:stretch>
        </p:blipFill>
        <p:spPr>
          <a:xfrm>
            <a:off x="6811895" y="7487356"/>
            <a:ext cx="8042362" cy="1686634"/>
          </a:xfrm>
          <a:prstGeom prst="rect">
            <a:avLst/>
          </a:prstGeom>
          <a:ln w="12700">
            <a:miter lim="400000"/>
          </a:ln>
        </p:spPr>
      </p:pic>
      <p:pic>
        <p:nvPicPr>
          <p:cNvPr id="1399" name="hat_mathbf_y_t.pdf" descr="hat_mathbf_y_t.pdf"/>
          <p:cNvPicPr>
            <a:picLocks noChangeAspect="1"/>
          </p:cNvPicPr>
          <p:nvPr/>
        </p:nvPicPr>
        <p:blipFill>
          <a:blip r:embed="rId10">
            <a:extLst/>
          </a:blip>
          <a:stretch>
            <a:fillRect/>
          </a:stretch>
        </p:blipFill>
        <p:spPr>
          <a:xfrm>
            <a:off x="16707378" y="2429465"/>
            <a:ext cx="406401" cy="431801"/>
          </a:xfrm>
          <a:prstGeom prst="rect">
            <a:avLst/>
          </a:prstGeom>
          <a:ln w="12700">
            <a:miter lim="400000"/>
          </a:ln>
        </p:spPr>
      </p:pic>
      <p:pic>
        <p:nvPicPr>
          <p:cNvPr id="1400" name="mathbf_x_0.pdf" descr="mathbf_x_0.pdf"/>
          <p:cNvPicPr>
            <a:picLocks noChangeAspect="1"/>
          </p:cNvPicPr>
          <p:nvPr/>
        </p:nvPicPr>
        <p:blipFill>
          <a:blip r:embed="rId11">
            <a:extLst/>
          </a:blip>
          <a:stretch>
            <a:fillRect/>
          </a:stretch>
        </p:blipFill>
        <p:spPr>
          <a:xfrm>
            <a:off x="5406378" y="5955910"/>
            <a:ext cx="431801" cy="292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2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2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26"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2" name="LSTMs…"/>
          <p:cNvSpPr txBox="1"/>
          <p:nvPr>
            <p:ph type="title"/>
          </p:nvPr>
        </p:nvSpPr>
        <p:spPr>
          <a:xfrm>
            <a:off x="2624774" y="-113322"/>
            <a:ext cx="19134452" cy="3016251"/>
          </a:xfrm>
          <a:prstGeom prst="rect">
            <a:avLst/>
          </a:prstGeom>
        </p:spPr>
        <p:txBody>
          <a:bodyPr lIns="91439" tIns="91439" rIns="91439" bIns="91439" anchor="ctr"/>
          <a:lstStyle/>
          <a:p>
            <a:pPr defTabSz="914400">
              <a:defRPr b="1" sz="8000">
                <a:latin typeface="+mn-lt"/>
                <a:ea typeface="+mn-ea"/>
                <a:cs typeface="+mn-cs"/>
                <a:sym typeface="Helvetica Neue"/>
              </a:defRPr>
            </a:pPr>
            <a:r>
              <a:t>LSTMs</a:t>
            </a:r>
          </a:p>
          <a:p>
            <a:pPr defTabSz="914400">
              <a:defRPr sz="5000">
                <a:latin typeface="Helvetica Neue Light"/>
                <a:ea typeface="Helvetica Neue Light"/>
                <a:cs typeface="Helvetica Neue Light"/>
                <a:sym typeface="Helvetica Neue Light"/>
              </a:defRPr>
            </a:pPr>
            <a:r>
              <a:t>Long Short Term Memory</a:t>
            </a:r>
          </a:p>
        </p:txBody>
      </p:sp>
      <p:sp>
        <p:nvSpPr>
          <p:cNvPr id="1403" name="A special kind of RNN designed to avoid forgetting."/>
          <p:cNvSpPr txBox="1"/>
          <p:nvPr/>
        </p:nvSpPr>
        <p:spPr>
          <a:xfrm>
            <a:off x="1403232" y="4966382"/>
            <a:ext cx="21577537"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A special kind of RNN designed to avoid forgetting.</a:t>
            </a:r>
          </a:p>
        </p:txBody>
      </p:sp>
      <p:sp>
        <p:nvSpPr>
          <p:cNvPr id="1404" name="This way the default behavior is not to forget an old state. Instead of forgetting by default, the network has to learn to forget."/>
          <p:cNvSpPr txBox="1"/>
          <p:nvPr/>
        </p:nvSpPr>
        <p:spPr>
          <a:xfrm>
            <a:off x="1403232" y="7916291"/>
            <a:ext cx="21577537" cy="164909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821531">
              <a:defRPr b="0" sz="5000">
                <a:latin typeface="Helvetica Neue Light"/>
                <a:ea typeface="Helvetica Neue Light"/>
                <a:cs typeface="Helvetica Neue Light"/>
                <a:sym typeface="Helvetica Neue Light"/>
              </a:defRPr>
            </a:pPr>
            <a:r>
              <a:t>This way the default behavior is not to forget an old state. Instead of forgetting by default, the network has to </a:t>
            </a:r>
            <a:r>
              <a:rPr i="1">
                <a:latin typeface="+mn-lt"/>
                <a:ea typeface="+mn-ea"/>
                <a:cs typeface="+mn-cs"/>
                <a:sym typeface="Helvetica Neue"/>
              </a:rPr>
              <a:t>learn to forget</a:t>
            </a:r>
            <a:r>
              <a:t>.</a:t>
            </a:r>
          </a:p>
        </p:txBody>
      </p:sp>
      <p:sp>
        <p:nvSpPr>
          <p:cNvPr id="1405" name="[Hochreiter &amp; Schmidhuber, 1997]"/>
          <p:cNvSpPr txBox="1"/>
          <p:nvPr/>
        </p:nvSpPr>
        <p:spPr>
          <a:xfrm>
            <a:off x="8255965" y="2598096"/>
            <a:ext cx="787207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200">
                <a:latin typeface="Helvetica Neue Light"/>
                <a:ea typeface="Helvetica Neue Light"/>
                <a:cs typeface="Helvetica Neue Light"/>
                <a:sym typeface="Helvetica Neue Light"/>
              </a:defRPr>
            </a:lvl1pPr>
          </a:lstStyle>
          <a:p>
            <a:pPr/>
            <a:r>
              <a:t>[Hochreiter &amp; Schmidhuber, 1997]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03" grpId="1"/>
      <p:bldP build="whole" bldLvl="1" animBg="1" rev="0" advAuto="0" spid="1404" grpId="2"/>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7" name="Image" descr="Image"/>
          <p:cNvPicPr>
            <a:picLocks noChangeAspect="1"/>
          </p:cNvPicPr>
          <p:nvPr/>
        </p:nvPicPr>
        <p:blipFill>
          <a:blip r:embed="rId2">
            <a:extLst/>
          </a:blip>
          <a:stretch>
            <a:fillRect/>
          </a:stretch>
        </p:blipFill>
        <p:spPr>
          <a:xfrm>
            <a:off x="0" y="441868"/>
            <a:ext cx="24384001" cy="9124968"/>
          </a:xfrm>
          <a:prstGeom prst="rect">
            <a:avLst/>
          </a:prstGeom>
          <a:ln w="12700">
            <a:miter lim="400000"/>
          </a:ln>
        </p:spPr>
      </p:pic>
      <p:sp>
        <p:nvSpPr>
          <p:cNvPr id="1408" name="[Slide derived from Chris Olah: http://colah.github.io/posts/2015-08-Understanding-LSTMs/]"/>
          <p:cNvSpPr txBox="1"/>
          <p:nvPr/>
        </p:nvSpPr>
        <p:spPr>
          <a:xfrm>
            <a:off x="5848406" y="12710624"/>
            <a:ext cx="18287671"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3600">
                <a:latin typeface="Helvetica Neue Light"/>
                <a:ea typeface="Helvetica Neue Light"/>
                <a:cs typeface="Helvetica Neue Light"/>
                <a:sym typeface="Helvetica Neue Light"/>
              </a:defRPr>
            </a:pPr>
            <a:r>
              <a:t>[Slide derived from Chris Olah: </a:t>
            </a:r>
            <a:r>
              <a:rPr u="sng">
                <a:hlinkClick r:id="rId3" invalidUrl="" action="" tgtFrame="" tooltip="" history="1" highlightClick="0" endSnd="0"/>
              </a:rPr>
              <a:t>http://colah.github.io/posts/2015-08-Understanding-LSTMs/</a:t>
            </a:r>
            <a:r>
              <a: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0" name="Image" descr="Image"/>
          <p:cNvPicPr>
            <a:picLocks noChangeAspect="1"/>
          </p:cNvPicPr>
          <p:nvPr/>
        </p:nvPicPr>
        <p:blipFill>
          <a:blip r:embed="rId2">
            <a:extLst/>
          </a:blip>
          <a:stretch>
            <a:fillRect/>
          </a:stretch>
        </p:blipFill>
        <p:spPr>
          <a:xfrm>
            <a:off x="0" y="384371"/>
            <a:ext cx="24384000" cy="9161746"/>
          </a:xfrm>
          <a:prstGeom prst="rect">
            <a:avLst/>
          </a:prstGeom>
          <a:ln w="12700">
            <a:miter lim="400000"/>
          </a:ln>
        </p:spPr>
      </p:pic>
      <p:pic>
        <p:nvPicPr>
          <p:cNvPr id="1411" name="Image" descr="Image"/>
          <p:cNvPicPr>
            <a:picLocks noChangeAspect="1"/>
          </p:cNvPicPr>
          <p:nvPr/>
        </p:nvPicPr>
        <p:blipFill>
          <a:blip r:embed="rId3">
            <a:extLst/>
          </a:blip>
          <a:stretch>
            <a:fillRect/>
          </a:stretch>
        </p:blipFill>
        <p:spPr>
          <a:xfrm>
            <a:off x="5189342" y="9689818"/>
            <a:ext cx="14005316" cy="2609412"/>
          </a:xfrm>
          <a:prstGeom prst="rect">
            <a:avLst/>
          </a:prstGeom>
          <a:ln w="12700">
            <a:miter lim="400000"/>
          </a:ln>
        </p:spPr>
      </p:pic>
      <p:sp>
        <p:nvSpPr>
          <p:cNvPr id="1412" name="[Slide derived from Chris Olah: http://colah.github.io/posts/2015-08-Understanding-LSTMs/]"/>
          <p:cNvSpPr txBox="1"/>
          <p:nvPr/>
        </p:nvSpPr>
        <p:spPr>
          <a:xfrm>
            <a:off x="5848406" y="12710624"/>
            <a:ext cx="18287671"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3600">
                <a:latin typeface="Helvetica Neue Light"/>
                <a:ea typeface="Helvetica Neue Light"/>
                <a:cs typeface="Helvetica Neue Light"/>
                <a:sym typeface="Helvetica Neue Light"/>
              </a:defRPr>
            </a:pPr>
            <a:r>
              <a:t>[Slide derived from Chris Olah: </a:t>
            </a:r>
            <a:r>
              <a:rPr u="sng">
                <a:hlinkClick r:id="rId4" invalidUrl="" action="" tgtFrame="" tooltip="" history="1" highlightClick="0" endSnd="0"/>
              </a:rPr>
              <a:t>http://colah.github.io/posts/2015-08-Understanding-LSTMs/</a:t>
            </a:r>
            <a:r>
              <a: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Screen Shot 2016-08-31 at 9.06.44 PM.png" descr="Screen Shot 2016-08-31 at 9.06.44 PM.png"/>
          <p:cNvPicPr>
            <a:picLocks noChangeAspect="1"/>
          </p:cNvPicPr>
          <p:nvPr/>
        </p:nvPicPr>
        <p:blipFill>
          <a:blip r:embed="rId3">
            <a:extLst/>
          </a:blip>
          <a:stretch>
            <a:fillRect/>
          </a:stretch>
        </p:blipFill>
        <p:spPr>
          <a:xfrm>
            <a:off x="3039658" y="0"/>
            <a:ext cx="18304684" cy="13769740"/>
          </a:xfrm>
          <a:prstGeom prst="rect">
            <a:avLst/>
          </a:prstGeom>
          <a:ln w="12700">
            <a:miter lim="400000"/>
          </a:ln>
        </p:spPr>
      </p:pic>
      <p:sp>
        <p:nvSpPr>
          <p:cNvPr id="223" name="kindergarden classroom"/>
          <p:cNvSpPr txBox="1"/>
          <p:nvPr/>
        </p:nvSpPr>
        <p:spPr>
          <a:xfrm>
            <a:off x="3717374" y="11414219"/>
            <a:ext cx="12546708" cy="1425576"/>
          </a:xfrm>
          <a:prstGeom prst="rect">
            <a:avLst/>
          </a:prstGeom>
          <a:ln w="12700">
            <a:miter lim="400000"/>
          </a:ln>
          <a:effectLst>
            <a:outerShdw sx="100000" sy="100000" kx="0" ky="0" algn="b" rotWithShape="0" blurRad="266700" dist="12700" dir="5400000">
              <a:srgbClr val="000000">
                <a:alpha val="75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sz="8400">
                <a:solidFill>
                  <a:srgbClr val="00F900"/>
                </a:solidFill>
                <a:latin typeface="Helvetica"/>
                <a:ea typeface="Helvetica"/>
                <a:cs typeface="Helvetica"/>
                <a:sym typeface="Helvetica"/>
              </a:defRPr>
            </a:lvl1pPr>
          </a:lstStyle>
          <a:p>
            <a:pPr/>
            <a:r>
              <a:t>kindergarden classroom</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4" name="Image" descr="Image"/>
          <p:cNvPicPr>
            <a:picLocks noChangeAspect="1"/>
          </p:cNvPicPr>
          <p:nvPr/>
        </p:nvPicPr>
        <p:blipFill>
          <a:blip r:embed="rId2">
            <a:extLst/>
          </a:blip>
          <a:stretch>
            <a:fillRect/>
          </a:stretch>
        </p:blipFill>
        <p:spPr>
          <a:xfrm>
            <a:off x="596900" y="2387600"/>
            <a:ext cx="23190200" cy="7162800"/>
          </a:xfrm>
          <a:prstGeom prst="rect">
            <a:avLst/>
          </a:prstGeom>
          <a:ln w="12700">
            <a:miter lim="400000"/>
          </a:ln>
        </p:spPr>
      </p:pic>
      <p:sp>
        <p:nvSpPr>
          <p:cNvPr id="1415" name="Ct = Cell state"/>
          <p:cNvSpPr txBox="1"/>
          <p:nvPr/>
        </p:nvSpPr>
        <p:spPr>
          <a:xfrm>
            <a:off x="10009293" y="10396558"/>
            <a:ext cx="4365415"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821531">
              <a:defRPr sz="5000"/>
            </a:pPr>
            <a:r>
              <a:t>C</a:t>
            </a:r>
            <a:r>
              <a:rPr baseline="-5999"/>
              <a:t>t</a:t>
            </a:r>
            <a:r>
              <a:t> = Cell state</a:t>
            </a:r>
          </a:p>
        </p:txBody>
      </p:sp>
      <p:sp>
        <p:nvSpPr>
          <p:cNvPr id="1416" name="[Slide derived from Chris Olah: http://colah.github.io/posts/2015-08-Understanding-LSTMs/]"/>
          <p:cNvSpPr txBox="1"/>
          <p:nvPr/>
        </p:nvSpPr>
        <p:spPr>
          <a:xfrm>
            <a:off x="5848406" y="12710624"/>
            <a:ext cx="18287671"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3600">
                <a:latin typeface="Helvetica Neue Light"/>
                <a:ea typeface="Helvetica Neue Light"/>
                <a:cs typeface="Helvetica Neue Light"/>
                <a:sym typeface="Helvetica Neue Light"/>
              </a:defRPr>
            </a:pPr>
            <a:r>
              <a:t>[Slide derived from Chris Olah: </a:t>
            </a:r>
            <a:r>
              <a:rPr u="sng">
                <a:hlinkClick r:id="rId3" invalidUrl="" action="" tgtFrame="" tooltip="" history="1" highlightClick="0" endSnd="0"/>
              </a:rPr>
              <a:t>http://colah.github.io/posts/2015-08-Understanding-LSTMs/</a:t>
            </a:r>
            <a:r>
              <a:t>]</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8" name="Image" descr="Image"/>
          <p:cNvPicPr>
            <a:picLocks noChangeAspect="1"/>
          </p:cNvPicPr>
          <p:nvPr/>
        </p:nvPicPr>
        <p:blipFill>
          <a:blip r:embed="rId2">
            <a:extLst/>
          </a:blip>
          <a:stretch>
            <a:fillRect/>
          </a:stretch>
        </p:blipFill>
        <p:spPr>
          <a:xfrm>
            <a:off x="596900" y="2646833"/>
            <a:ext cx="23190200" cy="7162801"/>
          </a:xfrm>
          <a:prstGeom prst="rect">
            <a:avLst/>
          </a:prstGeom>
          <a:ln w="12700">
            <a:miter lim="400000"/>
          </a:ln>
        </p:spPr>
      </p:pic>
      <p:sp>
        <p:nvSpPr>
          <p:cNvPr id="1419" name="Decide what information to throw away from the cell state.…"/>
          <p:cNvSpPr txBox="1"/>
          <p:nvPr/>
        </p:nvSpPr>
        <p:spPr>
          <a:xfrm>
            <a:off x="1818083" y="10051989"/>
            <a:ext cx="21577537" cy="215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821531">
              <a:spcBef>
                <a:spcPts val="4000"/>
              </a:spcBef>
              <a:defRPr b="0" sz="5000">
                <a:latin typeface="Helvetica Neue Light"/>
                <a:ea typeface="Helvetica Neue Light"/>
                <a:cs typeface="Helvetica Neue Light"/>
                <a:sym typeface="Helvetica Neue Light"/>
              </a:defRPr>
            </a:pPr>
            <a:r>
              <a:t>Decide what information to throw away from the cell state. </a:t>
            </a:r>
          </a:p>
          <a:p>
            <a:pPr algn="l" defTabSz="821531">
              <a:spcBef>
                <a:spcPts val="4000"/>
              </a:spcBef>
              <a:defRPr b="0" sz="5000">
                <a:latin typeface="Helvetica Neue Light"/>
                <a:ea typeface="Helvetica Neue Light"/>
                <a:cs typeface="Helvetica Neue Light"/>
                <a:sym typeface="Helvetica Neue Light"/>
              </a:defRPr>
            </a:pPr>
            <a:r>
              <a:t>Each element of cell state is multiplied by ~1 (remember) or ~0 (forget).</a:t>
            </a:r>
          </a:p>
        </p:txBody>
      </p:sp>
      <p:grpSp>
        <p:nvGrpSpPr>
          <p:cNvPr id="1423" name="Group"/>
          <p:cNvGrpSpPr/>
          <p:nvPr/>
        </p:nvGrpSpPr>
        <p:grpSpPr>
          <a:xfrm>
            <a:off x="13929845" y="209993"/>
            <a:ext cx="7131438" cy="4904885"/>
            <a:chOff x="0" y="0"/>
            <a:chExt cx="7131436" cy="4904883"/>
          </a:xfrm>
        </p:grpSpPr>
        <p:pic>
          <p:nvPicPr>
            <p:cNvPr id="1420" name="sigmoid.pdf" descr="sigmoid.pdf"/>
            <p:cNvPicPr>
              <a:picLocks noChangeAspect="1"/>
            </p:cNvPicPr>
            <p:nvPr/>
          </p:nvPicPr>
          <p:blipFill>
            <a:blip r:embed="rId3">
              <a:extLst/>
            </a:blip>
            <a:stretch>
              <a:fillRect/>
            </a:stretch>
          </p:blipFill>
          <p:spPr>
            <a:xfrm>
              <a:off x="1153365" y="0"/>
              <a:ext cx="5978072" cy="4496462"/>
            </a:xfrm>
            <a:prstGeom prst="rect">
              <a:avLst/>
            </a:prstGeom>
            <a:ln w="12700" cap="flat">
              <a:noFill/>
              <a:miter lim="400000"/>
            </a:ln>
            <a:effectLst/>
          </p:spPr>
        </p:pic>
        <p:pic>
          <p:nvPicPr>
            <p:cNvPr id="1421" name="sigma(x).pdf" descr="sigma(x).pdf"/>
            <p:cNvPicPr>
              <a:picLocks noChangeAspect="1"/>
            </p:cNvPicPr>
            <p:nvPr/>
          </p:nvPicPr>
          <p:blipFill>
            <a:blip r:embed="rId4">
              <a:extLst/>
            </a:blip>
            <a:stretch>
              <a:fillRect/>
            </a:stretch>
          </p:blipFill>
          <p:spPr>
            <a:xfrm>
              <a:off x="0" y="1785299"/>
              <a:ext cx="1153670" cy="637101"/>
            </a:xfrm>
            <a:prstGeom prst="rect">
              <a:avLst/>
            </a:prstGeom>
            <a:ln w="12700" cap="flat">
              <a:noFill/>
              <a:miter lim="400000"/>
            </a:ln>
            <a:effectLst/>
          </p:spPr>
        </p:pic>
        <p:pic>
          <p:nvPicPr>
            <p:cNvPr id="1422" name="x.pdf" descr="x.pdf"/>
            <p:cNvPicPr>
              <a:picLocks noChangeAspect="1"/>
            </p:cNvPicPr>
            <p:nvPr/>
          </p:nvPicPr>
          <p:blipFill>
            <a:blip r:embed="rId5">
              <a:extLst/>
            </a:blip>
            <a:stretch>
              <a:fillRect/>
            </a:stretch>
          </p:blipFill>
          <p:spPr>
            <a:xfrm>
              <a:off x="4215654" y="4602060"/>
              <a:ext cx="338451" cy="302824"/>
            </a:xfrm>
            <a:prstGeom prst="rect">
              <a:avLst/>
            </a:prstGeom>
            <a:ln w="12700" cap="flat">
              <a:noFill/>
              <a:miter lim="400000"/>
            </a:ln>
            <a:effectLst/>
          </p:spPr>
        </p:pic>
      </p:grpSp>
      <p:sp>
        <p:nvSpPr>
          <p:cNvPr id="1424" name="[Slide derived from Chris Olah: http://colah.github.io/posts/2015-08-Understanding-LSTMs/]"/>
          <p:cNvSpPr txBox="1"/>
          <p:nvPr/>
        </p:nvSpPr>
        <p:spPr>
          <a:xfrm>
            <a:off x="5848406" y="12710624"/>
            <a:ext cx="18287671"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3600">
                <a:latin typeface="Helvetica Neue Light"/>
                <a:ea typeface="Helvetica Neue Light"/>
                <a:cs typeface="Helvetica Neue Light"/>
                <a:sym typeface="Helvetica Neue Light"/>
              </a:defRPr>
            </a:pPr>
            <a:r>
              <a:t>[Slide derived from Chris Olah: </a:t>
            </a:r>
            <a:r>
              <a:rPr u="sng">
                <a:hlinkClick r:id="rId6" invalidUrl="" action="" tgtFrame="" tooltip="" history="1" highlightClick="0" endSnd="0"/>
              </a:rPr>
              <a:t>http://colah.github.io/posts/2015-08-Understanding-LSTMs/</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19">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141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1419">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19" grpId="2"/>
      <p:bldP build="whole" bldLvl="1" animBg="1" rev="0" advAuto="0" spid="1423"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6" name="Image" descr="Image"/>
          <p:cNvPicPr>
            <a:picLocks noChangeAspect="1"/>
          </p:cNvPicPr>
          <p:nvPr/>
        </p:nvPicPr>
        <p:blipFill>
          <a:blip r:embed="rId2">
            <a:extLst/>
          </a:blip>
          <a:stretch>
            <a:fillRect/>
          </a:stretch>
        </p:blipFill>
        <p:spPr>
          <a:xfrm>
            <a:off x="596900" y="2514600"/>
            <a:ext cx="23190200" cy="7162800"/>
          </a:xfrm>
          <a:prstGeom prst="rect">
            <a:avLst/>
          </a:prstGeom>
          <a:ln w="12700">
            <a:miter lim="400000"/>
          </a:ln>
        </p:spPr>
      </p:pic>
      <p:sp>
        <p:nvSpPr>
          <p:cNvPr id="1427" name="Decide what new information to add to the cell state."/>
          <p:cNvSpPr txBox="1"/>
          <p:nvPr/>
        </p:nvSpPr>
        <p:spPr>
          <a:xfrm>
            <a:off x="2289775" y="10877057"/>
            <a:ext cx="14564361" cy="8864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spcBef>
                <a:spcPts val="4000"/>
              </a:spcBef>
              <a:defRPr b="0" sz="5000">
                <a:latin typeface="Helvetica Neue Light"/>
                <a:ea typeface="Helvetica Neue Light"/>
                <a:cs typeface="Helvetica Neue Light"/>
                <a:sym typeface="Helvetica Neue Light"/>
              </a:defRPr>
            </a:lvl1pPr>
          </a:lstStyle>
          <a:p>
            <a:pPr/>
            <a:r>
              <a:t>Decide what new information to add to the cell state.</a:t>
            </a:r>
          </a:p>
        </p:txBody>
      </p:sp>
      <p:grpSp>
        <p:nvGrpSpPr>
          <p:cNvPr id="1430" name="Group"/>
          <p:cNvGrpSpPr/>
          <p:nvPr/>
        </p:nvGrpSpPr>
        <p:grpSpPr>
          <a:xfrm>
            <a:off x="12546456" y="3543299"/>
            <a:ext cx="2232907" cy="1564317"/>
            <a:chOff x="0" y="443227"/>
            <a:chExt cx="2232905" cy="1564315"/>
          </a:xfrm>
        </p:grpSpPr>
        <p:sp>
          <p:nvSpPr>
            <p:cNvPr id="1428" name="Line"/>
            <p:cNvSpPr/>
            <p:nvPr/>
          </p:nvSpPr>
          <p:spPr>
            <a:xfrm flipH="1">
              <a:off x="1461067" y="1082262"/>
              <a:ext cx="771839" cy="925282"/>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429" name="which indices to write to"/>
            <p:cNvSpPr/>
            <p:nvPr/>
          </p:nvSpPr>
          <p:spPr>
            <a:xfrm>
              <a:off x="0" y="443227"/>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spcBef>
                  <a:spcPts val="4000"/>
                </a:spcBef>
                <a:defRPr b="0" sz="5000">
                  <a:latin typeface="Helvetica Neue Light"/>
                  <a:ea typeface="Helvetica Neue Light"/>
                  <a:cs typeface="Helvetica Neue Light"/>
                  <a:sym typeface="Helvetica Neue Light"/>
                </a:defRPr>
              </a:lvl1pPr>
            </a:lstStyle>
            <a:p>
              <a:pPr/>
              <a:r>
                <a:t>which indices to write to</a:t>
              </a:r>
            </a:p>
          </p:txBody>
        </p:sp>
      </p:grpSp>
      <p:grpSp>
        <p:nvGrpSpPr>
          <p:cNvPr id="1433" name="Group"/>
          <p:cNvGrpSpPr/>
          <p:nvPr/>
        </p:nvGrpSpPr>
        <p:grpSpPr>
          <a:xfrm>
            <a:off x="13664623" y="7635868"/>
            <a:ext cx="1328132" cy="2660975"/>
            <a:chOff x="0" y="0"/>
            <a:chExt cx="1328131" cy="2660974"/>
          </a:xfrm>
        </p:grpSpPr>
        <p:sp>
          <p:nvSpPr>
            <p:cNvPr id="1431" name="what to write to those indices"/>
            <p:cNvSpPr/>
            <p:nvPr/>
          </p:nvSpPr>
          <p:spPr>
            <a:xfrm>
              <a:off x="58131" y="139097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spcBef>
                  <a:spcPts val="4000"/>
                </a:spcBef>
                <a:defRPr b="0" sz="5000">
                  <a:latin typeface="Helvetica Neue Light"/>
                  <a:ea typeface="Helvetica Neue Light"/>
                  <a:cs typeface="Helvetica Neue Light"/>
                  <a:sym typeface="Helvetica Neue Light"/>
                </a:defRPr>
              </a:lvl1pPr>
            </a:lstStyle>
            <a:p>
              <a:pPr/>
              <a:r>
                <a:t>what to write to those indices</a:t>
              </a:r>
            </a:p>
          </p:txBody>
        </p:sp>
        <p:sp>
          <p:nvSpPr>
            <p:cNvPr id="1432" name="Line"/>
            <p:cNvSpPr/>
            <p:nvPr/>
          </p:nvSpPr>
          <p:spPr>
            <a:xfrm flipH="1" flipV="1">
              <a:off x="0" y="0"/>
              <a:ext cx="742669" cy="895465"/>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1434" name="[Slide derived from Chris Olah: http://colah.github.io/posts/2015-08-Understanding-LSTMs/]"/>
          <p:cNvSpPr txBox="1"/>
          <p:nvPr/>
        </p:nvSpPr>
        <p:spPr>
          <a:xfrm>
            <a:off x="5848406" y="12710624"/>
            <a:ext cx="18287671"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3600">
                <a:latin typeface="Helvetica Neue Light"/>
                <a:ea typeface="Helvetica Neue Light"/>
                <a:cs typeface="Helvetica Neue Light"/>
                <a:sym typeface="Helvetica Neue Light"/>
              </a:defRPr>
            </a:pPr>
            <a:r>
              <a:t>[Slide derived from Chris Olah: </a:t>
            </a:r>
            <a:r>
              <a:rPr u="sng">
                <a:hlinkClick r:id="rId3" invalidUrl="" action="" tgtFrame="" tooltip="" history="1" highlightClick="0" endSnd="0"/>
              </a:rPr>
              <a:t>http://colah.github.io/posts/2015-08-Understanding-LSTMs/</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0" grpId="1"/>
      <p:bldP build="whole" bldLvl="1" animBg="1" rev="0" advAuto="0" spid="1433" grpId="2"/>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6" name="Image" descr="Image"/>
          <p:cNvPicPr>
            <a:picLocks noChangeAspect="1"/>
          </p:cNvPicPr>
          <p:nvPr/>
        </p:nvPicPr>
        <p:blipFill>
          <a:blip r:embed="rId2">
            <a:extLst/>
          </a:blip>
          <a:stretch>
            <a:fillRect/>
          </a:stretch>
        </p:blipFill>
        <p:spPr>
          <a:xfrm>
            <a:off x="596900" y="2514600"/>
            <a:ext cx="23190200" cy="7162800"/>
          </a:xfrm>
          <a:prstGeom prst="rect">
            <a:avLst/>
          </a:prstGeom>
          <a:ln w="12700">
            <a:miter lim="400000"/>
          </a:ln>
        </p:spPr>
      </p:pic>
      <p:sp>
        <p:nvSpPr>
          <p:cNvPr id="1437" name="Forget selected old information, write selected new information."/>
          <p:cNvSpPr txBox="1"/>
          <p:nvPr/>
        </p:nvSpPr>
        <p:spPr>
          <a:xfrm>
            <a:off x="2549056" y="10555836"/>
            <a:ext cx="17622521" cy="8864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spcBef>
                <a:spcPts val="4000"/>
              </a:spcBef>
              <a:defRPr b="0" sz="5000">
                <a:latin typeface="Helvetica Neue Light"/>
                <a:ea typeface="Helvetica Neue Light"/>
                <a:cs typeface="Helvetica Neue Light"/>
                <a:sym typeface="Helvetica Neue Light"/>
              </a:defRPr>
            </a:lvl1pPr>
          </a:lstStyle>
          <a:p>
            <a:pPr/>
            <a:r>
              <a:t>Forget selected old information, write selected new information. </a:t>
            </a:r>
          </a:p>
        </p:txBody>
      </p:sp>
      <p:sp>
        <p:nvSpPr>
          <p:cNvPr id="1438" name="[Slide derived from Chris Olah: http://colah.github.io/posts/2015-08-Understanding-LSTMs/]"/>
          <p:cNvSpPr txBox="1"/>
          <p:nvPr/>
        </p:nvSpPr>
        <p:spPr>
          <a:xfrm>
            <a:off x="5848406" y="12710624"/>
            <a:ext cx="18287671"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3600">
                <a:latin typeface="Helvetica Neue Light"/>
                <a:ea typeface="Helvetica Neue Light"/>
                <a:cs typeface="Helvetica Neue Light"/>
                <a:sym typeface="Helvetica Neue Light"/>
              </a:defRPr>
            </a:pPr>
            <a:r>
              <a:t>[Slide derived from Chris Olah: </a:t>
            </a:r>
            <a:r>
              <a:rPr u="sng">
                <a:hlinkClick r:id="rId3" invalidUrl="" action="" tgtFrame="" tooltip="" history="1" highlightClick="0" endSnd="0"/>
              </a:rPr>
              <a:t>http://colah.github.io/posts/2015-08-Understanding-LSTMs/</a:t>
            </a:r>
            <a:r>
              <a:t>]</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0" name="Image" descr="Image"/>
          <p:cNvPicPr>
            <a:picLocks noChangeAspect="1"/>
          </p:cNvPicPr>
          <p:nvPr/>
        </p:nvPicPr>
        <p:blipFill>
          <a:blip r:embed="rId2">
            <a:extLst/>
          </a:blip>
          <a:stretch>
            <a:fillRect/>
          </a:stretch>
        </p:blipFill>
        <p:spPr>
          <a:xfrm>
            <a:off x="596900" y="2641600"/>
            <a:ext cx="23190200" cy="7162800"/>
          </a:xfrm>
          <a:prstGeom prst="rect">
            <a:avLst/>
          </a:prstGeom>
          <a:ln w="12700">
            <a:miter lim="400000"/>
          </a:ln>
        </p:spPr>
      </p:pic>
      <p:sp>
        <p:nvSpPr>
          <p:cNvPr id="1441" name="After having updated the cell state’s information, decide what to output."/>
          <p:cNvSpPr txBox="1"/>
          <p:nvPr/>
        </p:nvSpPr>
        <p:spPr>
          <a:xfrm>
            <a:off x="2375535" y="11255896"/>
            <a:ext cx="19632931" cy="8864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spcBef>
                <a:spcPts val="4000"/>
              </a:spcBef>
              <a:defRPr b="0" sz="5000">
                <a:latin typeface="Helvetica Neue Light"/>
                <a:ea typeface="Helvetica Neue Light"/>
                <a:cs typeface="Helvetica Neue Light"/>
                <a:sym typeface="Helvetica Neue Light"/>
              </a:defRPr>
            </a:lvl1pPr>
          </a:lstStyle>
          <a:p>
            <a:pPr/>
            <a:r>
              <a:t>After having updated the cell state’s information, decide what to output.</a:t>
            </a:r>
          </a:p>
        </p:txBody>
      </p:sp>
      <p:sp>
        <p:nvSpPr>
          <p:cNvPr id="1442" name="[Slide derived from Chris Olah: http://colah.github.io/posts/2015-08-Understanding-LSTMs/]"/>
          <p:cNvSpPr txBox="1"/>
          <p:nvPr/>
        </p:nvSpPr>
        <p:spPr>
          <a:xfrm>
            <a:off x="5848406" y="12710624"/>
            <a:ext cx="18287671"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3600">
                <a:latin typeface="Helvetica Neue Light"/>
                <a:ea typeface="Helvetica Neue Light"/>
                <a:cs typeface="Helvetica Neue Light"/>
                <a:sym typeface="Helvetica Neue Light"/>
              </a:defRPr>
            </a:pPr>
            <a:r>
              <a:t>[Slide derived from Chris Olah: </a:t>
            </a:r>
            <a:r>
              <a:rPr u="sng">
                <a:hlinkClick r:id="rId3" invalidUrl="" action="" tgtFrame="" tooltip="" history="1" highlightClick="0" endSnd="0"/>
              </a:rPr>
              <a:t>http://colah.github.io/posts/2015-08-Understanding-LSTMs/</a:t>
            </a:r>
            <a:r>
              <a:t>]</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4" name="Image Captioning"/>
          <p:cNvSpPr txBox="1"/>
          <p:nvPr/>
        </p:nvSpPr>
        <p:spPr>
          <a:xfrm>
            <a:off x="7776763" y="432493"/>
            <a:ext cx="9735821" cy="16014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0000">
                <a:latin typeface="Helvetica Neue Light"/>
                <a:ea typeface="Helvetica Neue Light"/>
                <a:cs typeface="Helvetica Neue Light"/>
                <a:sym typeface="Helvetica Neue Light"/>
              </a:defRPr>
            </a:lvl1pPr>
          </a:lstStyle>
          <a:p>
            <a:pPr/>
            <a:r>
              <a:t>Image Captioning</a:t>
            </a:r>
          </a:p>
        </p:txBody>
      </p:sp>
      <p:sp>
        <p:nvSpPr>
          <p:cNvPr id="1445" name="object 2"/>
          <p:cNvSpPr/>
          <p:nvPr/>
        </p:nvSpPr>
        <p:spPr>
          <a:xfrm>
            <a:off x="493484" y="2763440"/>
            <a:ext cx="23397032" cy="9347307"/>
          </a:xfrm>
          <a:prstGeom prst="rect">
            <a:avLst/>
          </a:prstGeom>
          <a:blipFill>
            <a:blip r:embed="rId2"/>
            <a:stretch>
              <a:fillRect/>
            </a:stretch>
          </a:blipFill>
          <a:ln w="12700">
            <a:miter lim="400000"/>
          </a:ln>
        </p:spPr>
        <p:txBody>
          <a:bodyPr lIns="64293" tIns="64293" rIns="64293" bIns="64293"/>
          <a:lstStyle/>
          <a:p>
            <a:pPr algn="l" defTabSz="1285875">
              <a:defRPr b="0" sz="2400">
                <a:latin typeface="Calibri"/>
                <a:ea typeface="Calibri"/>
                <a:cs typeface="Calibri"/>
                <a:sym typeface="Calibri"/>
              </a:defRPr>
            </a:pPr>
          </a:p>
        </p:txBody>
      </p:sp>
      <p:sp>
        <p:nvSpPr>
          <p:cNvPr id="1446" name="[Example above from: Vinyals, Toshev, Bengio, Erhan, CVPR 2015, https://arxiv.org/abs/1411.4555]"/>
          <p:cNvSpPr txBox="1"/>
          <p:nvPr/>
        </p:nvSpPr>
        <p:spPr>
          <a:xfrm>
            <a:off x="6552156" y="12827531"/>
            <a:ext cx="1757184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3200">
                <a:latin typeface="Helvetica Neue Light"/>
                <a:ea typeface="Helvetica Neue Light"/>
                <a:cs typeface="Helvetica Neue Light"/>
                <a:sym typeface="Helvetica Neue Light"/>
              </a:defRPr>
            </a:lvl1pPr>
          </a:lstStyle>
          <a:p>
            <a:pPr/>
            <a:r>
              <a:t>[Example above from: Vinyals, Toshev, Bengio, Erhan, CVPR 2015, https://arxiv.org/abs/1411.4555]</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8" name="Recipe for deep learning in a new domain"/>
          <p:cNvSpPr txBox="1"/>
          <p:nvPr/>
        </p:nvSpPr>
        <p:spPr>
          <a:xfrm>
            <a:off x="2590736" y="158839"/>
            <a:ext cx="19202528"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1828800">
              <a:lnSpc>
                <a:spcPct val="90000"/>
              </a:lnSpc>
              <a:defRPr b="0" sz="8000">
                <a:latin typeface="Helvetica Light"/>
                <a:ea typeface="Helvetica Light"/>
                <a:cs typeface="Helvetica Light"/>
                <a:sym typeface="Helvetica Light"/>
              </a:defRPr>
            </a:lvl1pPr>
          </a:lstStyle>
          <a:p>
            <a:pPr/>
            <a:r>
              <a:t>Recipe for deep learning in a new domain</a:t>
            </a:r>
          </a:p>
        </p:txBody>
      </p:sp>
      <p:sp>
        <p:nvSpPr>
          <p:cNvPr id="1449" name="Transform your data into numbers (e.g., a vector)…"/>
          <p:cNvSpPr txBox="1"/>
          <p:nvPr/>
        </p:nvSpPr>
        <p:spPr>
          <a:xfrm>
            <a:off x="1243019" y="2921191"/>
            <a:ext cx="21897962" cy="850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992187" indent="-992187" algn="l" defTabSz="821531">
              <a:spcBef>
                <a:spcPts val="12000"/>
              </a:spcBef>
              <a:buSzPct val="100000"/>
              <a:buAutoNum type="arabicPeriod" startAt="1"/>
              <a:defRPr b="0" sz="5000">
                <a:latin typeface="Helvetica Neue Light"/>
                <a:ea typeface="Helvetica Neue Light"/>
                <a:cs typeface="Helvetica Neue Light"/>
                <a:sym typeface="Helvetica Neue Light"/>
              </a:defRPr>
            </a:pPr>
            <a:r>
              <a:t>Transform your data into numbers (e.g., a vector)</a:t>
            </a:r>
          </a:p>
          <a:p>
            <a:pPr marL="992187" indent="-992187" algn="l" defTabSz="821531">
              <a:spcBef>
                <a:spcPts val="12000"/>
              </a:spcBef>
              <a:buSzPct val="100000"/>
              <a:buAutoNum type="arabicPeriod" startAt="1"/>
              <a:defRPr b="0" sz="5000">
                <a:latin typeface="Helvetica Neue Light"/>
                <a:ea typeface="Helvetica Neue Light"/>
                <a:cs typeface="Helvetica Neue Light"/>
                <a:sym typeface="Helvetica Neue Light"/>
              </a:defRPr>
            </a:pPr>
            <a:r>
              <a:t>Transform your goal into a numerical measure (objective function)</a:t>
            </a:r>
          </a:p>
          <a:p>
            <a:pPr marL="992187" indent="-992187" algn="l" defTabSz="821531">
              <a:spcBef>
                <a:spcPts val="12000"/>
              </a:spcBef>
              <a:buSzPct val="100000"/>
              <a:buAutoNum type="arabicPeriod" startAt="1"/>
              <a:defRPr b="0" sz="5000">
                <a:latin typeface="Helvetica Neue Light"/>
                <a:ea typeface="Helvetica Neue Light"/>
                <a:cs typeface="Helvetica Neue Light"/>
                <a:sym typeface="Helvetica Neue Light"/>
              </a:defRPr>
            </a:pPr>
            <a:r>
              <a:t>#1 and #2 specify the “learning problem”</a:t>
            </a:r>
          </a:p>
          <a:p>
            <a:pPr marL="992187" indent="-992187" algn="l" defTabSz="821531">
              <a:spcBef>
                <a:spcPts val="12000"/>
              </a:spcBef>
              <a:buSzPct val="100000"/>
              <a:buAutoNum type="arabicPeriod" startAt="1"/>
              <a:defRPr b="0" sz="5000">
                <a:latin typeface="Helvetica Neue Light"/>
                <a:ea typeface="Helvetica Neue Light"/>
                <a:cs typeface="Helvetica Neue Light"/>
                <a:sym typeface="Helvetica Neue Light"/>
              </a:defRPr>
            </a:pPr>
            <a:r>
              <a:t>Use a generic optimizer (SGD) and an appropriate architecture (e.g., CNN or RNN) to solve the learning problem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4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4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49"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71" name="Group"/>
          <p:cNvGrpSpPr/>
          <p:nvPr/>
        </p:nvGrpSpPr>
        <p:grpSpPr>
          <a:xfrm>
            <a:off x="205553" y="2530009"/>
            <a:ext cx="6842881" cy="10341553"/>
            <a:chOff x="0" y="0"/>
            <a:chExt cx="6842879" cy="10341552"/>
          </a:xfrm>
        </p:grpSpPr>
        <p:sp>
          <p:nvSpPr>
            <p:cNvPr id="1451" name="Rectangle"/>
            <p:cNvSpPr/>
            <p:nvPr/>
          </p:nvSpPr>
          <p:spPr>
            <a:xfrm>
              <a:off x="0" y="153614"/>
              <a:ext cx="6842880" cy="10037065"/>
            </a:xfrm>
            <a:prstGeom prst="rect">
              <a:avLst/>
            </a:prstGeom>
            <a:solidFill>
              <a:srgbClr val="FFFFFF"/>
            </a:solidFill>
            <a:ln w="25400" cap="flat">
              <a:solidFill>
                <a:srgbClr val="000000"/>
              </a:solidFill>
              <a:prstDash val="solid"/>
              <a:miter lim="400000"/>
            </a:ln>
            <a:effectLst>
              <a:outerShdw sx="100000" sy="100000" kx="0" ky="0" algn="b" rotWithShape="0" blurRad="114300" dist="52297" dir="2531122">
                <a:srgbClr val="000000">
                  <a:alpha val="35000"/>
                </a:srgbClr>
              </a:outerShdw>
            </a:effectLst>
          </p:spPr>
          <p:txBody>
            <a:bodyPr wrap="square" lIns="45719" tIns="45719" rIns="45719" bIns="45719" numCol="1" anchor="ctr">
              <a:noAutofit/>
            </a:bodyPr>
            <a:lstStyle/>
            <a:p>
              <a:pPr algn="l" defTabSz="1463039">
                <a:defRPr b="0" sz="2900">
                  <a:latin typeface="Calibri"/>
                  <a:ea typeface="Calibri"/>
                  <a:cs typeface="Calibri"/>
                  <a:sym typeface="Calibri"/>
                </a:defRPr>
              </a:pPr>
            </a:p>
          </p:txBody>
        </p:sp>
        <p:sp>
          <p:nvSpPr>
            <p:cNvPr id="1452" name="Training data"/>
            <p:cNvSpPr txBox="1"/>
            <p:nvPr/>
          </p:nvSpPr>
          <p:spPr>
            <a:xfrm>
              <a:off x="466206" y="0"/>
              <a:ext cx="5910469" cy="1601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i="1" sz="4200">
                  <a:latin typeface="Helvetica"/>
                  <a:ea typeface="Helvetica"/>
                  <a:cs typeface="Helvetica"/>
                  <a:sym typeface="Helvetica"/>
                </a:defRPr>
              </a:lvl1pPr>
            </a:lstStyle>
            <a:p>
              <a:pPr/>
              <a:r>
                <a:t>Training data</a:t>
              </a:r>
            </a:p>
          </p:txBody>
        </p:sp>
        <p:pic>
          <p:nvPicPr>
            <p:cNvPr id="1453" name="Image" descr="Image"/>
            <p:cNvPicPr>
              <a:picLocks noChangeAspect="1"/>
            </p:cNvPicPr>
            <p:nvPr/>
          </p:nvPicPr>
          <p:blipFill>
            <a:blip r:embed="rId2">
              <a:extLst/>
            </a:blip>
            <a:stretch>
              <a:fillRect/>
            </a:stretch>
          </p:blipFill>
          <p:spPr>
            <a:xfrm>
              <a:off x="374465" y="2240771"/>
              <a:ext cx="400404" cy="1554506"/>
            </a:xfrm>
            <a:prstGeom prst="rect">
              <a:avLst/>
            </a:prstGeom>
            <a:ln w="12700" cap="flat">
              <a:noFill/>
              <a:miter lim="400000"/>
            </a:ln>
            <a:effectLst/>
          </p:spPr>
        </p:pic>
        <p:pic>
          <p:nvPicPr>
            <p:cNvPr id="1454" name="Image" descr="Image"/>
            <p:cNvPicPr>
              <a:picLocks noChangeAspect="1"/>
            </p:cNvPicPr>
            <p:nvPr/>
          </p:nvPicPr>
          <p:blipFill>
            <a:blip r:embed="rId3">
              <a:extLst/>
            </a:blip>
            <a:stretch>
              <a:fillRect/>
            </a:stretch>
          </p:blipFill>
          <p:spPr>
            <a:xfrm>
              <a:off x="5985707" y="2240771"/>
              <a:ext cx="400404" cy="1554506"/>
            </a:xfrm>
            <a:prstGeom prst="rect">
              <a:avLst/>
            </a:prstGeom>
            <a:ln w="12700" cap="flat">
              <a:noFill/>
              <a:miter lim="400000"/>
            </a:ln>
            <a:effectLst/>
          </p:spPr>
        </p:pic>
        <p:pic>
          <p:nvPicPr>
            <p:cNvPr id="1455" name="Image" descr="Image"/>
            <p:cNvPicPr>
              <a:picLocks noChangeAspect="1"/>
            </p:cNvPicPr>
            <p:nvPr/>
          </p:nvPicPr>
          <p:blipFill>
            <a:blip r:embed="rId4">
              <a:extLst/>
            </a:blip>
            <a:stretch>
              <a:fillRect/>
            </a:stretch>
          </p:blipFill>
          <p:spPr>
            <a:xfrm>
              <a:off x="2997021" y="3545914"/>
              <a:ext cx="190534" cy="419173"/>
            </a:xfrm>
            <a:prstGeom prst="rect">
              <a:avLst/>
            </a:prstGeom>
            <a:ln w="12700" cap="flat">
              <a:noFill/>
              <a:miter lim="400000"/>
            </a:ln>
            <a:effectLst/>
          </p:spPr>
        </p:pic>
        <p:pic>
          <p:nvPicPr>
            <p:cNvPr id="1456" name="Image" descr="Image"/>
            <p:cNvPicPr>
              <a:picLocks noChangeAspect="1"/>
            </p:cNvPicPr>
            <p:nvPr/>
          </p:nvPicPr>
          <p:blipFill>
            <a:blip r:embed="rId2">
              <a:extLst/>
            </a:blip>
            <a:stretch>
              <a:fillRect/>
            </a:stretch>
          </p:blipFill>
          <p:spPr>
            <a:xfrm>
              <a:off x="374465" y="6837947"/>
              <a:ext cx="400404" cy="1554506"/>
            </a:xfrm>
            <a:prstGeom prst="rect">
              <a:avLst/>
            </a:prstGeom>
            <a:ln w="12700" cap="flat">
              <a:noFill/>
              <a:miter lim="400000"/>
            </a:ln>
            <a:effectLst/>
          </p:spPr>
        </p:pic>
        <p:pic>
          <p:nvPicPr>
            <p:cNvPr id="1457" name="Image" descr="Image"/>
            <p:cNvPicPr>
              <a:picLocks noChangeAspect="1"/>
            </p:cNvPicPr>
            <p:nvPr/>
          </p:nvPicPr>
          <p:blipFill>
            <a:blip r:embed="rId3">
              <a:extLst/>
            </a:blip>
            <a:stretch>
              <a:fillRect/>
            </a:stretch>
          </p:blipFill>
          <p:spPr>
            <a:xfrm>
              <a:off x="5985707" y="6837947"/>
              <a:ext cx="400404" cy="1554506"/>
            </a:xfrm>
            <a:prstGeom prst="rect">
              <a:avLst/>
            </a:prstGeom>
            <a:ln w="12700" cap="flat">
              <a:noFill/>
              <a:miter lim="400000"/>
            </a:ln>
            <a:effectLst/>
          </p:spPr>
        </p:pic>
        <p:pic>
          <p:nvPicPr>
            <p:cNvPr id="1458" name="Image" descr="Image"/>
            <p:cNvPicPr>
              <a:picLocks noChangeAspect="1"/>
            </p:cNvPicPr>
            <p:nvPr/>
          </p:nvPicPr>
          <p:blipFill>
            <a:blip r:embed="rId4">
              <a:extLst/>
            </a:blip>
            <a:stretch>
              <a:fillRect/>
            </a:stretch>
          </p:blipFill>
          <p:spPr>
            <a:xfrm>
              <a:off x="2997021" y="8143090"/>
              <a:ext cx="190534" cy="419173"/>
            </a:xfrm>
            <a:prstGeom prst="rect">
              <a:avLst/>
            </a:prstGeom>
            <a:ln w="12700" cap="flat">
              <a:noFill/>
              <a:miter lim="400000"/>
            </a:ln>
            <a:effectLst/>
          </p:spPr>
        </p:pic>
        <p:pic>
          <p:nvPicPr>
            <p:cNvPr id="1459" name="Image" descr="Image"/>
            <p:cNvPicPr>
              <a:picLocks noChangeAspect="1"/>
            </p:cNvPicPr>
            <p:nvPr/>
          </p:nvPicPr>
          <p:blipFill>
            <a:blip r:embed="rId2">
              <a:extLst/>
            </a:blip>
            <a:stretch>
              <a:fillRect/>
            </a:stretch>
          </p:blipFill>
          <p:spPr>
            <a:xfrm>
              <a:off x="374465" y="4476064"/>
              <a:ext cx="400404" cy="1554506"/>
            </a:xfrm>
            <a:prstGeom prst="rect">
              <a:avLst/>
            </a:prstGeom>
            <a:ln w="12700" cap="flat">
              <a:noFill/>
              <a:miter lim="400000"/>
            </a:ln>
            <a:effectLst/>
          </p:spPr>
        </p:pic>
        <p:pic>
          <p:nvPicPr>
            <p:cNvPr id="1460" name="Image" descr="Image"/>
            <p:cNvPicPr>
              <a:picLocks noChangeAspect="1"/>
            </p:cNvPicPr>
            <p:nvPr/>
          </p:nvPicPr>
          <p:blipFill>
            <a:blip r:embed="rId3">
              <a:extLst/>
            </a:blip>
            <a:stretch>
              <a:fillRect/>
            </a:stretch>
          </p:blipFill>
          <p:spPr>
            <a:xfrm>
              <a:off x="5985707" y="4476064"/>
              <a:ext cx="400404" cy="1554506"/>
            </a:xfrm>
            <a:prstGeom prst="rect">
              <a:avLst/>
            </a:prstGeom>
            <a:ln w="12700" cap="flat">
              <a:noFill/>
              <a:miter lim="400000"/>
            </a:ln>
            <a:effectLst/>
          </p:spPr>
        </p:pic>
        <p:pic>
          <p:nvPicPr>
            <p:cNvPr id="1461" name="Image" descr="Image"/>
            <p:cNvPicPr>
              <a:picLocks noChangeAspect="1"/>
            </p:cNvPicPr>
            <p:nvPr/>
          </p:nvPicPr>
          <p:blipFill>
            <a:blip r:embed="rId4">
              <a:extLst/>
            </a:blip>
            <a:stretch>
              <a:fillRect/>
            </a:stretch>
          </p:blipFill>
          <p:spPr>
            <a:xfrm>
              <a:off x="2997021" y="5781207"/>
              <a:ext cx="190534" cy="419173"/>
            </a:xfrm>
            <a:prstGeom prst="rect">
              <a:avLst/>
            </a:prstGeom>
            <a:ln w="12700" cap="flat">
              <a:noFill/>
              <a:miter lim="400000"/>
            </a:ln>
            <a:effectLst/>
          </p:spPr>
        </p:pic>
        <p:sp>
          <p:nvSpPr>
            <p:cNvPr id="1462" name="…"/>
            <p:cNvSpPr txBox="1"/>
            <p:nvPr/>
          </p:nvSpPr>
          <p:spPr>
            <a:xfrm rot="5400000">
              <a:off x="2241913" y="8611005"/>
              <a:ext cx="1928862" cy="153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0458" tIns="100458" rIns="100458" bIns="100458" numCol="1" anchor="ctr">
              <a:noAutofit/>
            </a:bodyPr>
            <a:lstStyle>
              <a:lvl1pPr defTabSz="1155278">
                <a:defRPr sz="4200">
                  <a:latin typeface="Helvetica"/>
                  <a:ea typeface="Helvetica"/>
                  <a:cs typeface="Helvetica"/>
                  <a:sym typeface="Helvetica"/>
                </a:defRPr>
              </a:lvl1pPr>
            </a:lstStyle>
            <a:p>
              <a:pPr/>
              <a:r>
                <a:t>…</a:t>
              </a:r>
            </a:p>
          </p:txBody>
        </p:sp>
        <p:pic>
          <p:nvPicPr>
            <p:cNvPr id="1463" name="Image" descr="Image"/>
            <p:cNvPicPr>
              <a:picLocks noChangeAspect="1"/>
            </p:cNvPicPr>
            <p:nvPr/>
          </p:nvPicPr>
          <p:blipFill>
            <a:blip r:embed="rId5">
              <a:extLst/>
            </a:blip>
            <a:srcRect l="0" t="0" r="0" b="0"/>
            <a:stretch>
              <a:fillRect/>
            </a:stretch>
          </p:blipFill>
          <p:spPr>
            <a:xfrm>
              <a:off x="1611597" y="1592210"/>
              <a:ext cx="454991" cy="351585"/>
            </a:xfrm>
            <a:prstGeom prst="rect">
              <a:avLst/>
            </a:prstGeom>
            <a:ln w="12700" cap="flat">
              <a:noFill/>
              <a:miter lim="400000"/>
            </a:ln>
            <a:effectLst/>
          </p:spPr>
        </p:pic>
        <p:pic>
          <p:nvPicPr>
            <p:cNvPr id="1464" name="Image" descr="Image"/>
            <p:cNvPicPr>
              <a:picLocks noChangeAspect="1"/>
            </p:cNvPicPr>
            <p:nvPr/>
          </p:nvPicPr>
          <p:blipFill>
            <a:blip r:embed="rId6">
              <a:extLst/>
            </a:blip>
            <a:srcRect l="18419" t="0" r="4416" b="0"/>
            <a:stretch>
              <a:fillRect/>
            </a:stretch>
          </p:blipFill>
          <p:spPr>
            <a:xfrm>
              <a:off x="1064703" y="2251958"/>
              <a:ext cx="1548537" cy="1575865"/>
            </a:xfrm>
            <a:prstGeom prst="rect">
              <a:avLst/>
            </a:prstGeom>
            <a:ln w="25400" cap="flat">
              <a:solidFill>
                <a:srgbClr val="000000"/>
              </a:solidFill>
              <a:prstDash val="solid"/>
              <a:miter lim="400000"/>
            </a:ln>
            <a:effectLst/>
          </p:spPr>
        </p:pic>
        <p:sp>
          <p:nvSpPr>
            <p:cNvPr id="1465" name="“Fish”"/>
            <p:cNvSpPr txBox="1"/>
            <p:nvPr/>
          </p:nvSpPr>
          <p:spPr>
            <a:xfrm>
              <a:off x="3940523" y="2673536"/>
              <a:ext cx="1349782"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“Fish”</a:t>
              </a:r>
            </a:p>
          </p:txBody>
        </p:sp>
        <p:pic>
          <p:nvPicPr>
            <p:cNvPr id="1466" name="Screen Shot 2015-06-17 at 12.27.26 AM.png" descr="Screen Shot 2015-06-17 at 12.27.26 AM.png"/>
            <p:cNvPicPr>
              <a:picLocks noChangeAspect="1"/>
            </p:cNvPicPr>
            <p:nvPr/>
          </p:nvPicPr>
          <p:blipFill>
            <a:blip r:embed="rId7">
              <a:extLst/>
            </a:blip>
            <a:stretch>
              <a:fillRect/>
            </a:stretch>
          </p:blipFill>
          <p:spPr>
            <a:xfrm>
              <a:off x="962677" y="4491505"/>
              <a:ext cx="1752659" cy="1529106"/>
            </a:xfrm>
            <a:prstGeom prst="rect">
              <a:avLst/>
            </a:prstGeom>
            <a:ln w="25400" cap="flat">
              <a:solidFill>
                <a:srgbClr val="000000"/>
              </a:solidFill>
              <a:prstDash val="solid"/>
              <a:miter lim="400000"/>
            </a:ln>
            <a:effectLst/>
          </p:spPr>
        </p:pic>
        <p:sp>
          <p:nvSpPr>
            <p:cNvPr id="1467" name="“Grizzly”"/>
            <p:cNvSpPr txBox="1"/>
            <p:nvPr/>
          </p:nvSpPr>
          <p:spPr>
            <a:xfrm>
              <a:off x="3661402" y="4908829"/>
              <a:ext cx="1908024"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“Grizzly”</a:t>
              </a:r>
            </a:p>
          </p:txBody>
        </p:sp>
        <p:pic>
          <p:nvPicPr>
            <p:cNvPr id="1468" name="Screen Shot 2015-06-17 at 12.27.39 AM.png" descr="Screen Shot 2015-06-17 at 12.27.39 AM.png"/>
            <p:cNvPicPr>
              <a:picLocks noChangeAspect="1"/>
            </p:cNvPicPr>
            <p:nvPr/>
          </p:nvPicPr>
          <p:blipFill>
            <a:blip r:embed="rId8">
              <a:extLst/>
            </a:blip>
            <a:stretch>
              <a:fillRect/>
            </a:stretch>
          </p:blipFill>
          <p:spPr>
            <a:xfrm>
              <a:off x="962677" y="6802439"/>
              <a:ext cx="1752659" cy="1625523"/>
            </a:xfrm>
            <a:prstGeom prst="rect">
              <a:avLst/>
            </a:prstGeom>
            <a:ln w="25400" cap="flat">
              <a:solidFill>
                <a:srgbClr val="000000"/>
              </a:solidFill>
              <a:prstDash val="solid"/>
              <a:miter lim="400000"/>
            </a:ln>
            <a:effectLst/>
          </p:spPr>
        </p:pic>
        <p:sp>
          <p:nvSpPr>
            <p:cNvPr id="1469" name="“Chameleon”"/>
            <p:cNvSpPr txBox="1"/>
            <p:nvPr/>
          </p:nvSpPr>
          <p:spPr>
            <a:xfrm>
              <a:off x="3190943" y="7270712"/>
              <a:ext cx="2848941"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“Chameleon”</a:t>
              </a:r>
            </a:p>
          </p:txBody>
        </p:sp>
        <p:pic>
          <p:nvPicPr>
            <p:cNvPr id="1470" name="y.pdf" descr="y.pdf"/>
            <p:cNvPicPr>
              <a:picLocks noChangeAspect="1"/>
            </p:cNvPicPr>
            <p:nvPr/>
          </p:nvPicPr>
          <p:blipFill>
            <a:blip r:embed="rId9">
              <a:extLst/>
            </a:blip>
            <a:stretch>
              <a:fillRect/>
            </a:stretch>
          </p:blipFill>
          <p:spPr>
            <a:xfrm>
              <a:off x="4331480" y="1517203"/>
              <a:ext cx="429228" cy="605968"/>
            </a:xfrm>
            <a:prstGeom prst="rect">
              <a:avLst/>
            </a:prstGeom>
            <a:ln w="12700" cap="flat">
              <a:noFill/>
              <a:miter lim="400000"/>
            </a:ln>
            <a:effectLst/>
          </p:spPr>
        </p:pic>
      </p:grpSp>
      <p:grpSp>
        <p:nvGrpSpPr>
          <p:cNvPr id="1494" name="Group"/>
          <p:cNvGrpSpPr/>
          <p:nvPr/>
        </p:nvGrpSpPr>
        <p:grpSpPr>
          <a:xfrm>
            <a:off x="7250752" y="2530009"/>
            <a:ext cx="8302500" cy="10341553"/>
            <a:chOff x="0" y="0"/>
            <a:chExt cx="8302498" cy="10341552"/>
          </a:xfrm>
        </p:grpSpPr>
        <p:grpSp>
          <p:nvGrpSpPr>
            <p:cNvPr id="1492" name="Group"/>
            <p:cNvGrpSpPr/>
            <p:nvPr/>
          </p:nvGrpSpPr>
          <p:grpSpPr>
            <a:xfrm>
              <a:off x="1459618" y="-1"/>
              <a:ext cx="6842881" cy="10341554"/>
              <a:chOff x="0" y="0"/>
              <a:chExt cx="6842879" cy="10341552"/>
            </a:xfrm>
          </p:grpSpPr>
          <p:sp>
            <p:nvSpPr>
              <p:cNvPr id="1472" name="Rectangle"/>
              <p:cNvSpPr/>
              <p:nvPr/>
            </p:nvSpPr>
            <p:spPr>
              <a:xfrm>
                <a:off x="0" y="153614"/>
                <a:ext cx="6842880" cy="10037065"/>
              </a:xfrm>
              <a:prstGeom prst="rect">
                <a:avLst/>
              </a:prstGeom>
              <a:solidFill>
                <a:srgbClr val="FFFFFF"/>
              </a:solidFill>
              <a:ln w="25400" cap="flat">
                <a:solidFill>
                  <a:srgbClr val="000000"/>
                </a:solidFill>
                <a:prstDash val="solid"/>
                <a:miter lim="400000"/>
              </a:ln>
              <a:effectLst>
                <a:outerShdw sx="100000" sy="100000" kx="0" ky="0" algn="b" rotWithShape="0" blurRad="114300" dist="52297" dir="2531122">
                  <a:srgbClr val="000000">
                    <a:alpha val="35000"/>
                  </a:srgbClr>
                </a:outerShdw>
              </a:effectLst>
            </p:spPr>
            <p:txBody>
              <a:bodyPr wrap="square" lIns="45719" tIns="45719" rIns="45719" bIns="45719" numCol="1" anchor="ctr">
                <a:noAutofit/>
              </a:bodyPr>
              <a:lstStyle/>
              <a:p>
                <a:pPr algn="l" defTabSz="1463039">
                  <a:defRPr b="0" sz="2900">
                    <a:latin typeface="Calibri"/>
                    <a:ea typeface="Calibri"/>
                    <a:cs typeface="Calibri"/>
                    <a:sym typeface="Calibri"/>
                  </a:defRPr>
                </a:pPr>
              </a:p>
            </p:txBody>
          </p:sp>
          <p:sp>
            <p:nvSpPr>
              <p:cNvPr id="1473" name="Training data"/>
              <p:cNvSpPr txBox="1"/>
              <p:nvPr/>
            </p:nvSpPr>
            <p:spPr>
              <a:xfrm>
                <a:off x="466206" y="0"/>
                <a:ext cx="5910469" cy="1601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i="1" sz="4200">
                    <a:latin typeface="Helvetica"/>
                    <a:ea typeface="Helvetica"/>
                    <a:cs typeface="Helvetica"/>
                    <a:sym typeface="Helvetica"/>
                  </a:defRPr>
                </a:lvl1pPr>
              </a:lstStyle>
              <a:p>
                <a:pPr/>
                <a:r>
                  <a:t>Training data</a:t>
                </a:r>
              </a:p>
            </p:txBody>
          </p:sp>
          <p:pic>
            <p:nvPicPr>
              <p:cNvPr id="1474" name="Image" descr="Image"/>
              <p:cNvPicPr>
                <a:picLocks noChangeAspect="1"/>
              </p:cNvPicPr>
              <p:nvPr/>
            </p:nvPicPr>
            <p:blipFill>
              <a:blip r:embed="rId2">
                <a:extLst/>
              </a:blip>
              <a:stretch>
                <a:fillRect/>
              </a:stretch>
            </p:blipFill>
            <p:spPr>
              <a:xfrm>
                <a:off x="374465" y="2240771"/>
                <a:ext cx="400404" cy="1554506"/>
              </a:xfrm>
              <a:prstGeom prst="rect">
                <a:avLst/>
              </a:prstGeom>
              <a:ln w="12700" cap="flat">
                <a:noFill/>
                <a:miter lim="400000"/>
              </a:ln>
              <a:effectLst/>
            </p:spPr>
          </p:pic>
          <p:pic>
            <p:nvPicPr>
              <p:cNvPr id="1475" name="Image" descr="Image"/>
              <p:cNvPicPr>
                <a:picLocks noChangeAspect="1"/>
              </p:cNvPicPr>
              <p:nvPr/>
            </p:nvPicPr>
            <p:blipFill>
              <a:blip r:embed="rId3">
                <a:extLst/>
              </a:blip>
              <a:stretch>
                <a:fillRect/>
              </a:stretch>
            </p:blipFill>
            <p:spPr>
              <a:xfrm>
                <a:off x="5985707" y="2240771"/>
                <a:ext cx="400404" cy="1554506"/>
              </a:xfrm>
              <a:prstGeom prst="rect">
                <a:avLst/>
              </a:prstGeom>
              <a:ln w="12700" cap="flat">
                <a:noFill/>
                <a:miter lim="400000"/>
              </a:ln>
              <a:effectLst/>
            </p:spPr>
          </p:pic>
          <p:pic>
            <p:nvPicPr>
              <p:cNvPr id="1476" name="Image" descr="Image"/>
              <p:cNvPicPr>
                <a:picLocks noChangeAspect="1"/>
              </p:cNvPicPr>
              <p:nvPr/>
            </p:nvPicPr>
            <p:blipFill>
              <a:blip r:embed="rId4">
                <a:extLst/>
              </a:blip>
              <a:stretch>
                <a:fillRect/>
              </a:stretch>
            </p:blipFill>
            <p:spPr>
              <a:xfrm>
                <a:off x="2997021" y="3545914"/>
                <a:ext cx="190534" cy="419173"/>
              </a:xfrm>
              <a:prstGeom prst="rect">
                <a:avLst/>
              </a:prstGeom>
              <a:ln w="12700" cap="flat">
                <a:noFill/>
                <a:miter lim="400000"/>
              </a:ln>
              <a:effectLst/>
            </p:spPr>
          </p:pic>
          <p:pic>
            <p:nvPicPr>
              <p:cNvPr id="1477" name="Image" descr="Image"/>
              <p:cNvPicPr>
                <a:picLocks noChangeAspect="1"/>
              </p:cNvPicPr>
              <p:nvPr/>
            </p:nvPicPr>
            <p:blipFill>
              <a:blip r:embed="rId2">
                <a:extLst/>
              </a:blip>
              <a:stretch>
                <a:fillRect/>
              </a:stretch>
            </p:blipFill>
            <p:spPr>
              <a:xfrm>
                <a:off x="374465" y="6837947"/>
                <a:ext cx="400404" cy="1554506"/>
              </a:xfrm>
              <a:prstGeom prst="rect">
                <a:avLst/>
              </a:prstGeom>
              <a:ln w="12700" cap="flat">
                <a:noFill/>
                <a:miter lim="400000"/>
              </a:ln>
              <a:effectLst/>
            </p:spPr>
          </p:pic>
          <p:pic>
            <p:nvPicPr>
              <p:cNvPr id="1478" name="Image" descr="Image"/>
              <p:cNvPicPr>
                <a:picLocks noChangeAspect="1"/>
              </p:cNvPicPr>
              <p:nvPr/>
            </p:nvPicPr>
            <p:blipFill>
              <a:blip r:embed="rId3">
                <a:extLst/>
              </a:blip>
              <a:stretch>
                <a:fillRect/>
              </a:stretch>
            </p:blipFill>
            <p:spPr>
              <a:xfrm>
                <a:off x="5985707" y="6837947"/>
                <a:ext cx="400404" cy="1554506"/>
              </a:xfrm>
              <a:prstGeom prst="rect">
                <a:avLst/>
              </a:prstGeom>
              <a:ln w="12700" cap="flat">
                <a:noFill/>
                <a:miter lim="400000"/>
              </a:ln>
              <a:effectLst/>
            </p:spPr>
          </p:pic>
          <p:pic>
            <p:nvPicPr>
              <p:cNvPr id="1479" name="Image" descr="Image"/>
              <p:cNvPicPr>
                <a:picLocks noChangeAspect="1"/>
              </p:cNvPicPr>
              <p:nvPr/>
            </p:nvPicPr>
            <p:blipFill>
              <a:blip r:embed="rId4">
                <a:extLst/>
              </a:blip>
              <a:stretch>
                <a:fillRect/>
              </a:stretch>
            </p:blipFill>
            <p:spPr>
              <a:xfrm>
                <a:off x="2997021" y="8143090"/>
                <a:ext cx="190534" cy="419173"/>
              </a:xfrm>
              <a:prstGeom prst="rect">
                <a:avLst/>
              </a:prstGeom>
              <a:ln w="12700" cap="flat">
                <a:noFill/>
                <a:miter lim="400000"/>
              </a:ln>
              <a:effectLst/>
            </p:spPr>
          </p:pic>
          <p:pic>
            <p:nvPicPr>
              <p:cNvPr id="1480" name="Image" descr="Image"/>
              <p:cNvPicPr>
                <a:picLocks noChangeAspect="1"/>
              </p:cNvPicPr>
              <p:nvPr/>
            </p:nvPicPr>
            <p:blipFill>
              <a:blip r:embed="rId2">
                <a:extLst/>
              </a:blip>
              <a:stretch>
                <a:fillRect/>
              </a:stretch>
            </p:blipFill>
            <p:spPr>
              <a:xfrm>
                <a:off x="374465" y="4476064"/>
                <a:ext cx="400404" cy="1554506"/>
              </a:xfrm>
              <a:prstGeom prst="rect">
                <a:avLst/>
              </a:prstGeom>
              <a:ln w="12700" cap="flat">
                <a:noFill/>
                <a:miter lim="400000"/>
              </a:ln>
              <a:effectLst/>
            </p:spPr>
          </p:pic>
          <p:pic>
            <p:nvPicPr>
              <p:cNvPr id="1481" name="Image" descr="Image"/>
              <p:cNvPicPr>
                <a:picLocks noChangeAspect="1"/>
              </p:cNvPicPr>
              <p:nvPr/>
            </p:nvPicPr>
            <p:blipFill>
              <a:blip r:embed="rId3">
                <a:extLst/>
              </a:blip>
              <a:stretch>
                <a:fillRect/>
              </a:stretch>
            </p:blipFill>
            <p:spPr>
              <a:xfrm>
                <a:off x="5985707" y="4476064"/>
                <a:ext cx="400404" cy="1554506"/>
              </a:xfrm>
              <a:prstGeom prst="rect">
                <a:avLst/>
              </a:prstGeom>
              <a:ln w="12700" cap="flat">
                <a:noFill/>
                <a:miter lim="400000"/>
              </a:ln>
              <a:effectLst/>
            </p:spPr>
          </p:pic>
          <p:pic>
            <p:nvPicPr>
              <p:cNvPr id="1482" name="Image" descr="Image"/>
              <p:cNvPicPr>
                <a:picLocks noChangeAspect="1"/>
              </p:cNvPicPr>
              <p:nvPr/>
            </p:nvPicPr>
            <p:blipFill>
              <a:blip r:embed="rId4">
                <a:extLst/>
              </a:blip>
              <a:stretch>
                <a:fillRect/>
              </a:stretch>
            </p:blipFill>
            <p:spPr>
              <a:xfrm>
                <a:off x="2997021" y="5781207"/>
                <a:ext cx="190534" cy="419173"/>
              </a:xfrm>
              <a:prstGeom prst="rect">
                <a:avLst/>
              </a:prstGeom>
              <a:ln w="12700" cap="flat">
                <a:noFill/>
                <a:miter lim="400000"/>
              </a:ln>
              <a:effectLst/>
            </p:spPr>
          </p:pic>
          <p:sp>
            <p:nvSpPr>
              <p:cNvPr id="1483" name="…"/>
              <p:cNvSpPr txBox="1"/>
              <p:nvPr/>
            </p:nvSpPr>
            <p:spPr>
              <a:xfrm rot="5400000">
                <a:off x="2241913" y="8611005"/>
                <a:ext cx="1928862" cy="153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0458" tIns="100458" rIns="100458" bIns="100458" numCol="1" anchor="ctr">
                <a:noAutofit/>
              </a:bodyPr>
              <a:lstStyle>
                <a:lvl1pPr defTabSz="1155278">
                  <a:defRPr sz="4200">
                    <a:latin typeface="Helvetica"/>
                    <a:ea typeface="Helvetica"/>
                    <a:cs typeface="Helvetica"/>
                    <a:sym typeface="Helvetica"/>
                  </a:defRPr>
                </a:lvl1pPr>
              </a:lstStyle>
              <a:p>
                <a:pPr/>
                <a:r>
                  <a:t>…</a:t>
                </a:r>
              </a:p>
            </p:txBody>
          </p:sp>
          <p:pic>
            <p:nvPicPr>
              <p:cNvPr id="1484" name="Image" descr="Image"/>
              <p:cNvPicPr>
                <a:picLocks noChangeAspect="1"/>
              </p:cNvPicPr>
              <p:nvPr/>
            </p:nvPicPr>
            <p:blipFill>
              <a:blip r:embed="rId5">
                <a:extLst/>
              </a:blip>
              <a:srcRect l="0" t="0" r="0" b="0"/>
              <a:stretch>
                <a:fillRect/>
              </a:stretch>
            </p:blipFill>
            <p:spPr>
              <a:xfrm>
                <a:off x="1611597" y="1592210"/>
                <a:ext cx="454991" cy="351585"/>
              </a:xfrm>
              <a:prstGeom prst="rect">
                <a:avLst/>
              </a:prstGeom>
              <a:ln w="12700" cap="flat">
                <a:noFill/>
                <a:miter lim="400000"/>
              </a:ln>
              <a:effectLst/>
            </p:spPr>
          </p:pic>
          <p:pic>
            <p:nvPicPr>
              <p:cNvPr id="1485" name="Image" descr="Image"/>
              <p:cNvPicPr>
                <a:picLocks noChangeAspect="1"/>
              </p:cNvPicPr>
              <p:nvPr/>
            </p:nvPicPr>
            <p:blipFill>
              <a:blip r:embed="rId6">
                <a:extLst/>
              </a:blip>
              <a:srcRect l="18419" t="0" r="4416" b="0"/>
              <a:stretch>
                <a:fillRect/>
              </a:stretch>
            </p:blipFill>
            <p:spPr>
              <a:xfrm>
                <a:off x="1064703" y="2251958"/>
                <a:ext cx="1548537" cy="1575865"/>
              </a:xfrm>
              <a:prstGeom prst="rect">
                <a:avLst/>
              </a:prstGeom>
              <a:ln w="25400" cap="flat">
                <a:solidFill>
                  <a:srgbClr val="000000"/>
                </a:solidFill>
                <a:prstDash val="solid"/>
                <a:miter lim="400000"/>
              </a:ln>
              <a:effectLst/>
            </p:spPr>
          </p:pic>
          <p:sp>
            <p:nvSpPr>
              <p:cNvPr id="1486" name="1"/>
              <p:cNvSpPr txBox="1"/>
              <p:nvPr/>
            </p:nvSpPr>
            <p:spPr>
              <a:xfrm>
                <a:off x="4410524" y="2619266"/>
                <a:ext cx="480391"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1</a:t>
                </a:r>
              </a:p>
            </p:txBody>
          </p:sp>
          <p:pic>
            <p:nvPicPr>
              <p:cNvPr id="1487" name="Screen Shot 2015-06-17 at 12.27.26 AM.png" descr="Screen Shot 2015-06-17 at 12.27.26 AM.png"/>
              <p:cNvPicPr>
                <a:picLocks noChangeAspect="1"/>
              </p:cNvPicPr>
              <p:nvPr/>
            </p:nvPicPr>
            <p:blipFill>
              <a:blip r:embed="rId7">
                <a:extLst/>
              </a:blip>
              <a:stretch>
                <a:fillRect/>
              </a:stretch>
            </p:blipFill>
            <p:spPr>
              <a:xfrm>
                <a:off x="962677" y="4491505"/>
                <a:ext cx="1752659" cy="1529106"/>
              </a:xfrm>
              <a:prstGeom prst="rect">
                <a:avLst/>
              </a:prstGeom>
              <a:ln w="25400" cap="flat">
                <a:solidFill>
                  <a:srgbClr val="000000"/>
                </a:solidFill>
                <a:prstDash val="solid"/>
                <a:miter lim="400000"/>
              </a:ln>
              <a:effectLst/>
            </p:spPr>
          </p:pic>
          <p:sp>
            <p:nvSpPr>
              <p:cNvPr id="1488" name="2"/>
              <p:cNvSpPr txBox="1"/>
              <p:nvPr/>
            </p:nvSpPr>
            <p:spPr>
              <a:xfrm>
                <a:off x="4410524" y="4832629"/>
                <a:ext cx="480391"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2</a:t>
                </a:r>
              </a:p>
            </p:txBody>
          </p:sp>
          <p:pic>
            <p:nvPicPr>
              <p:cNvPr id="1489" name="Screen Shot 2015-06-17 at 12.27.39 AM.png" descr="Screen Shot 2015-06-17 at 12.27.39 AM.png"/>
              <p:cNvPicPr>
                <a:picLocks noChangeAspect="1"/>
              </p:cNvPicPr>
              <p:nvPr/>
            </p:nvPicPr>
            <p:blipFill>
              <a:blip r:embed="rId8">
                <a:extLst/>
              </a:blip>
              <a:stretch>
                <a:fillRect/>
              </a:stretch>
            </p:blipFill>
            <p:spPr>
              <a:xfrm>
                <a:off x="962677" y="6802439"/>
                <a:ext cx="1752659" cy="1625523"/>
              </a:xfrm>
              <a:prstGeom prst="rect">
                <a:avLst/>
              </a:prstGeom>
              <a:ln w="25400" cap="flat">
                <a:solidFill>
                  <a:srgbClr val="000000"/>
                </a:solidFill>
                <a:prstDash val="solid"/>
                <a:miter lim="400000"/>
              </a:ln>
              <a:effectLst/>
            </p:spPr>
          </p:pic>
          <p:sp>
            <p:nvSpPr>
              <p:cNvPr id="1490" name="3"/>
              <p:cNvSpPr txBox="1"/>
              <p:nvPr/>
            </p:nvSpPr>
            <p:spPr>
              <a:xfrm>
                <a:off x="4410524" y="7194512"/>
                <a:ext cx="480391"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3</a:t>
                </a:r>
              </a:p>
            </p:txBody>
          </p:sp>
          <p:pic>
            <p:nvPicPr>
              <p:cNvPr id="1491" name="y.pdf" descr="y.pdf"/>
              <p:cNvPicPr>
                <a:picLocks noChangeAspect="1"/>
              </p:cNvPicPr>
              <p:nvPr/>
            </p:nvPicPr>
            <p:blipFill>
              <a:blip r:embed="rId9">
                <a:extLst/>
              </a:blip>
              <a:stretch>
                <a:fillRect/>
              </a:stretch>
            </p:blipFill>
            <p:spPr>
              <a:xfrm>
                <a:off x="4436106" y="1541243"/>
                <a:ext cx="429227" cy="605968"/>
              </a:xfrm>
              <a:prstGeom prst="rect">
                <a:avLst/>
              </a:prstGeom>
              <a:ln w="12700" cap="flat">
                <a:noFill/>
                <a:miter lim="400000"/>
              </a:ln>
              <a:effectLst/>
            </p:spPr>
          </p:pic>
        </p:grpSp>
        <p:sp>
          <p:nvSpPr>
            <p:cNvPr id="1493" name="Line"/>
            <p:cNvSpPr/>
            <p:nvPr/>
          </p:nvSpPr>
          <p:spPr>
            <a:xfrm>
              <a:off x="0" y="5170775"/>
              <a:ext cx="1270000" cy="1"/>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519" name="Group"/>
          <p:cNvGrpSpPr/>
          <p:nvPr/>
        </p:nvGrpSpPr>
        <p:grpSpPr>
          <a:xfrm>
            <a:off x="15806370" y="1707181"/>
            <a:ext cx="8268763" cy="11164381"/>
            <a:chOff x="0" y="0"/>
            <a:chExt cx="8268761" cy="11164380"/>
          </a:xfrm>
        </p:grpSpPr>
        <p:sp>
          <p:nvSpPr>
            <p:cNvPr id="1495" name="One-hot vector"/>
            <p:cNvSpPr txBox="1"/>
            <p:nvPr/>
          </p:nvSpPr>
          <p:spPr>
            <a:xfrm>
              <a:off x="2847693" y="-1"/>
              <a:ext cx="3999256"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sz="4200"/>
              </a:lvl1pPr>
            </a:lstStyle>
            <a:p>
              <a:pPr/>
              <a:r>
                <a:t>One-hot vector</a:t>
              </a:r>
            </a:p>
          </p:txBody>
        </p:sp>
        <p:grpSp>
          <p:nvGrpSpPr>
            <p:cNvPr id="1518" name="Group"/>
            <p:cNvGrpSpPr/>
            <p:nvPr/>
          </p:nvGrpSpPr>
          <p:grpSpPr>
            <a:xfrm>
              <a:off x="-1" y="822827"/>
              <a:ext cx="8268763" cy="10341554"/>
              <a:chOff x="0" y="0"/>
              <a:chExt cx="8268761" cy="10341552"/>
            </a:xfrm>
          </p:grpSpPr>
          <p:sp>
            <p:nvSpPr>
              <p:cNvPr id="1496" name="Line"/>
              <p:cNvSpPr/>
              <p:nvPr/>
            </p:nvSpPr>
            <p:spPr>
              <a:xfrm>
                <a:off x="0" y="5170775"/>
                <a:ext cx="1270000" cy="1"/>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1517" name="Group"/>
              <p:cNvGrpSpPr/>
              <p:nvPr/>
            </p:nvGrpSpPr>
            <p:grpSpPr>
              <a:xfrm>
                <a:off x="1425881" y="-1"/>
                <a:ext cx="6842881" cy="10341554"/>
                <a:chOff x="0" y="0"/>
                <a:chExt cx="6842879" cy="10341552"/>
              </a:xfrm>
            </p:grpSpPr>
            <p:sp>
              <p:nvSpPr>
                <p:cNvPr id="1497" name="Rectangle"/>
                <p:cNvSpPr/>
                <p:nvPr/>
              </p:nvSpPr>
              <p:spPr>
                <a:xfrm>
                  <a:off x="0" y="153614"/>
                  <a:ext cx="6842880" cy="10037065"/>
                </a:xfrm>
                <a:prstGeom prst="rect">
                  <a:avLst/>
                </a:prstGeom>
                <a:solidFill>
                  <a:srgbClr val="FFFFFF"/>
                </a:solidFill>
                <a:ln w="25400" cap="flat">
                  <a:solidFill>
                    <a:srgbClr val="000000"/>
                  </a:solidFill>
                  <a:prstDash val="solid"/>
                  <a:miter lim="400000"/>
                </a:ln>
                <a:effectLst>
                  <a:outerShdw sx="100000" sy="100000" kx="0" ky="0" algn="b" rotWithShape="0" blurRad="114300" dist="52297" dir="2531122">
                    <a:srgbClr val="000000">
                      <a:alpha val="35000"/>
                    </a:srgbClr>
                  </a:outerShdw>
                </a:effectLst>
              </p:spPr>
              <p:txBody>
                <a:bodyPr wrap="square" lIns="45719" tIns="45719" rIns="45719" bIns="45719" numCol="1" anchor="ctr">
                  <a:noAutofit/>
                </a:bodyPr>
                <a:lstStyle/>
                <a:p>
                  <a:pPr algn="l" defTabSz="1463039">
                    <a:defRPr b="0" sz="2900">
                      <a:latin typeface="Calibri"/>
                      <a:ea typeface="Calibri"/>
                      <a:cs typeface="Calibri"/>
                      <a:sym typeface="Calibri"/>
                    </a:defRPr>
                  </a:pPr>
                </a:p>
              </p:txBody>
            </p:sp>
            <p:sp>
              <p:nvSpPr>
                <p:cNvPr id="1498" name="Training data"/>
                <p:cNvSpPr txBox="1"/>
                <p:nvPr/>
              </p:nvSpPr>
              <p:spPr>
                <a:xfrm>
                  <a:off x="466206" y="0"/>
                  <a:ext cx="5910469" cy="1601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i="1" sz="4200">
                      <a:latin typeface="Helvetica"/>
                      <a:ea typeface="Helvetica"/>
                      <a:cs typeface="Helvetica"/>
                      <a:sym typeface="Helvetica"/>
                    </a:defRPr>
                  </a:lvl1pPr>
                </a:lstStyle>
                <a:p>
                  <a:pPr/>
                  <a:r>
                    <a:t>Training data</a:t>
                  </a:r>
                </a:p>
              </p:txBody>
            </p:sp>
            <p:pic>
              <p:nvPicPr>
                <p:cNvPr id="1499" name="Image" descr="Image"/>
                <p:cNvPicPr>
                  <a:picLocks noChangeAspect="1"/>
                </p:cNvPicPr>
                <p:nvPr/>
              </p:nvPicPr>
              <p:blipFill>
                <a:blip r:embed="rId2">
                  <a:extLst/>
                </a:blip>
                <a:stretch>
                  <a:fillRect/>
                </a:stretch>
              </p:blipFill>
              <p:spPr>
                <a:xfrm>
                  <a:off x="374465" y="2240771"/>
                  <a:ext cx="400404" cy="1554506"/>
                </a:xfrm>
                <a:prstGeom prst="rect">
                  <a:avLst/>
                </a:prstGeom>
                <a:ln w="12700" cap="flat">
                  <a:noFill/>
                  <a:miter lim="400000"/>
                </a:ln>
                <a:effectLst/>
              </p:spPr>
            </p:pic>
            <p:pic>
              <p:nvPicPr>
                <p:cNvPr id="1500" name="Image" descr="Image"/>
                <p:cNvPicPr>
                  <a:picLocks noChangeAspect="1"/>
                </p:cNvPicPr>
                <p:nvPr/>
              </p:nvPicPr>
              <p:blipFill>
                <a:blip r:embed="rId3">
                  <a:extLst/>
                </a:blip>
                <a:stretch>
                  <a:fillRect/>
                </a:stretch>
              </p:blipFill>
              <p:spPr>
                <a:xfrm>
                  <a:off x="5985707" y="2240771"/>
                  <a:ext cx="400404" cy="1554506"/>
                </a:xfrm>
                <a:prstGeom prst="rect">
                  <a:avLst/>
                </a:prstGeom>
                <a:ln w="12700" cap="flat">
                  <a:noFill/>
                  <a:miter lim="400000"/>
                </a:ln>
                <a:effectLst/>
              </p:spPr>
            </p:pic>
            <p:pic>
              <p:nvPicPr>
                <p:cNvPr id="1501" name="Image" descr="Image"/>
                <p:cNvPicPr>
                  <a:picLocks noChangeAspect="1"/>
                </p:cNvPicPr>
                <p:nvPr/>
              </p:nvPicPr>
              <p:blipFill>
                <a:blip r:embed="rId4">
                  <a:extLst/>
                </a:blip>
                <a:stretch>
                  <a:fillRect/>
                </a:stretch>
              </p:blipFill>
              <p:spPr>
                <a:xfrm>
                  <a:off x="2997021" y="3545914"/>
                  <a:ext cx="190534" cy="419173"/>
                </a:xfrm>
                <a:prstGeom prst="rect">
                  <a:avLst/>
                </a:prstGeom>
                <a:ln w="12700" cap="flat">
                  <a:noFill/>
                  <a:miter lim="400000"/>
                </a:ln>
                <a:effectLst/>
              </p:spPr>
            </p:pic>
            <p:pic>
              <p:nvPicPr>
                <p:cNvPr id="1502" name="Image" descr="Image"/>
                <p:cNvPicPr>
                  <a:picLocks noChangeAspect="1"/>
                </p:cNvPicPr>
                <p:nvPr/>
              </p:nvPicPr>
              <p:blipFill>
                <a:blip r:embed="rId2">
                  <a:extLst/>
                </a:blip>
                <a:stretch>
                  <a:fillRect/>
                </a:stretch>
              </p:blipFill>
              <p:spPr>
                <a:xfrm>
                  <a:off x="374465" y="6837947"/>
                  <a:ext cx="400404" cy="1554506"/>
                </a:xfrm>
                <a:prstGeom prst="rect">
                  <a:avLst/>
                </a:prstGeom>
                <a:ln w="12700" cap="flat">
                  <a:noFill/>
                  <a:miter lim="400000"/>
                </a:ln>
                <a:effectLst/>
              </p:spPr>
            </p:pic>
            <p:pic>
              <p:nvPicPr>
                <p:cNvPr id="1503" name="Image" descr="Image"/>
                <p:cNvPicPr>
                  <a:picLocks noChangeAspect="1"/>
                </p:cNvPicPr>
                <p:nvPr/>
              </p:nvPicPr>
              <p:blipFill>
                <a:blip r:embed="rId3">
                  <a:extLst/>
                </a:blip>
                <a:stretch>
                  <a:fillRect/>
                </a:stretch>
              </p:blipFill>
              <p:spPr>
                <a:xfrm>
                  <a:off x="5985707" y="6837947"/>
                  <a:ext cx="400404" cy="1554506"/>
                </a:xfrm>
                <a:prstGeom prst="rect">
                  <a:avLst/>
                </a:prstGeom>
                <a:ln w="12700" cap="flat">
                  <a:noFill/>
                  <a:miter lim="400000"/>
                </a:ln>
                <a:effectLst/>
              </p:spPr>
            </p:pic>
            <p:pic>
              <p:nvPicPr>
                <p:cNvPr id="1504" name="Image" descr="Image"/>
                <p:cNvPicPr>
                  <a:picLocks noChangeAspect="1"/>
                </p:cNvPicPr>
                <p:nvPr/>
              </p:nvPicPr>
              <p:blipFill>
                <a:blip r:embed="rId4">
                  <a:extLst/>
                </a:blip>
                <a:stretch>
                  <a:fillRect/>
                </a:stretch>
              </p:blipFill>
              <p:spPr>
                <a:xfrm>
                  <a:off x="2997021" y="8143090"/>
                  <a:ext cx="190534" cy="419173"/>
                </a:xfrm>
                <a:prstGeom prst="rect">
                  <a:avLst/>
                </a:prstGeom>
                <a:ln w="12700" cap="flat">
                  <a:noFill/>
                  <a:miter lim="400000"/>
                </a:ln>
                <a:effectLst/>
              </p:spPr>
            </p:pic>
            <p:pic>
              <p:nvPicPr>
                <p:cNvPr id="1505" name="Image" descr="Image"/>
                <p:cNvPicPr>
                  <a:picLocks noChangeAspect="1"/>
                </p:cNvPicPr>
                <p:nvPr/>
              </p:nvPicPr>
              <p:blipFill>
                <a:blip r:embed="rId2">
                  <a:extLst/>
                </a:blip>
                <a:stretch>
                  <a:fillRect/>
                </a:stretch>
              </p:blipFill>
              <p:spPr>
                <a:xfrm>
                  <a:off x="374465" y="4476064"/>
                  <a:ext cx="400404" cy="1554506"/>
                </a:xfrm>
                <a:prstGeom prst="rect">
                  <a:avLst/>
                </a:prstGeom>
                <a:ln w="12700" cap="flat">
                  <a:noFill/>
                  <a:miter lim="400000"/>
                </a:ln>
                <a:effectLst/>
              </p:spPr>
            </p:pic>
            <p:pic>
              <p:nvPicPr>
                <p:cNvPr id="1506" name="Image" descr="Image"/>
                <p:cNvPicPr>
                  <a:picLocks noChangeAspect="1"/>
                </p:cNvPicPr>
                <p:nvPr/>
              </p:nvPicPr>
              <p:blipFill>
                <a:blip r:embed="rId3">
                  <a:extLst/>
                </a:blip>
                <a:stretch>
                  <a:fillRect/>
                </a:stretch>
              </p:blipFill>
              <p:spPr>
                <a:xfrm>
                  <a:off x="5985707" y="4476064"/>
                  <a:ext cx="400404" cy="1554506"/>
                </a:xfrm>
                <a:prstGeom prst="rect">
                  <a:avLst/>
                </a:prstGeom>
                <a:ln w="12700" cap="flat">
                  <a:noFill/>
                  <a:miter lim="400000"/>
                </a:ln>
                <a:effectLst/>
              </p:spPr>
            </p:pic>
            <p:pic>
              <p:nvPicPr>
                <p:cNvPr id="1507" name="Image" descr="Image"/>
                <p:cNvPicPr>
                  <a:picLocks noChangeAspect="1"/>
                </p:cNvPicPr>
                <p:nvPr/>
              </p:nvPicPr>
              <p:blipFill>
                <a:blip r:embed="rId4">
                  <a:extLst/>
                </a:blip>
                <a:stretch>
                  <a:fillRect/>
                </a:stretch>
              </p:blipFill>
              <p:spPr>
                <a:xfrm>
                  <a:off x="2997021" y="5781207"/>
                  <a:ext cx="190534" cy="419173"/>
                </a:xfrm>
                <a:prstGeom prst="rect">
                  <a:avLst/>
                </a:prstGeom>
                <a:ln w="12700" cap="flat">
                  <a:noFill/>
                  <a:miter lim="400000"/>
                </a:ln>
                <a:effectLst/>
              </p:spPr>
            </p:pic>
            <p:sp>
              <p:nvSpPr>
                <p:cNvPr id="1508" name="…"/>
                <p:cNvSpPr txBox="1"/>
                <p:nvPr/>
              </p:nvSpPr>
              <p:spPr>
                <a:xfrm rot="5400000">
                  <a:off x="2241913" y="8611005"/>
                  <a:ext cx="1928862" cy="153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0458" tIns="100458" rIns="100458" bIns="100458" numCol="1" anchor="ctr">
                  <a:noAutofit/>
                </a:bodyPr>
                <a:lstStyle>
                  <a:lvl1pPr defTabSz="1155278">
                    <a:defRPr sz="4200">
                      <a:latin typeface="Helvetica"/>
                      <a:ea typeface="Helvetica"/>
                      <a:cs typeface="Helvetica"/>
                      <a:sym typeface="Helvetica"/>
                    </a:defRPr>
                  </a:lvl1pPr>
                </a:lstStyle>
                <a:p>
                  <a:pPr/>
                  <a:r>
                    <a:t>…</a:t>
                  </a:r>
                </a:p>
              </p:txBody>
            </p:sp>
            <p:pic>
              <p:nvPicPr>
                <p:cNvPr id="1509" name="Image" descr="Image"/>
                <p:cNvPicPr>
                  <a:picLocks noChangeAspect="1"/>
                </p:cNvPicPr>
                <p:nvPr/>
              </p:nvPicPr>
              <p:blipFill>
                <a:blip r:embed="rId5">
                  <a:extLst/>
                </a:blip>
                <a:srcRect l="0" t="0" r="0" b="0"/>
                <a:stretch>
                  <a:fillRect/>
                </a:stretch>
              </p:blipFill>
              <p:spPr>
                <a:xfrm>
                  <a:off x="1611597" y="1592210"/>
                  <a:ext cx="454991" cy="351585"/>
                </a:xfrm>
                <a:prstGeom prst="rect">
                  <a:avLst/>
                </a:prstGeom>
                <a:ln w="12700" cap="flat">
                  <a:noFill/>
                  <a:miter lim="400000"/>
                </a:ln>
                <a:effectLst/>
              </p:spPr>
            </p:pic>
            <p:pic>
              <p:nvPicPr>
                <p:cNvPr id="1510" name="Image" descr="Image"/>
                <p:cNvPicPr>
                  <a:picLocks noChangeAspect="1"/>
                </p:cNvPicPr>
                <p:nvPr/>
              </p:nvPicPr>
              <p:blipFill>
                <a:blip r:embed="rId10">
                  <a:extLst/>
                </a:blip>
                <a:srcRect l="0" t="0" r="0" b="0"/>
                <a:stretch>
                  <a:fillRect/>
                </a:stretch>
              </p:blipFill>
              <p:spPr>
                <a:xfrm>
                  <a:off x="4648764" y="1584478"/>
                  <a:ext cx="434310" cy="496355"/>
                </a:xfrm>
                <a:prstGeom prst="rect">
                  <a:avLst/>
                </a:prstGeom>
                <a:ln w="12700" cap="flat">
                  <a:noFill/>
                  <a:miter lim="400000"/>
                </a:ln>
                <a:effectLst/>
              </p:spPr>
            </p:pic>
            <p:pic>
              <p:nvPicPr>
                <p:cNvPr id="1511" name="Image" descr="Image"/>
                <p:cNvPicPr>
                  <a:picLocks noChangeAspect="1"/>
                </p:cNvPicPr>
                <p:nvPr/>
              </p:nvPicPr>
              <p:blipFill>
                <a:blip r:embed="rId6">
                  <a:extLst/>
                </a:blip>
                <a:srcRect l="18419" t="0" r="4416" b="0"/>
                <a:stretch>
                  <a:fillRect/>
                </a:stretch>
              </p:blipFill>
              <p:spPr>
                <a:xfrm>
                  <a:off x="1064703" y="2251958"/>
                  <a:ext cx="1548537" cy="1575865"/>
                </a:xfrm>
                <a:prstGeom prst="rect">
                  <a:avLst/>
                </a:prstGeom>
                <a:ln w="25400" cap="flat">
                  <a:solidFill>
                    <a:srgbClr val="000000"/>
                  </a:solidFill>
                  <a:prstDash val="solid"/>
                  <a:miter lim="400000"/>
                </a:ln>
                <a:effectLst/>
              </p:spPr>
            </p:pic>
            <p:sp>
              <p:nvSpPr>
                <p:cNvPr id="1512" name="[0,0,1]"/>
                <p:cNvSpPr txBox="1"/>
                <p:nvPr/>
              </p:nvSpPr>
              <p:spPr>
                <a:xfrm>
                  <a:off x="3943962" y="2597336"/>
                  <a:ext cx="1843914"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[0,0,1]</a:t>
                  </a:r>
                </a:p>
              </p:txBody>
            </p:sp>
            <p:pic>
              <p:nvPicPr>
                <p:cNvPr id="1513" name="Screen Shot 2015-06-17 at 12.27.26 AM.png" descr="Screen Shot 2015-06-17 at 12.27.26 AM.png"/>
                <p:cNvPicPr>
                  <a:picLocks noChangeAspect="1"/>
                </p:cNvPicPr>
                <p:nvPr/>
              </p:nvPicPr>
              <p:blipFill>
                <a:blip r:embed="rId7">
                  <a:extLst/>
                </a:blip>
                <a:stretch>
                  <a:fillRect/>
                </a:stretch>
              </p:blipFill>
              <p:spPr>
                <a:xfrm>
                  <a:off x="962677" y="4491505"/>
                  <a:ext cx="1752659" cy="1529106"/>
                </a:xfrm>
                <a:prstGeom prst="rect">
                  <a:avLst/>
                </a:prstGeom>
                <a:ln w="25400" cap="flat">
                  <a:solidFill>
                    <a:srgbClr val="000000"/>
                  </a:solidFill>
                  <a:prstDash val="solid"/>
                  <a:miter lim="400000"/>
                </a:ln>
                <a:effectLst/>
              </p:spPr>
            </p:pic>
            <p:pic>
              <p:nvPicPr>
                <p:cNvPr id="1514" name="Screen Shot 2015-06-17 at 12.27.39 AM.png" descr="Screen Shot 2015-06-17 at 12.27.39 AM.png"/>
                <p:cNvPicPr>
                  <a:picLocks noChangeAspect="1"/>
                </p:cNvPicPr>
                <p:nvPr/>
              </p:nvPicPr>
              <p:blipFill>
                <a:blip r:embed="rId8">
                  <a:extLst/>
                </a:blip>
                <a:stretch>
                  <a:fillRect/>
                </a:stretch>
              </p:blipFill>
              <p:spPr>
                <a:xfrm>
                  <a:off x="962677" y="6802439"/>
                  <a:ext cx="1752659" cy="1625523"/>
                </a:xfrm>
                <a:prstGeom prst="rect">
                  <a:avLst/>
                </a:prstGeom>
                <a:ln w="25400" cap="flat">
                  <a:solidFill>
                    <a:srgbClr val="000000"/>
                  </a:solidFill>
                  <a:prstDash val="solid"/>
                  <a:miter lim="400000"/>
                </a:ln>
                <a:effectLst/>
              </p:spPr>
            </p:pic>
            <p:sp>
              <p:nvSpPr>
                <p:cNvPr id="1515" name="[0,1,0]"/>
                <p:cNvSpPr txBox="1"/>
                <p:nvPr/>
              </p:nvSpPr>
              <p:spPr>
                <a:xfrm>
                  <a:off x="3943962" y="4895924"/>
                  <a:ext cx="1843914"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[0,1,0]</a:t>
                  </a:r>
                </a:p>
              </p:txBody>
            </p:sp>
            <p:sp>
              <p:nvSpPr>
                <p:cNvPr id="1516" name="[1,0,0]"/>
                <p:cNvSpPr txBox="1"/>
                <p:nvPr/>
              </p:nvSpPr>
              <p:spPr>
                <a:xfrm>
                  <a:off x="3943962" y="7194512"/>
                  <a:ext cx="1843914"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[1,0,0]</a:t>
                  </a:r>
                </a:p>
              </p:txBody>
            </p:sp>
          </p:grpSp>
        </p:grpSp>
      </p:grpSp>
      <p:sp>
        <p:nvSpPr>
          <p:cNvPr id="1520" name="How to represent words as numbers?"/>
          <p:cNvSpPr txBox="1"/>
          <p:nvPr/>
        </p:nvSpPr>
        <p:spPr>
          <a:xfrm>
            <a:off x="974414" y="7881"/>
            <a:ext cx="22435173" cy="15271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1828800">
              <a:lnSpc>
                <a:spcPct val="90000"/>
              </a:lnSpc>
              <a:defRPr b="0" sz="10000">
                <a:latin typeface="Helvetica Light"/>
                <a:ea typeface="Helvetica Light"/>
                <a:cs typeface="Helvetica Light"/>
                <a:sym typeface="Helvetica Light"/>
              </a:defRPr>
            </a:lvl1pPr>
          </a:lstStyle>
          <a:p>
            <a:pPr/>
            <a:r>
              <a:t>How to represent words as numbers?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9" grpId="3"/>
      <p:bldP build="whole" bldLvl="1" animBg="1" rev="0" advAuto="0" spid="1471" grpId="1"/>
      <p:bldP build="whole" bldLvl="1" animBg="1" rev="0" advAuto="0" spid="1494" grpId="2"/>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2" name="How to represent words as numbers?"/>
          <p:cNvSpPr txBox="1"/>
          <p:nvPr/>
        </p:nvSpPr>
        <p:spPr>
          <a:xfrm>
            <a:off x="974414" y="7881"/>
            <a:ext cx="22435173" cy="15271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1828800">
              <a:lnSpc>
                <a:spcPct val="90000"/>
              </a:lnSpc>
              <a:defRPr b="0" sz="10000">
                <a:latin typeface="Helvetica Light"/>
                <a:ea typeface="Helvetica Light"/>
                <a:cs typeface="Helvetica Light"/>
                <a:sym typeface="Helvetica Light"/>
              </a:defRPr>
            </a:lvl1pPr>
          </a:lstStyle>
          <a:p>
            <a:pPr/>
            <a:r>
              <a:t>How to represent words as numbers?</a:t>
            </a:r>
          </a:p>
        </p:txBody>
      </p:sp>
      <p:sp>
        <p:nvSpPr>
          <p:cNvPr id="1523" name="Prediction"/>
          <p:cNvSpPr txBox="1"/>
          <p:nvPr/>
        </p:nvSpPr>
        <p:spPr>
          <a:xfrm>
            <a:off x="6724174" y="1858115"/>
            <a:ext cx="2750694" cy="8290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4200" u="sng">
                <a:latin typeface="Helvetica Light"/>
                <a:ea typeface="Helvetica Light"/>
                <a:cs typeface="Helvetica Light"/>
                <a:sym typeface="Helvetica Light"/>
              </a:defRPr>
            </a:lvl1pPr>
          </a:lstStyle>
          <a:p>
            <a:pPr/>
            <a:r>
              <a:t>Prediction</a:t>
            </a:r>
          </a:p>
        </p:txBody>
      </p:sp>
      <p:sp>
        <p:nvSpPr>
          <p:cNvPr id="1524" name="dolphin"/>
          <p:cNvSpPr txBox="1"/>
          <p:nvPr/>
        </p:nvSpPr>
        <p:spPr>
          <a:xfrm>
            <a:off x="5630512" y="3598629"/>
            <a:ext cx="2520971"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dolphin</a:t>
            </a:r>
          </a:p>
        </p:txBody>
      </p:sp>
      <p:sp>
        <p:nvSpPr>
          <p:cNvPr id="1525" name="cat"/>
          <p:cNvSpPr txBox="1"/>
          <p:nvPr/>
        </p:nvSpPr>
        <p:spPr>
          <a:xfrm>
            <a:off x="5630512" y="4482045"/>
            <a:ext cx="2520971"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cat</a:t>
            </a:r>
          </a:p>
        </p:txBody>
      </p:sp>
      <p:sp>
        <p:nvSpPr>
          <p:cNvPr id="1526" name="grizzly bear"/>
          <p:cNvSpPr txBox="1"/>
          <p:nvPr/>
        </p:nvSpPr>
        <p:spPr>
          <a:xfrm>
            <a:off x="5450641" y="5331698"/>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grizzly bear</a:t>
            </a:r>
          </a:p>
        </p:txBody>
      </p:sp>
      <p:sp>
        <p:nvSpPr>
          <p:cNvPr id="1527" name="angel fish"/>
          <p:cNvSpPr txBox="1"/>
          <p:nvPr/>
        </p:nvSpPr>
        <p:spPr>
          <a:xfrm>
            <a:off x="5450641" y="6220909"/>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angel fish</a:t>
            </a:r>
          </a:p>
        </p:txBody>
      </p:sp>
      <p:sp>
        <p:nvSpPr>
          <p:cNvPr id="1528" name="chameleon"/>
          <p:cNvSpPr txBox="1"/>
          <p:nvPr/>
        </p:nvSpPr>
        <p:spPr>
          <a:xfrm>
            <a:off x="5450641" y="7098792"/>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chameleon</a:t>
            </a:r>
          </a:p>
        </p:txBody>
      </p:sp>
      <p:sp>
        <p:nvSpPr>
          <p:cNvPr id="1529" name="iguana"/>
          <p:cNvSpPr txBox="1"/>
          <p:nvPr/>
        </p:nvSpPr>
        <p:spPr>
          <a:xfrm>
            <a:off x="5450641" y="8843191"/>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iguana</a:t>
            </a:r>
          </a:p>
        </p:txBody>
      </p:sp>
      <p:sp>
        <p:nvSpPr>
          <p:cNvPr id="1530" name="elephant"/>
          <p:cNvSpPr txBox="1"/>
          <p:nvPr/>
        </p:nvSpPr>
        <p:spPr>
          <a:xfrm>
            <a:off x="5450641" y="9721073"/>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elephant</a:t>
            </a:r>
          </a:p>
        </p:txBody>
      </p:sp>
      <p:sp>
        <p:nvSpPr>
          <p:cNvPr id="1531" name="clown fish"/>
          <p:cNvSpPr txBox="1"/>
          <p:nvPr/>
        </p:nvSpPr>
        <p:spPr>
          <a:xfrm>
            <a:off x="5450641" y="7970992"/>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sz="3600">
                <a:latin typeface="Helvetica"/>
                <a:ea typeface="Helvetica"/>
                <a:cs typeface="Helvetica"/>
                <a:sym typeface="Helvetica"/>
              </a:defRPr>
            </a:lvl1pPr>
          </a:lstStyle>
          <a:p>
            <a:pPr/>
            <a:r>
              <a:t>clown fish</a:t>
            </a:r>
          </a:p>
        </p:txBody>
      </p:sp>
      <p:sp>
        <p:nvSpPr>
          <p:cNvPr id="1532" name="Rectangle"/>
          <p:cNvSpPr/>
          <p:nvPr/>
        </p:nvSpPr>
        <p:spPr>
          <a:xfrm rot="5400000">
            <a:off x="8255917" y="4029393"/>
            <a:ext cx="463586" cy="369155"/>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33" name="Rectangle"/>
          <p:cNvSpPr/>
          <p:nvPr/>
        </p:nvSpPr>
        <p:spPr>
          <a:xfrm rot="5400000">
            <a:off x="8164022" y="4980085"/>
            <a:ext cx="463586" cy="185364"/>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34" name="Rectangle"/>
          <p:cNvSpPr/>
          <p:nvPr/>
        </p:nvSpPr>
        <p:spPr>
          <a:xfrm rot="5400000">
            <a:off x="8161518" y="5841386"/>
            <a:ext cx="463585" cy="180355"/>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35" name="Rectangle"/>
          <p:cNvSpPr/>
          <p:nvPr/>
        </p:nvSpPr>
        <p:spPr>
          <a:xfrm rot="5400000">
            <a:off x="8361290" y="6500410"/>
            <a:ext cx="463586" cy="579899"/>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36" name="Rectangle"/>
          <p:cNvSpPr/>
          <p:nvPr/>
        </p:nvSpPr>
        <p:spPr>
          <a:xfrm rot="5400000">
            <a:off x="8274637" y="7445859"/>
            <a:ext cx="463586" cy="406594"/>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37" name="Rectangle"/>
          <p:cNvSpPr/>
          <p:nvPr/>
        </p:nvSpPr>
        <p:spPr>
          <a:xfrm rot="5400000">
            <a:off x="8902102" y="7677190"/>
            <a:ext cx="463586" cy="1661524"/>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38" name="Rectangle"/>
          <p:cNvSpPr/>
          <p:nvPr/>
        </p:nvSpPr>
        <p:spPr>
          <a:xfrm rot="5400000">
            <a:off x="8240086" y="9198004"/>
            <a:ext cx="463585" cy="337490"/>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39" name="Rectangle"/>
          <p:cNvSpPr/>
          <p:nvPr/>
        </p:nvSpPr>
        <p:spPr>
          <a:xfrm rot="5400000">
            <a:off x="8161518" y="10132343"/>
            <a:ext cx="463585" cy="180355"/>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540" name="hat_mathbf_y.pdf" descr="hat_mathbf_y.pdf"/>
          <p:cNvPicPr>
            <a:picLocks noChangeAspect="1"/>
          </p:cNvPicPr>
          <p:nvPr/>
        </p:nvPicPr>
        <p:blipFill>
          <a:blip r:embed="rId2">
            <a:extLst/>
          </a:blip>
          <a:stretch>
            <a:fillRect/>
          </a:stretch>
        </p:blipFill>
        <p:spPr>
          <a:xfrm>
            <a:off x="9821098" y="2037450"/>
            <a:ext cx="358174" cy="579899"/>
          </a:xfrm>
          <a:prstGeom prst="rect">
            <a:avLst/>
          </a:prstGeom>
          <a:ln w="12700">
            <a:miter lim="400000"/>
          </a:ln>
        </p:spPr>
      </p:pic>
      <p:sp>
        <p:nvSpPr>
          <p:cNvPr id="1541" name="Line"/>
          <p:cNvSpPr/>
          <p:nvPr/>
        </p:nvSpPr>
        <p:spPr>
          <a:xfrm>
            <a:off x="8222498" y="11862610"/>
            <a:ext cx="4094697"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42" name="0"/>
          <p:cNvSpPr txBox="1"/>
          <p:nvPr/>
        </p:nvSpPr>
        <p:spPr>
          <a:xfrm>
            <a:off x="8020180" y="11862610"/>
            <a:ext cx="414257" cy="7101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4200">
                <a:latin typeface="Helvetica Neue Light"/>
                <a:ea typeface="Helvetica Neue Light"/>
                <a:cs typeface="Helvetica Neue Light"/>
                <a:sym typeface="Helvetica Neue Light"/>
              </a:defRPr>
            </a:lvl1pPr>
          </a:lstStyle>
          <a:p>
            <a:pPr/>
            <a:r>
              <a:t>0</a:t>
            </a:r>
          </a:p>
        </p:txBody>
      </p:sp>
      <p:sp>
        <p:nvSpPr>
          <p:cNvPr id="1543" name="1"/>
          <p:cNvSpPr txBox="1"/>
          <p:nvPr/>
        </p:nvSpPr>
        <p:spPr>
          <a:xfrm>
            <a:off x="12096210" y="11862610"/>
            <a:ext cx="414257" cy="7101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4200">
                <a:latin typeface="Helvetica Neue Light"/>
                <a:ea typeface="Helvetica Neue Light"/>
                <a:cs typeface="Helvetica Neue Light"/>
                <a:sym typeface="Helvetica Neue Light"/>
              </a:defRPr>
            </a:lvl1pPr>
          </a:lstStyle>
          <a:p>
            <a:pPr/>
            <a:r>
              <a:t>1</a:t>
            </a:r>
          </a:p>
        </p:txBody>
      </p:sp>
      <p:pic>
        <p:nvPicPr>
          <p:cNvPr id="1544" name="Image" descr="Image"/>
          <p:cNvPicPr>
            <a:picLocks noChangeAspect="1"/>
          </p:cNvPicPr>
          <p:nvPr/>
        </p:nvPicPr>
        <p:blipFill>
          <a:blip r:embed="rId3">
            <a:extLst/>
          </a:blip>
          <a:srcRect l="18419" t="0" r="4416" b="0"/>
          <a:stretch>
            <a:fillRect/>
          </a:stretch>
        </p:blipFill>
        <p:spPr>
          <a:xfrm>
            <a:off x="2218300" y="6123535"/>
            <a:ext cx="1418772" cy="1443810"/>
          </a:xfrm>
          <a:prstGeom prst="rect">
            <a:avLst/>
          </a:prstGeom>
          <a:ln w="25400">
            <a:solidFill>
              <a:srgbClr val="000000"/>
            </a:solidFill>
            <a:miter lim="400000"/>
          </a:ln>
        </p:spPr>
      </p:pic>
      <p:pic>
        <p:nvPicPr>
          <p:cNvPr id="1545" name="mathbf_x.pdf" descr="mathbf_x.pdf"/>
          <p:cNvPicPr>
            <a:picLocks noChangeAspect="1"/>
          </p:cNvPicPr>
          <p:nvPr/>
        </p:nvPicPr>
        <p:blipFill>
          <a:blip r:embed="rId4">
            <a:extLst/>
          </a:blip>
          <a:stretch>
            <a:fillRect/>
          </a:stretch>
        </p:blipFill>
        <p:spPr>
          <a:xfrm>
            <a:off x="2719521" y="5638490"/>
            <a:ext cx="416394" cy="321760"/>
          </a:xfrm>
          <a:prstGeom prst="rect">
            <a:avLst/>
          </a:prstGeom>
          <a:ln w="12700">
            <a:miter lim="400000"/>
          </a:ln>
        </p:spPr>
      </p:pic>
      <p:sp>
        <p:nvSpPr>
          <p:cNvPr id="1546" name="…"/>
          <p:cNvSpPr txBox="1"/>
          <p:nvPr/>
        </p:nvSpPr>
        <p:spPr>
          <a:xfrm rot="5400000">
            <a:off x="7374796" y="10782239"/>
            <a:ext cx="724327" cy="8290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sz="5000">
                <a:latin typeface="Helvetica"/>
                <a:ea typeface="Helvetica"/>
                <a:cs typeface="Helvetica"/>
                <a:sym typeface="Helvetica"/>
              </a:defRPr>
            </a:lvl1pPr>
          </a:lstStyle>
          <a:p>
            <a:pPr/>
            <a:r>
              <a:t>…</a:t>
            </a:r>
          </a:p>
        </p:txBody>
      </p:sp>
      <p:sp>
        <p:nvSpPr>
          <p:cNvPr id="1547" name="Line"/>
          <p:cNvSpPr/>
          <p:nvPr/>
        </p:nvSpPr>
        <p:spPr>
          <a:xfrm flipV="1">
            <a:off x="8227308" y="3968012"/>
            <a:ext cx="1" cy="790277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1550" name="Group"/>
          <p:cNvGrpSpPr/>
          <p:nvPr/>
        </p:nvGrpSpPr>
        <p:grpSpPr>
          <a:xfrm>
            <a:off x="3944345" y="5807181"/>
            <a:ext cx="1442108" cy="2076634"/>
            <a:chOff x="0" y="0"/>
            <a:chExt cx="1442106" cy="2076633"/>
          </a:xfrm>
        </p:grpSpPr>
        <p:pic>
          <p:nvPicPr>
            <p:cNvPr id="1548" name="Image" descr="Image"/>
            <p:cNvPicPr>
              <a:picLocks noChangeAspect="1"/>
            </p:cNvPicPr>
            <p:nvPr/>
          </p:nvPicPr>
          <p:blipFill>
            <a:blip r:embed="rId5">
              <a:extLst/>
            </a:blip>
            <a:stretch>
              <a:fillRect/>
            </a:stretch>
          </p:blipFill>
          <p:spPr>
            <a:xfrm>
              <a:off x="0" y="0"/>
              <a:ext cx="1442107" cy="2076634"/>
            </a:xfrm>
            <a:prstGeom prst="rect">
              <a:avLst/>
            </a:prstGeom>
            <a:ln w="12700" cap="flat">
              <a:noFill/>
              <a:miter lim="400000"/>
            </a:ln>
            <a:effectLst/>
          </p:spPr>
        </p:pic>
        <p:pic>
          <p:nvPicPr>
            <p:cNvPr id="1549" name="f.pdf" descr="f.pdf"/>
            <p:cNvPicPr>
              <a:picLocks noChangeAspect="1"/>
            </p:cNvPicPr>
            <p:nvPr/>
          </p:nvPicPr>
          <p:blipFill>
            <a:blip r:embed="rId6">
              <a:extLst/>
            </a:blip>
            <a:stretch>
              <a:fillRect/>
            </a:stretch>
          </p:blipFill>
          <p:spPr>
            <a:xfrm>
              <a:off x="558063" y="746649"/>
              <a:ext cx="325981" cy="583335"/>
            </a:xfrm>
            <a:prstGeom prst="rect">
              <a:avLst/>
            </a:prstGeom>
            <a:ln w="12700" cap="flat">
              <a:noFill/>
              <a:miter lim="400000"/>
            </a:ln>
            <a:effectLst/>
          </p:spPr>
        </p:pic>
      </p:grpSp>
      <p:pic>
        <p:nvPicPr>
          <p:cNvPr id="1551" name="f_theta_X_righta.pdf" descr="f_theta_X_righta.pdf"/>
          <p:cNvPicPr>
            <a:picLocks noChangeAspect="1"/>
          </p:cNvPicPr>
          <p:nvPr/>
        </p:nvPicPr>
        <p:blipFill>
          <a:blip r:embed="rId7">
            <a:extLst/>
          </a:blip>
          <a:stretch>
            <a:fillRect/>
          </a:stretch>
        </p:blipFill>
        <p:spPr>
          <a:xfrm>
            <a:off x="6449751" y="2859431"/>
            <a:ext cx="3555114" cy="725174"/>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3" name="How to represent words as numbers?"/>
          <p:cNvSpPr txBox="1"/>
          <p:nvPr/>
        </p:nvSpPr>
        <p:spPr>
          <a:xfrm>
            <a:off x="974414" y="7881"/>
            <a:ext cx="22435173" cy="15271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1828800">
              <a:lnSpc>
                <a:spcPct val="90000"/>
              </a:lnSpc>
              <a:defRPr b="0" sz="10000">
                <a:latin typeface="Helvetica Light"/>
                <a:ea typeface="Helvetica Light"/>
                <a:cs typeface="Helvetica Light"/>
                <a:sym typeface="Helvetica Light"/>
              </a:defRPr>
            </a:lvl1pPr>
          </a:lstStyle>
          <a:p>
            <a:pPr/>
            <a:r>
              <a:t>How to represent words as numbers?</a:t>
            </a:r>
          </a:p>
        </p:txBody>
      </p:sp>
      <p:sp>
        <p:nvSpPr>
          <p:cNvPr id="1554" name="Prediction"/>
          <p:cNvSpPr txBox="1"/>
          <p:nvPr/>
        </p:nvSpPr>
        <p:spPr>
          <a:xfrm>
            <a:off x="6724174" y="1858115"/>
            <a:ext cx="2750694" cy="8290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4200" u="sng">
                <a:latin typeface="Helvetica Light"/>
                <a:ea typeface="Helvetica Light"/>
                <a:cs typeface="Helvetica Light"/>
                <a:sym typeface="Helvetica Light"/>
              </a:defRPr>
            </a:lvl1pPr>
          </a:lstStyle>
          <a:p>
            <a:pPr/>
            <a:r>
              <a:t>Prediction</a:t>
            </a:r>
          </a:p>
        </p:txBody>
      </p:sp>
      <p:sp>
        <p:nvSpPr>
          <p:cNvPr id="1555" name="a"/>
          <p:cNvSpPr txBox="1"/>
          <p:nvPr/>
        </p:nvSpPr>
        <p:spPr>
          <a:xfrm>
            <a:off x="5630512" y="3598629"/>
            <a:ext cx="2520971"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a</a:t>
            </a:r>
          </a:p>
        </p:txBody>
      </p:sp>
      <p:sp>
        <p:nvSpPr>
          <p:cNvPr id="1556" name="aardvark"/>
          <p:cNvSpPr txBox="1"/>
          <p:nvPr/>
        </p:nvSpPr>
        <p:spPr>
          <a:xfrm>
            <a:off x="5630512" y="4482045"/>
            <a:ext cx="2520971"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aardvark</a:t>
            </a:r>
          </a:p>
        </p:txBody>
      </p:sp>
      <p:sp>
        <p:nvSpPr>
          <p:cNvPr id="1557" name="absolve"/>
          <p:cNvSpPr txBox="1"/>
          <p:nvPr/>
        </p:nvSpPr>
        <p:spPr>
          <a:xfrm>
            <a:off x="5450641" y="5331698"/>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absolve</a:t>
            </a:r>
          </a:p>
        </p:txBody>
      </p:sp>
      <p:sp>
        <p:nvSpPr>
          <p:cNvPr id="1558" name="accurate"/>
          <p:cNvSpPr txBox="1"/>
          <p:nvPr/>
        </p:nvSpPr>
        <p:spPr>
          <a:xfrm>
            <a:off x="5450641" y="6220909"/>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accurate</a:t>
            </a:r>
          </a:p>
        </p:txBody>
      </p:sp>
      <p:sp>
        <p:nvSpPr>
          <p:cNvPr id="1559" name="adapt"/>
          <p:cNvSpPr txBox="1"/>
          <p:nvPr/>
        </p:nvSpPr>
        <p:spPr>
          <a:xfrm>
            <a:off x="5450641" y="7098792"/>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adapt</a:t>
            </a:r>
          </a:p>
        </p:txBody>
      </p:sp>
      <p:sp>
        <p:nvSpPr>
          <p:cNvPr id="1560" name="after"/>
          <p:cNvSpPr txBox="1"/>
          <p:nvPr/>
        </p:nvSpPr>
        <p:spPr>
          <a:xfrm>
            <a:off x="5450641" y="8843191"/>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after</a:t>
            </a:r>
          </a:p>
        </p:txBody>
      </p:sp>
      <p:sp>
        <p:nvSpPr>
          <p:cNvPr id="1561" name="aghast"/>
          <p:cNvSpPr txBox="1"/>
          <p:nvPr/>
        </p:nvSpPr>
        <p:spPr>
          <a:xfrm>
            <a:off x="5450641" y="9721073"/>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aghast</a:t>
            </a:r>
          </a:p>
        </p:txBody>
      </p:sp>
      <p:sp>
        <p:nvSpPr>
          <p:cNvPr id="1562" name="aether"/>
          <p:cNvSpPr txBox="1"/>
          <p:nvPr/>
        </p:nvSpPr>
        <p:spPr>
          <a:xfrm>
            <a:off x="5450641" y="7970992"/>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aether</a:t>
            </a:r>
          </a:p>
        </p:txBody>
      </p:sp>
      <p:sp>
        <p:nvSpPr>
          <p:cNvPr id="1563" name="Rectangle"/>
          <p:cNvSpPr/>
          <p:nvPr/>
        </p:nvSpPr>
        <p:spPr>
          <a:xfrm rot="5400000">
            <a:off x="8139443" y="4145867"/>
            <a:ext cx="463586" cy="136206"/>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64" name="Rectangle"/>
          <p:cNvSpPr/>
          <p:nvPr/>
        </p:nvSpPr>
        <p:spPr>
          <a:xfrm rot="5400000">
            <a:off x="8144677" y="4999429"/>
            <a:ext cx="463586" cy="146675"/>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65" name="Rectangle"/>
          <p:cNvSpPr/>
          <p:nvPr/>
        </p:nvSpPr>
        <p:spPr>
          <a:xfrm rot="5400000">
            <a:off x="8161518" y="5841386"/>
            <a:ext cx="463585" cy="180355"/>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66" name="Rectangle"/>
          <p:cNvSpPr/>
          <p:nvPr/>
        </p:nvSpPr>
        <p:spPr>
          <a:xfrm rot="5400000">
            <a:off x="8128089" y="6733612"/>
            <a:ext cx="463585" cy="113496"/>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67" name="Rectangle"/>
          <p:cNvSpPr/>
          <p:nvPr/>
        </p:nvSpPr>
        <p:spPr>
          <a:xfrm rot="5400000">
            <a:off x="8170974" y="7549521"/>
            <a:ext cx="463586" cy="199269"/>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68" name="Rectangle"/>
          <p:cNvSpPr/>
          <p:nvPr/>
        </p:nvSpPr>
        <p:spPr>
          <a:xfrm rot="5400000">
            <a:off x="8192521" y="8386771"/>
            <a:ext cx="463586" cy="242362"/>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69" name="Rectangle"/>
          <p:cNvSpPr/>
          <p:nvPr/>
        </p:nvSpPr>
        <p:spPr>
          <a:xfrm rot="5400000">
            <a:off x="8166099" y="9271990"/>
            <a:ext cx="463586" cy="189518"/>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70" name="Rectangle"/>
          <p:cNvSpPr/>
          <p:nvPr/>
        </p:nvSpPr>
        <p:spPr>
          <a:xfrm rot="5400000">
            <a:off x="8135336" y="10158524"/>
            <a:ext cx="463586" cy="127993"/>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571" name="hat_mathbf_y.pdf" descr="hat_mathbf_y.pdf"/>
          <p:cNvPicPr>
            <a:picLocks noChangeAspect="1"/>
          </p:cNvPicPr>
          <p:nvPr/>
        </p:nvPicPr>
        <p:blipFill>
          <a:blip r:embed="rId2">
            <a:extLst/>
          </a:blip>
          <a:stretch>
            <a:fillRect/>
          </a:stretch>
        </p:blipFill>
        <p:spPr>
          <a:xfrm>
            <a:off x="9821098" y="2037450"/>
            <a:ext cx="358174" cy="579899"/>
          </a:xfrm>
          <a:prstGeom prst="rect">
            <a:avLst/>
          </a:prstGeom>
          <a:ln w="12700">
            <a:miter lim="400000"/>
          </a:ln>
        </p:spPr>
      </p:pic>
      <p:sp>
        <p:nvSpPr>
          <p:cNvPr id="1572" name="Line"/>
          <p:cNvSpPr/>
          <p:nvPr/>
        </p:nvSpPr>
        <p:spPr>
          <a:xfrm>
            <a:off x="8222498" y="11862610"/>
            <a:ext cx="4094697"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73" name="0"/>
          <p:cNvSpPr txBox="1"/>
          <p:nvPr/>
        </p:nvSpPr>
        <p:spPr>
          <a:xfrm>
            <a:off x="8020180" y="11862610"/>
            <a:ext cx="414257" cy="7101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4200">
                <a:latin typeface="Helvetica Neue Light"/>
                <a:ea typeface="Helvetica Neue Light"/>
                <a:cs typeface="Helvetica Neue Light"/>
                <a:sym typeface="Helvetica Neue Light"/>
              </a:defRPr>
            </a:lvl1pPr>
          </a:lstStyle>
          <a:p>
            <a:pPr/>
            <a:r>
              <a:t>0</a:t>
            </a:r>
          </a:p>
        </p:txBody>
      </p:sp>
      <p:sp>
        <p:nvSpPr>
          <p:cNvPr id="1574" name="1"/>
          <p:cNvSpPr txBox="1"/>
          <p:nvPr/>
        </p:nvSpPr>
        <p:spPr>
          <a:xfrm>
            <a:off x="12096210" y="11862610"/>
            <a:ext cx="414257" cy="7101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4200">
                <a:latin typeface="Helvetica Neue Light"/>
                <a:ea typeface="Helvetica Neue Light"/>
                <a:cs typeface="Helvetica Neue Light"/>
                <a:sym typeface="Helvetica Neue Light"/>
              </a:defRPr>
            </a:lvl1pPr>
          </a:lstStyle>
          <a:p>
            <a:pPr/>
            <a:r>
              <a:t>1</a:t>
            </a:r>
          </a:p>
        </p:txBody>
      </p:sp>
      <p:pic>
        <p:nvPicPr>
          <p:cNvPr id="1575" name="Image" descr="Image"/>
          <p:cNvPicPr>
            <a:picLocks noChangeAspect="1"/>
          </p:cNvPicPr>
          <p:nvPr/>
        </p:nvPicPr>
        <p:blipFill>
          <a:blip r:embed="rId3">
            <a:extLst/>
          </a:blip>
          <a:srcRect l="18419" t="0" r="4416" b="0"/>
          <a:stretch>
            <a:fillRect/>
          </a:stretch>
        </p:blipFill>
        <p:spPr>
          <a:xfrm>
            <a:off x="2218300" y="6123535"/>
            <a:ext cx="1418772" cy="1443810"/>
          </a:xfrm>
          <a:prstGeom prst="rect">
            <a:avLst/>
          </a:prstGeom>
          <a:ln w="25400">
            <a:solidFill>
              <a:srgbClr val="000000"/>
            </a:solidFill>
            <a:miter lim="400000"/>
          </a:ln>
        </p:spPr>
      </p:pic>
      <p:pic>
        <p:nvPicPr>
          <p:cNvPr id="1576" name="mathbf_x.pdf" descr="mathbf_x.pdf"/>
          <p:cNvPicPr>
            <a:picLocks noChangeAspect="1"/>
          </p:cNvPicPr>
          <p:nvPr/>
        </p:nvPicPr>
        <p:blipFill>
          <a:blip r:embed="rId4">
            <a:extLst/>
          </a:blip>
          <a:stretch>
            <a:fillRect/>
          </a:stretch>
        </p:blipFill>
        <p:spPr>
          <a:xfrm>
            <a:off x="2719521" y="5638490"/>
            <a:ext cx="416394" cy="321760"/>
          </a:xfrm>
          <a:prstGeom prst="rect">
            <a:avLst/>
          </a:prstGeom>
          <a:ln w="12700">
            <a:miter lim="400000"/>
          </a:ln>
        </p:spPr>
      </p:pic>
      <p:sp>
        <p:nvSpPr>
          <p:cNvPr id="1577" name="…"/>
          <p:cNvSpPr txBox="1"/>
          <p:nvPr/>
        </p:nvSpPr>
        <p:spPr>
          <a:xfrm rot="5400000">
            <a:off x="7374796" y="10782239"/>
            <a:ext cx="724327" cy="8290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sz="5000">
                <a:latin typeface="Helvetica"/>
                <a:ea typeface="Helvetica"/>
                <a:cs typeface="Helvetica"/>
                <a:sym typeface="Helvetica"/>
              </a:defRPr>
            </a:lvl1pPr>
          </a:lstStyle>
          <a:p>
            <a:pPr/>
            <a:r>
              <a:t>…</a:t>
            </a:r>
          </a:p>
        </p:txBody>
      </p:sp>
      <p:sp>
        <p:nvSpPr>
          <p:cNvPr id="1578" name="Line"/>
          <p:cNvSpPr/>
          <p:nvPr/>
        </p:nvSpPr>
        <p:spPr>
          <a:xfrm flipV="1">
            <a:off x="8227308" y="3968012"/>
            <a:ext cx="1" cy="790277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1581" name="Group"/>
          <p:cNvGrpSpPr/>
          <p:nvPr/>
        </p:nvGrpSpPr>
        <p:grpSpPr>
          <a:xfrm>
            <a:off x="3944345" y="5807181"/>
            <a:ext cx="1442108" cy="2076634"/>
            <a:chOff x="0" y="0"/>
            <a:chExt cx="1442106" cy="2076633"/>
          </a:xfrm>
        </p:grpSpPr>
        <p:pic>
          <p:nvPicPr>
            <p:cNvPr id="1579" name="Image" descr="Image"/>
            <p:cNvPicPr>
              <a:picLocks noChangeAspect="1"/>
            </p:cNvPicPr>
            <p:nvPr/>
          </p:nvPicPr>
          <p:blipFill>
            <a:blip r:embed="rId5">
              <a:extLst/>
            </a:blip>
            <a:stretch>
              <a:fillRect/>
            </a:stretch>
          </p:blipFill>
          <p:spPr>
            <a:xfrm>
              <a:off x="0" y="0"/>
              <a:ext cx="1442107" cy="2076634"/>
            </a:xfrm>
            <a:prstGeom prst="rect">
              <a:avLst/>
            </a:prstGeom>
            <a:ln w="12700" cap="flat">
              <a:noFill/>
              <a:miter lim="400000"/>
            </a:ln>
            <a:effectLst/>
          </p:spPr>
        </p:pic>
        <p:pic>
          <p:nvPicPr>
            <p:cNvPr id="1580" name="f.pdf" descr="f.pdf"/>
            <p:cNvPicPr>
              <a:picLocks noChangeAspect="1"/>
            </p:cNvPicPr>
            <p:nvPr/>
          </p:nvPicPr>
          <p:blipFill>
            <a:blip r:embed="rId6">
              <a:extLst/>
            </a:blip>
            <a:stretch>
              <a:fillRect/>
            </a:stretch>
          </p:blipFill>
          <p:spPr>
            <a:xfrm>
              <a:off x="558063" y="746649"/>
              <a:ext cx="325981" cy="583335"/>
            </a:xfrm>
            <a:prstGeom prst="rect">
              <a:avLst/>
            </a:prstGeom>
            <a:ln w="12700" cap="flat">
              <a:noFill/>
              <a:miter lim="400000"/>
            </a:ln>
            <a:effectLst/>
          </p:spPr>
        </p:pic>
      </p:grpSp>
      <p:pic>
        <p:nvPicPr>
          <p:cNvPr id="1582" name="f_theta_X_righta.pdf" descr="f_theta_X_righta.pdf"/>
          <p:cNvPicPr>
            <a:picLocks noChangeAspect="1"/>
          </p:cNvPicPr>
          <p:nvPr/>
        </p:nvPicPr>
        <p:blipFill>
          <a:blip r:embed="rId7">
            <a:extLst/>
          </a:blip>
          <a:stretch>
            <a:fillRect/>
          </a:stretch>
        </p:blipFill>
        <p:spPr>
          <a:xfrm>
            <a:off x="6449751" y="2859431"/>
            <a:ext cx="3555114" cy="725174"/>
          </a:xfrm>
          <a:prstGeom prst="rect">
            <a:avLst/>
          </a:prstGeom>
          <a:ln w="12700">
            <a:miter lim="400000"/>
          </a:ln>
        </p:spPr>
      </p:pic>
      <p:sp>
        <p:nvSpPr>
          <p:cNvPr id="1583" name="Rather than having just a handful of possible object classes, we can represent all words in a large vocabulary using a very large K…"/>
          <p:cNvSpPr txBox="1"/>
          <p:nvPr/>
        </p:nvSpPr>
        <p:spPr>
          <a:xfrm>
            <a:off x="13136791" y="4823132"/>
            <a:ext cx="10744114" cy="3934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821531">
              <a:defRPr b="0" sz="5000">
                <a:latin typeface="Helvetica Neue Light"/>
                <a:ea typeface="Helvetica Neue Light"/>
                <a:cs typeface="Helvetica Neue Light"/>
                <a:sym typeface="Helvetica Neue Light"/>
              </a:defRPr>
            </a:pPr>
            <a:r>
              <a:t>Rather than having just a handful of possible object classes, we can represent all words in a large vocabulary using a very large K </a:t>
            </a:r>
          </a:p>
          <a:p>
            <a:pPr algn="l" defTabSz="821531">
              <a:defRPr b="0" sz="5000">
                <a:latin typeface="Helvetica Neue Light"/>
                <a:ea typeface="Helvetica Neue Light"/>
                <a:cs typeface="Helvetica Neue Light"/>
                <a:sym typeface="Helvetica Neue Light"/>
              </a:defRPr>
            </a:pPr>
            <a:r>
              <a:t>(e.g., K=100,000).</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Screen Shot 2016-08-31 at 9.06.44 PM.png" descr="Screen Shot 2016-08-31 at 9.06.44 PM.png"/>
          <p:cNvPicPr>
            <a:picLocks noChangeAspect="1"/>
          </p:cNvPicPr>
          <p:nvPr/>
        </p:nvPicPr>
        <p:blipFill>
          <a:blip r:embed="rId3">
            <a:extLst/>
          </a:blip>
          <a:stretch>
            <a:fillRect/>
          </a:stretch>
        </p:blipFill>
        <p:spPr>
          <a:xfrm>
            <a:off x="3039658" y="0"/>
            <a:ext cx="18304684" cy="13769740"/>
          </a:xfrm>
          <a:prstGeom prst="rect">
            <a:avLst/>
          </a:prstGeom>
          <a:ln w="12700">
            <a:miter lim="400000"/>
          </a:ln>
        </p:spPr>
      </p:pic>
      <p:sp>
        <p:nvSpPr>
          <p:cNvPr id="228" name="Rectangle"/>
          <p:cNvSpPr/>
          <p:nvPr/>
        </p:nvSpPr>
        <p:spPr>
          <a:xfrm>
            <a:off x="9816220" y="4701896"/>
            <a:ext cx="6534065" cy="7779073"/>
          </a:xfrm>
          <a:prstGeom prst="rect">
            <a:avLst/>
          </a:prstGeom>
          <a:ln w="533400">
            <a:solidFill>
              <a:srgbClr val="F5D328"/>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b="0" sz="3200">
                <a:solidFill>
                  <a:srgbClr val="FFFFFF"/>
                </a:solidFill>
                <a:latin typeface="Helvetica Light"/>
                <a:ea typeface="Helvetica Light"/>
                <a:cs typeface="Helvetica Light"/>
                <a:sym typeface="Helvetica Light"/>
              </a:defRPr>
            </a:pPr>
          </a:p>
        </p:txBody>
      </p:sp>
      <p:sp>
        <p:nvSpPr>
          <p:cNvPr id="229" name="person"/>
          <p:cNvSpPr txBox="1"/>
          <p:nvPr/>
        </p:nvSpPr>
        <p:spPr>
          <a:xfrm>
            <a:off x="11216599" y="2987374"/>
            <a:ext cx="3712270" cy="1425576"/>
          </a:xfrm>
          <a:prstGeom prst="rect">
            <a:avLst/>
          </a:prstGeom>
          <a:ln w="12700">
            <a:miter lim="400000"/>
          </a:ln>
          <a:effectLst>
            <a:outerShdw sx="100000" sy="100000" kx="0" ky="0" algn="b" rotWithShape="0" blurRad="266700" dist="12700" dir="5400000">
              <a:srgbClr val="000000">
                <a:alpha val="75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sz="8400">
                <a:solidFill>
                  <a:srgbClr val="FFFB00"/>
                </a:solidFill>
                <a:latin typeface="Helvetica"/>
                <a:ea typeface="Helvetica"/>
                <a:cs typeface="Helvetica"/>
                <a:sym typeface="Helvetica"/>
              </a:defRPr>
            </a:lvl1pPr>
          </a:lstStyle>
          <a:p>
            <a:pPr/>
            <a:r>
              <a:t>person</a:t>
            </a:r>
          </a:p>
        </p:txBody>
      </p:sp>
      <p:sp>
        <p:nvSpPr>
          <p:cNvPr id="230" name="Rectangle"/>
          <p:cNvSpPr/>
          <p:nvPr/>
        </p:nvSpPr>
        <p:spPr>
          <a:xfrm>
            <a:off x="3157408" y="130003"/>
            <a:ext cx="3645995" cy="4120744"/>
          </a:xfrm>
          <a:prstGeom prst="rect">
            <a:avLst/>
          </a:prstGeom>
          <a:ln w="533400">
            <a:solidFill>
              <a:srgbClr val="F39019"/>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b="0" sz="3200">
                <a:solidFill>
                  <a:srgbClr val="FFFFFF"/>
                </a:solidFill>
                <a:latin typeface="Helvetica Light"/>
                <a:ea typeface="Helvetica Light"/>
                <a:cs typeface="Helvetica Light"/>
                <a:sym typeface="Helvetica Light"/>
              </a:defRPr>
            </a:pPr>
          </a:p>
        </p:txBody>
      </p:sp>
      <p:sp>
        <p:nvSpPr>
          <p:cNvPr id="231" name="television"/>
          <p:cNvSpPr txBox="1"/>
          <p:nvPr/>
        </p:nvSpPr>
        <p:spPr>
          <a:xfrm>
            <a:off x="3157354" y="4511482"/>
            <a:ext cx="5076504" cy="1425576"/>
          </a:xfrm>
          <a:prstGeom prst="rect">
            <a:avLst/>
          </a:prstGeom>
          <a:ln w="12700">
            <a:miter lim="400000"/>
          </a:ln>
          <a:effectLst>
            <a:outerShdw sx="100000" sy="100000" kx="0" ky="0" algn="b" rotWithShape="0" blurRad="266700" dist="12700" dir="5400000">
              <a:srgbClr val="000000">
                <a:alpha val="75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sz="8400">
                <a:solidFill>
                  <a:srgbClr val="F39019"/>
                </a:solidFill>
                <a:latin typeface="Helvetica"/>
                <a:ea typeface="Helvetica"/>
                <a:cs typeface="Helvetica"/>
                <a:sym typeface="Helvetica"/>
              </a:defRPr>
            </a:lvl1pPr>
          </a:lstStyle>
          <a:p>
            <a:pPr/>
            <a:r>
              <a:t>television</a:t>
            </a:r>
          </a:p>
        </p:txBody>
      </p:sp>
      <p:sp>
        <p:nvSpPr>
          <p:cNvPr id="232" name="Rectangle"/>
          <p:cNvSpPr/>
          <p:nvPr/>
        </p:nvSpPr>
        <p:spPr>
          <a:xfrm>
            <a:off x="8827894" y="7063623"/>
            <a:ext cx="4730000" cy="5232208"/>
          </a:xfrm>
          <a:prstGeom prst="rect">
            <a:avLst/>
          </a:prstGeom>
          <a:ln w="533400">
            <a:solidFill>
              <a:srgbClr val="EC5D57"/>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b="0" sz="3200">
                <a:solidFill>
                  <a:srgbClr val="FFFFFF"/>
                </a:solidFill>
                <a:latin typeface="Helvetica Light"/>
                <a:ea typeface="Helvetica Light"/>
                <a:cs typeface="Helvetica Light"/>
                <a:sym typeface="Helvetica Light"/>
              </a:defRPr>
            </a:pPr>
          </a:p>
        </p:txBody>
      </p:sp>
      <p:sp>
        <p:nvSpPr>
          <p:cNvPr id="233" name="chair"/>
          <p:cNvSpPr txBox="1"/>
          <p:nvPr/>
        </p:nvSpPr>
        <p:spPr>
          <a:xfrm>
            <a:off x="5628706" y="11088129"/>
            <a:ext cx="2705373" cy="1425576"/>
          </a:xfrm>
          <a:prstGeom prst="rect">
            <a:avLst/>
          </a:prstGeom>
          <a:ln w="12700">
            <a:miter lim="400000"/>
          </a:ln>
          <a:effectLst>
            <a:outerShdw sx="100000" sy="100000" kx="0" ky="0" algn="b" rotWithShape="0" blurRad="266700" dist="12700" dir="5400000">
              <a:srgbClr val="000000">
                <a:alpha val="75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sz="8400">
                <a:solidFill>
                  <a:srgbClr val="EC5D57"/>
                </a:solidFill>
                <a:latin typeface="Helvetica"/>
                <a:ea typeface="Helvetica"/>
                <a:cs typeface="Helvetica"/>
                <a:sym typeface="Helvetica"/>
              </a:defRPr>
            </a:lvl1pPr>
          </a:lstStyle>
          <a:p>
            <a:pPr/>
            <a:r>
              <a:t>chair</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5" name="How to represent words as numbers?"/>
          <p:cNvSpPr txBox="1"/>
          <p:nvPr/>
        </p:nvSpPr>
        <p:spPr>
          <a:xfrm>
            <a:off x="974414" y="7881"/>
            <a:ext cx="22435173" cy="15271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1828800">
              <a:lnSpc>
                <a:spcPct val="90000"/>
              </a:lnSpc>
              <a:defRPr b="0" sz="10000">
                <a:latin typeface="Helvetica Light"/>
                <a:ea typeface="Helvetica Light"/>
                <a:cs typeface="Helvetica Light"/>
                <a:sym typeface="Helvetica Light"/>
              </a:defRPr>
            </a:lvl1pPr>
          </a:lstStyle>
          <a:p>
            <a:pPr/>
            <a:r>
              <a:t>How to represent words as numbers?</a:t>
            </a:r>
          </a:p>
        </p:txBody>
      </p:sp>
      <p:sp>
        <p:nvSpPr>
          <p:cNvPr id="1586" name="Prediction"/>
          <p:cNvSpPr txBox="1"/>
          <p:nvPr/>
        </p:nvSpPr>
        <p:spPr>
          <a:xfrm>
            <a:off x="6724174" y="1858115"/>
            <a:ext cx="2750694" cy="8290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4200" u="sng">
                <a:latin typeface="Helvetica Light"/>
                <a:ea typeface="Helvetica Light"/>
                <a:cs typeface="Helvetica Light"/>
                <a:sym typeface="Helvetica Light"/>
              </a:defRPr>
            </a:lvl1pPr>
          </a:lstStyle>
          <a:p>
            <a:pPr/>
            <a:r>
              <a:t>Prediction</a:t>
            </a:r>
          </a:p>
        </p:txBody>
      </p:sp>
      <p:sp>
        <p:nvSpPr>
          <p:cNvPr id="1587" name="a"/>
          <p:cNvSpPr txBox="1"/>
          <p:nvPr/>
        </p:nvSpPr>
        <p:spPr>
          <a:xfrm>
            <a:off x="5630512" y="3598629"/>
            <a:ext cx="2520971"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a</a:t>
            </a:r>
          </a:p>
        </p:txBody>
      </p:sp>
      <p:sp>
        <p:nvSpPr>
          <p:cNvPr id="1588" name="b"/>
          <p:cNvSpPr txBox="1"/>
          <p:nvPr/>
        </p:nvSpPr>
        <p:spPr>
          <a:xfrm>
            <a:off x="5630512" y="4482045"/>
            <a:ext cx="2520971"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b</a:t>
            </a:r>
          </a:p>
        </p:txBody>
      </p:sp>
      <p:sp>
        <p:nvSpPr>
          <p:cNvPr id="1589" name="c"/>
          <p:cNvSpPr txBox="1"/>
          <p:nvPr/>
        </p:nvSpPr>
        <p:spPr>
          <a:xfrm>
            <a:off x="5450641" y="5331698"/>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c</a:t>
            </a:r>
          </a:p>
        </p:txBody>
      </p:sp>
      <p:sp>
        <p:nvSpPr>
          <p:cNvPr id="1590" name="d"/>
          <p:cNvSpPr txBox="1"/>
          <p:nvPr/>
        </p:nvSpPr>
        <p:spPr>
          <a:xfrm>
            <a:off x="5450641" y="6220909"/>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d</a:t>
            </a:r>
          </a:p>
        </p:txBody>
      </p:sp>
      <p:sp>
        <p:nvSpPr>
          <p:cNvPr id="1591" name="e"/>
          <p:cNvSpPr txBox="1"/>
          <p:nvPr/>
        </p:nvSpPr>
        <p:spPr>
          <a:xfrm>
            <a:off x="5450641" y="7098792"/>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e</a:t>
            </a:r>
          </a:p>
        </p:txBody>
      </p:sp>
      <p:sp>
        <p:nvSpPr>
          <p:cNvPr id="1592" name="g"/>
          <p:cNvSpPr txBox="1"/>
          <p:nvPr/>
        </p:nvSpPr>
        <p:spPr>
          <a:xfrm>
            <a:off x="5450641" y="8843191"/>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g</a:t>
            </a:r>
          </a:p>
        </p:txBody>
      </p:sp>
      <p:sp>
        <p:nvSpPr>
          <p:cNvPr id="1593" name="h"/>
          <p:cNvSpPr txBox="1"/>
          <p:nvPr/>
        </p:nvSpPr>
        <p:spPr>
          <a:xfrm>
            <a:off x="5450641" y="9721073"/>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h</a:t>
            </a:r>
          </a:p>
        </p:txBody>
      </p:sp>
      <p:sp>
        <p:nvSpPr>
          <p:cNvPr id="1594" name="f"/>
          <p:cNvSpPr txBox="1"/>
          <p:nvPr/>
        </p:nvSpPr>
        <p:spPr>
          <a:xfrm>
            <a:off x="5450641" y="7970992"/>
            <a:ext cx="2700842" cy="10799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defTabSz="821531">
              <a:defRPr b="0" sz="3600">
                <a:latin typeface="Helvetica Light"/>
                <a:ea typeface="Helvetica Light"/>
                <a:cs typeface="Helvetica Light"/>
                <a:sym typeface="Helvetica Light"/>
              </a:defRPr>
            </a:lvl1pPr>
          </a:lstStyle>
          <a:p>
            <a:pPr/>
            <a:r>
              <a:t>f</a:t>
            </a:r>
          </a:p>
        </p:txBody>
      </p:sp>
      <p:sp>
        <p:nvSpPr>
          <p:cNvPr id="1595" name="Rectangle"/>
          <p:cNvSpPr/>
          <p:nvPr/>
        </p:nvSpPr>
        <p:spPr>
          <a:xfrm rot="5400000">
            <a:off x="8139443" y="4145867"/>
            <a:ext cx="463586" cy="136206"/>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96" name="Rectangle"/>
          <p:cNvSpPr/>
          <p:nvPr/>
        </p:nvSpPr>
        <p:spPr>
          <a:xfrm rot="5400000">
            <a:off x="8144677" y="4999429"/>
            <a:ext cx="463586" cy="146675"/>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97" name="Rectangle"/>
          <p:cNvSpPr/>
          <p:nvPr/>
        </p:nvSpPr>
        <p:spPr>
          <a:xfrm rot="5400000">
            <a:off x="8161518" y="5841386"/>
            <a:ext cx="463585" cy="180355"/>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98" name="Rectangle"/>
          <p:cNvSpPr/>
          <p:nvPr/>
        </p:nvSpPr>
        <p:spPr>
          <a:xfrm rot="5400000">
            <a:off x="8128089" y="6733612"/>
            <a:ext cx="463585" cy="113496"/>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599" name="Rectangle"/>
          <p:cNvSpPr/>
          <p:nvPr/>
        </p:nvSpPr>
        <p:spPr>
          <a:xfrm rot="5400000">
            <a:off x="8170974" y="7549521"/>
            <a:ext cx="463586" cy="199269"/>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600" name="Rectangle"/>
          <p:cNvSpPr/>
          <p:nvPr/>
        </p:nvSpPr>
        <p:spPr>
          <a:xfrm rot="5400000">
            <a:off x="8192521" y="8386771"/>
            <a:ext cx="463586" cy="242362"/>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601" name="Rectangle"/>
          <p:cNvSpPr/>
          <p:nvPr/>
        </p:nvSpPr>
        <p:spPr>
          <a:xfrm rot="5400000">
            <a:off x="8166099" y="9271990"/>
            <a:ext cx="463586" cy="189518"/>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602" name="Rectangle"/>
          <p:cNvSpPr/>
          <p:nvPr/>
        </p:nvSpPr>
        <p:spPr>
          <a:xfrm rot="5400000">
            <a:off x="8135336" y="10158524"/>
            <a:ext cx="463586" cy="127993"/>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1603" name="hat_mathbf_y.pdf" descr="hat_mathbf_y.pdf"/>
          <p:cNvPicPr>
            <a:picLocks noChangeAspect="1"/>
          </p:cNvPicPr>
          <p:nvPr/>
        </p:nvPicPr>
        <p:blipFill>
          <a:blip r:embed="rId2">
            <a:extLst/>
          </a:blip>
          <a:stretch>
            <a:fillRect/>
          </a:stretch>
        </p:blipFill>
        <p:spPr>
          <a:xfrm>
            <a:off x="9821098" y="2037450"/>
            <a:ext cx="358174" cy="579899"/>
          </a:xfrm>
          <a:prstGeom prst="rect">
            <a:avLst/>
          </a:prstGeom>
          <a:ln w="12700">
            <a:miter lim="400000"/>
          </a:ln>
        </p:spPr>
      </p:pic>
      <p:sp>
        <p:nvSpPr>
          <p:cNvPr id="1604" name="Line"/>
          <p:cNvSpPr/>
          <p:nvPr/>
        </p:nvSpPr>
        <p:spPr>
          <a:xfrm>
            <a:off x="8222498" y="11862610"/>
            <a:ext cx="4094697"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605" name="0"/>
          <p:cNvSpPr txBox="1"/>
          <p:nvPr/>
        </p:nvSpPr>
        <p:spPr>
          <a:xfrm>
            <a:off x="8020180" y="11862610"/>
            <a:ext cx="414257" cy="7101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4200">
                <a:latin typeface="Helvetica Neue Light"/>
                <a:ea typeface="Helvetica Neue Light"/>
                <a:cs typeface="Helvetica Neue Light"/>
                <a:sym typeface="Helvetica Neue Light"/>
              </a:defRPr>
            </a:lvl1pPr>
          </a:lstStyle>
          <a:p>
            <a:pPr/>
            <a:r>
              <a:t>0</a:t>
            </a:r>
          </a:p>
        </p:txBody>
      </p:sp>
      <p:sp>
        <p:nvSpPr>
          <p:cNvPr id="1606" name="1"/>
          <p:cNvSpPr txBox="1"/>
          <p:nvPr/>
        </p:nvSpPr>
        <p:spPr>
          <a:xfrm>
            <a:off x="12096210" y="11862610"/>
            <a:ext cx="414257" cy="7101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4200">
                <a:latin typeface="Helvetica Neue Light"/>
                <a:ea typeface="Helvetica Neue Light"/>
                <a:cs typeface="Helvetica Neue Light"/>
                <a:sym typeface="Helvetica Neue Light"/>
              </a:defRPr>
            </a:lvl1pPr>
          </a:lstStyle>
          <a:p>
            <a:pPr/>
            <a:r>
              <a:t>1</a:t>
            </a:r>
          </a:p>
        </p:txBody>
      </p:sp>
      <p:pic>
        <p:nvPicPr>
          <p:cNvPr id="1607" name="Image" descr="Image"/>
          <p:cNvPicPr>
            <a:picLocks noChangeAspect="1"/>
          </p:cNvPicPr>
          <p:nvPr/>
        </p:nvPicPr>
        <p:blipFill>
          <a:blip r:embed="rId3">
            <a:extLst/>
          </a:blip>
          <a:srcRect l="18419" t="0" r="4416" b="0"/>
          <a:stretch>
            <a:fillRect/>
          </a:stretch>
        </p:blipFill>
        <p:spPr>
          <a:xfrm>
            <a:off x="2218300" y="6123535"/>
            <a:ext cx="1418772" cy="1443810"/>
          </a:xfrm>
          <a:prstGeom prst="rect">
            <a:avLst/>
          </a:prstGeom>
          <a:ln w="25400">
            <a:solidFill>
              <a:srgbClr val="000000"/>
            </a:solidFill>
            <a:miter lim="400000"/>
          </a:ln>
        </p:spPr>
      </p:pic>
      <p:pic>
        <p:nvPicPr>
          <p:cNvPr id="1608" name="mathbf_x.pdf" descr="mathbf_x.pdf"/>
          <p:cNvPicPr>
            <a:picLocks noChangeAspect="1"/>
          </p:cNvPicPr>
          <p:nvPr/>
        </p:nvPicPr>
        <p:blipFill>
          <a:blip r:embed="rId4">
            <a:extLst/>
          </a:blip>
          <a:stretch>
            <a:fillRect/>
          </a:stretch>
        </p:blipFill>
        <p:spPr>
          <a:xfrm>
            <a:off x="2719521" y="5638490"/>
            <a:ext cx="416394" cy="321760"/>
          </a:xfrm>
          <a:prstGeom prst="rect">
            <a:avLst/>
          </a:prstGeom>
          <a:ln w="12700">
            <a:miter lim="400000"/>
          </a:ln>
        </p:spPr>
      </p:pic>
      <p:sp>
        <p:nvSpPr>
          <p:cNvPr id="1609" name="…"/>
          <p:cNvSpPr txBox="1"/>
          <p:nvPr/>
        </p:nvSpPr>
        <p:spPr>
          <a:xfrm rot="5400000">
            <a:off x="7374796" y="10782239"/>
            <a:ext cx="724327" cy="8290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sz="5000">
                <a:latin typeface="Helvetica"/>
                <a:ea typeface="Helvetica"/>
                <a:cs typeface="Helvetica"/>
                <a:sym typeface="Helvetica"/>
              </a:defRPr>
            </a:lvl1pPr>
          </a:lstStyle>
          <a:p>
            <a:pPr/>
            <a:r>
              <a:t>…</a:t>
            </a:r>
          </a:p>
        </p:txBody>
      </p:sp>
      <p:sp>
        <p:nvSpPr>
          <p:cNvPr id="1610" name="Line"/>
          <p:cNvSpPr/>
          <p:nvPr/>
        </p:nvSpPr>
        <p:spPr>
          <a:xfrm flipV="1">
            <a:off x="8227308" y="3968012"/>
            <a:ext cx="1" cy="790277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1613" name="Group"/>
          <p:cNvGrpSpPr/>
          <p:nvPr/>
        </p:nvGrpSpPr>
        <p:grpSpPr>
          <a:xfrm>
            <a:off x="3944345" y="5807181"/>
            <a:ext cx="1442108" cy="2076634"/>
            <a:chOff x="0" y="0"/>
            <a:chExt cx="1442106" cy="2076633"/>
          </a:xfrm>
        </p:grpSpPr>
        <p:pic>
          <p:nvPicPr>
            <p:cNvPr id="1611" name="Image" descr="Image"/>
            <p:cNvPicPr>
              <a:picLocks noChangeAspect="1"/>
            </p:cNvPicPr>
            <p:nvPr/>
          </p:nvPicPr>
          <p:blipFill>
            <a:blip r:embed="rId5">
              <a:extLst/>
            </a:blip>
            <a:stretch>
              <a:fillRect/>
            </a:stretch>
          </p:blipFill>
          <p:spPr>
            <a:xfrm>
              <a:off x="0" y="0"/>
              <a:ext cx="1442107" cy="2076634"/>
            </a:xfrm>
            <a:prstGeom prst="rect">
              <a:avLst/>
            </a:prstGeom>
            <a:ln w="12700" cap="flat">
              <a:noFill/>
              <a:miter lim="400000"/>
            </a:ln>
            <a:effectLst/>
          </p:spPr>
        </p:pic>
        <p:pic>
          <p:nvPicPr>
            <p:cNvPr id="1612" name="f.pdf" descr="f.pdf"/>
            <p:cNvPicPr>
              <a:picLocks noChangeAspect="1"/>
            </p:cNvPicPr>
            <p:nvPr/>
          </p:nvPicPr>
          <p:blipFill>
            <a:blip r:embed="rId6">
              <a:extLst/>
            </a:blip>
            <a:stretch>
              <a:fillRect/>
            </a:stretch>
          </p:blipFill>
          <p:spPr>
            <a:xfrm>
              <a:off x="558063" y="746649"/>
              <a:ext cx="325981" cy="583335"/>
            </a:xfrm>
            <a:prstGeom prst="rect">
              <a:avLst/>
            </a:prstGeom>
            <a:ln w="12700" cap="flat">
              <a:noFill/>
              <a:miter lim="400000"/>
            </a:ln>
            <a:effectLst/>
          </p:spPr>
        </p:pic>
      </p:grpSp>
      <p:pic>
        <p:nvPicPr>
          <p:cNvPr id="1614" name="f_theta_X_righta.pdf" descr="f_theta_X_righta.pdf"/>
          <p:cNvPicPr>
            <a:picLocks noChangeAspect="1"/>
          </p:cNvPicPr>
          <p:nvPr/>
        </p:nvPicPr>
        <p:blipFill>
          <a:blip r:embed="rId7">
            <a:extLst/>
          </a:blip>
          <a:stretch>
            <a:fillRect/>
          </a:stretch>
        </p:blipFill>
        <p:spPr>
          <a:xfrm>
            <a:off x="6449751" y="2859431"/>
            <a:ext cx="3555114" cy="725174"/>
          </a:xfrm>
          <a:prstGeom prst="rect">
            <a:avLst/>
          </a:prstGeom>
          <a:ln w="12700">
            <a:miter lim="400000"/>
          </a:ln>
        </p:spPr>
      </p:pic>
      <p:sp>
        <p:nvSpPr>
          <p:cNvPr id="1615" name="Or, represent each character as a class (e.g., K=26 for English letters),…"/>
          <p:cNvSpPr txBox="1"/>
          <p:nvPr/>
        </p:nvSpPr>
        <p:spPr>
          <a:xfrm>
            <a:off x="12895492" y="4878223"/>
            <a:ext cx="10744114" cy="3934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821531">
              <a:defRPr b="0" sz="5000">
                <a:latin typeface="Helvetica Neue Light"/>
                <a:ea typeface="Helvetica Neue Light"/>
                <a:cs typeface="Helvetica Neue Light"/>
                <a:sym typeface="Helvetica Neue Light"/>
              </a:defRPr>
            </a:pPr>
            <a:r>
              <a:t>Or, represent each character as a class (e.g., K=26 for English letters),</a:t>
            </a:r>
          </a:p>
          <a:p>
            <a:pPr algn="l" defTabSz="821531">
              <a:defRPr b="0" sz="5000">
                <a:latin typeface="Helvetica Neue Light"/>
                <a:ea typeface="Helvetica Neue Light"/>
                <a:cs typeface="Helvetica Neue Light"/>
                <a:sym typeface="Helvetica Neue Light"/>
              </a:defRPr>
            </a:pPr>
          </a:p>
          <a:p>
            <a:pPr algn="l" defTabSz="821531">
              <a:defRPr b="0" sz="5000">
                <a:latin typeface="Helvetica Neue Light"/>
                <a:ea typeface="Helvetica Neue Light"/>
                <a:cs typeface="Helvetica Neue Light"/>
                <a:sym typeface="Helvetica Neue Light"/>
              </a:defRPr>
            </a:pPr>
            <a:r>
              <a:t>and represent words as a sequence of characters.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17" name="Softmax regression (a.k.a. multinomial logistic regression)"/>
          <p:cNvSpPr txBox="1"/>
          <p:nvPr/>
        </p:nvSpPr>
        <p:spPr>
          <a:xfrm>
            <a:off x="950601" y="784689"/>
            <a:ext cx="15619598" cy="8413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2172273">
              <a:defRPr b="0" sz="4600">
                <a:latin typeface="Helvetica Light"/>
                <a:ea typeface="Helvetica Light"/>
                <a:cs typeface="Helvetica Light"/>
                <a:sym typeface="Helvetica Light"/>
              </a:defRPr>
            </a:pPr>
            <a:r>
              <a:rPr b="1">
                <a:latin typeface="Helvetica"/>
                <a:ea typeface="Helvetica"/>
                <a:cs typeface="Helvetica"/>
                <a:sym typeface="Helvetica"/>
              </a:rPr>
              <a:t>Softmax regression</a:t>
            </a:r>
            <a:r>
              <a:t> (a.k.a. multinomial logistic regression)</a:t>
            </a:r>
          </a:p>
        </p:txBody>
      </p:sp>
      <p:pic>
        <p:nvPicPr>
          <p:cNvPr id="1618" name="f_theta_X_righta.pdf" descr="f_theta_X_righta.pdf"/>
          <p:cNvPicPr>
            <a:picLocks noChangeAspect="1"/>
          </p:cNvPicPr>
          <p:nvPr/>
        </p:nvPicPr>
        <p:blipFill>
          <a:blip r:embed="rId3">
            <a:extLst/>
          </a:blip>
          <a:stretch>
            <a:fillRect/>
          </a:stretch>
        </p:blipFill>
        <p:spPr>
          <a:xfrm>
            <a:off x="1624083" y="2441499"/>
            <a:ext cx="3799895" cy="775104"/>
          </a:xfrm>
          <a:prstGeom prst="rect">
            <a:avLst/>
          </a:prstGeom>
          <a:ln w="12700">
            <a:miter lim="400000"/>
          </a:ln>
        </p:spPr>
      </p:pic>
      <p:pic>
        <p:nvPicPr>
          <p:cNvPr id="1619" name="hat_y_j_&amp;=_frac_.pdf" descr="hat_y_j_&amp;=_frac_.pdf"/>
          <p:cNvPicPr>
            <a:picLocks noChangeAspect="1"/>
          </p:cNvPicPr>
          <p:nvPr/>
        </p:nvPicPr>
        <p:blipFill>
          <a:blip r:embed="rId4">
            <a:extLst/>
          </a:blip>
          <a:stretch>
            <a:fillRect/>
          </a:stretch>
        </p:blipFill>
        <p:spPr>
          <a:xfrm>
            <a:off x="2468661" y="7102849"/>
            <a:ext cx="4259749" cy="1549000"/>
          </a:xfrm>
          <a:prstGeom prst="rect">
            <a:avLst/>
          </a:prstGeom>
          <a:ln w="12700">
            <a:miter lim="400000"/>
          </a:ln>
        </p:spPr>
      </p:pic>
      <p:pic>
        <p:nvPicPr>
          <p:cNvPr id="1620" name="hat_mathbf_y_=_t.pdf" descr="hat_mathbf_y_=_t.pdf"/>
          <p:cNvPicPr>
            <a:picLocks noChangeAspect="1"/>
          </p:cNvPicPr>
          <p:nvPr/>
        </p:nvPicPr>
        <p:blipFill>
          <a:blip r:embed="rId5">
            <a:extLst/>
          </a:blip>
          <a:stretch>
            <a:fillRect/>
          </a:stretch>
        </p:blipFill>
        <p:spPr>
          <a:xfrm>
            <a:off x="1745290" y="5749260"/>
            <a:ext cx="4659842" cy="703732"/>
          </a:xfrm>
          <a:prstGeom prst="rect">
            <a:avLst/>
          </a:prstGeom>
          <a:ln w="12700">
            <a:miter lim="400000"/>
          </a:ln>
        </p:spPr>
      </p:pic>
      <p:grpSp>
        <p:nvGrpSpPr>
          <p:cNvPr id="1625" name="Group"/>
          <p:cNvGrpSpPr/>
          <p:nvPr/>
        </p:nvGrpSpPr>
        <p:grpSpPr>
          <a:xfrm>
            <a:off x="1727717" y="3518752"/>
            <a:ext cx="18871282" cy="1928358"/>
            <a:chOff x="0" y="0"/>
            <a:chExt cx="18871280" cy="1928356"/>
          </a:xfrm>
        </p:grpSpPr>
        <p:grpSp>
          <p:nvGrpSpPr>
            <p:cNvPr id="1623" name="Group"/>
            <p:cNvGrpSpPr/>
            <p:nvPr/>
          </p:nvGrpSpPr>
          <p:grpSpPr>
            <a:xfrm>
              <a:off x="6457012" y="0"/>
              <a:ext cx="12414269" cy="1928357"/>
              <a:chOff x="0" y="0"/>
              <a:chExt cx="12414268" cy="1928356"/>
            </a:xfrm>
          </p:grpSpPr>
          <p:sp>
            <p:nvSpPr>
              <p:cNvPr id="1621" name="logits: vector of K scores, one for each class"/>
              <p:cNvSpPr txBox="1"/>
              <p:nvPr/>
            </p:nvSpPr>
            <p:spPr>
              <a:xfrm>
                <a:off x="1122361" y="0"/>
                <a:ext cx="11291908" cy="19283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gn="l" defTabSz="821531">
                  <a:defRPr b="0" sz="4200">
                    <a:latin typeface="Helvetica Light"/>
                    <a:ea typeface="Helvetica Light"/>
                    <a:cs typeface="Helvetica Light"/>
                    <a:sym typeface="Helvetica Light"/>
                  </a:defRPr>
                </a:pPr>
                <a:r>
                  <a:rPr b="1">
                    <a:latin typeface="Helvetica"/>
                    <a:ea typeface="Helvetica"/>
                    <a:cs typeface="Helvetica"/>
                    <a:sym typeface="Helvetica"/>
                  </a:rPr>
                  <a:t>logits</a:t>
                </a:r>
                <a:r>
                  <a:t>: vector of K scores, one for each class</a:t>
                </a:r>
              </a:p>
            </p:txBody>
          </p:sp>
          <p:sp>
            <p:nvSpPr>
              <p:cNvPr id="1622" name="Line"/>
              <p:cNvSpPr/>
              <p:nvPr/>
            </p:nvSpPr>
            <p:spPr>
              <a:xfrm flipH="1">
                <a:off x="-1" y="964174"/>
                <a:ext cx="977471"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pic>
          <p:nvPicPr>
            <p:cNvPr id="1624" name="mathbf_z_=_f_the.pdf" descr="mathbf_z_=_f_the.pdf"/>
            <p:cNvPicPr>
              <a:picLocks noChangeAspect="1"/>
            </p:cNvPicPr>
            <p:nvPr/>
          </p:nvPicPr>
          <p:blipFill>
            <a:blip r:embed="rId6">
              <a:extLst/>
            </a:blip>
            <a:stretch>
              <a:fillRect/>
            </a:stretch>
          </p:blipFill>
          <p:spPr>
            <a:xfrm>
              <a:off x="0" y="576627"/>
              <a:ext cx="3058514" cy="775103"/>
            </a:xfrm>
            <a:prstGeom prst="rect">
              <a:avLst/>
            </a:prstGeom>
            <a:ln w="12700" cap="flat">
              <a:noFill/>
              <a:miter lim="400000"/>
            </a:ln>
            <a:effectLst/>
          </p:spPr>
        </p:pic>
      </p:grpSp>
      <p:grpSp>
        <p:nvGrpSpPr>
          <p:cNvPr id="1655" name="Group"/>
          <p:cNvGrpSpPr/>
          <p:nvPr/>
        </p:nvGrpSpPr>
        <p:grpSpPr>
          <a:xfrm>
            <a:off x="8152428" y="5347302"/>
            <a:ext cx="13130175" cy="7736867"/>
            <a:chOff x="0" y="0"/>
            <a:chExt cx="13130173" cy="7736865"/>
          </a:xfrm>
        </p:grpSpPr>
        <p:grpSp>
          <p:nvGrpSpPr>
            <p:cNvPr id="1628" name="Group"/>
            <p:cNvGrpSpPr/>
            <p:nvPr/>
          </p:nvGrpSpPr>
          <p:grpSpPr>
            <a:xfrm>
              <a:off x="0" y="0"/>
              <a:ext cx="13130174" cy="2047875"/>
              <a:chOff x="0" y="0"/>
              <a:chExt cx="13130173" cy="2047875"/>
            </a:xfrm>
          </p:grpSpPr>
          <p:sp>
            <p:nvSpPr>
              <p:cNvPr id="1626" name="Line"/>
              <p:cNvSpPr/>
              <p:nvPr/>
            </p:nvSpPr>
            <p:spPr>
              <a:xfrm flipH="1">
                <a:off x="0" y="753819"/>
                <a:ext cx="1110686"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627" name="squash into a non-negative vector that sums to 1 — i.e. a probability mass function!"/>
              <p:cNvSpPr txBox="1"/>
              <p:nvPr/>
            </p:nvSpPr>
            <p:spPr>
              <a:xfrm>
                <a:off x="1369595" y="0"/>
                <a:ext cx="11760579" cy="20478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gn="l" defTabSz="821531">
                  <a:defRPr b="0" sz="4200">
                    <a:latin typeface="Helvetica Light"/>
                    <a:ea typeface="Helvetica Light"/>
                    <a:cs typeface="Helvetica Light"/>
                    <a:sym typeface="Helvetica Light"/>
                  </a:defRPr>
                </a:pPr>
                <a:r>
                  <a:t>squash into a non-negative vector that sums to 1 — i.e. </a:t>
                </a:r>
                <a:r>
                  <a:rPr b="1">
                    <a:latin typeface="Helvetica"/>
                    <a:ea typeface="Helvetica"/>
                    <a:cs typeface="Helvetica"/>
                    <a:sym typeface="Helvetica"/>
                  </a:rPr>
                  <a:t>a probability mass function!</a:t>
                </a:r>
              </a:p>
            </p:txBody>
          </p:sp>
        </p:grpSp>
        <p:grpSp>
          <p:nvGrpSpPr>
            <p:cNvPr id="1654" name="Group"/>
            <p:cNvGrpSpPr/>
            <p:nvPr/>
          </p:nvGrpSpPr>
          <p:grpSpPr>
            <a:xfrm>
              <a:off x="2745513" y="2267119"/>
              <a:ext cx="6156191" cy="5469747"/>
              <a:chOff x="0" y="0"/>
              <a:chExt cx="6156189" cy="5469745"/>
            </a:xfrm>
          </p:grpSpPr>
          <p:grpSp>
            <p:nvGrpSpPr>
              <p:cNvPr id="1652" name="Group"/>
              <p:cNvGrpSpPr/>
              <p:nvPr/>
            </p:nvGrpSpPr>
            <p:grpSpPr>
              <a:xfrm>
                <a:off x="1371882" y="0"/>
                <a:ext cx="4784308" cy="5469747"/>
                <a:chOff x="0" y="0"/>
                <a:chExt cx="4784307" cy="5469745"/>
              </a:xfrm>
            </p:grpSpPr>
            <p:grpSp>
              <p:nvGrpSpPr>
                <p:cNvPr id="1650" name="Group"/>
                <p:cNvGrpSpPr/>
                <p:nvPr/>
              </p:nvGrpSpPr>
              <p:grpSpPr>
                <a:xfrm>
                  <a:off x="-1" y="0"/>
                  <a:ext cx="4784309" cy="5469747"/>
                  <a:chOff x="0" y="0"/>
                  <a:chExt cx="4784307" cy="5469746"/>
                </a:xfrm>
              </p:grpSpPr>
              <p:sp>
                <p:nvSpPr>
                  <p:cNvPr id="1629" name="dolphin"/>
                  <p:cNvSpPr txBox="1"/>
                  <p:nvPr/>
                </p:nvSpPr>
                <p:spPr>
                  <a:xfrm>
                    <a:off x="590965" y="0"/>
                    <a:ext cx="1536536"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defTabSz="821531">
                      <a:defRPr b="0" sz="2400">
                        <a:latin typeface="Helvetica Light"/>
                        <a:ea typeface="Helvetica Light"/>
                        <a:cs typeface="Helvetica Light"/>
                        <a:sym typeface="Helvetica Light"/>
                      </a:defRPr>
                    </a:lvl1pPr>
                  </a:lstStyle>
                  <a:p>
                    <a:pPr/>
                    <a:r>
                      <a:t>dolphin</a:t>
                    </a:r>
                  </a:p>
                </p:txBody>
              </p:sp>
              <p:sp>
                <p:nvSpPr>
                  <p:cNvPr id="1630" name="cat"/>
                  <p:cNvSpPr txBox="1"/>
                  <p:nvPr/>
                </p:nvSpPr>
                <p:spPr>
                  <a:xfrm>
                    <a:off x="590965" y="538443"/>
                    <a:ext cx="1536536"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defTabSz="821531">
                      <a:defRPr b="0" sz="2400">
                        <a:latin typeface="Helvetica Light"/>
                        <a:ea typeface="Helvetica Light"/>
                        <a:cs typeface="Helvetica Light"/>
                        <a:sym typeface="Helvetica Light"/>
                      </a:defRPr>
                    </a:lvl1pPr>
                  </a:lstStyle>
                  <a:p>
                    <a:pPr/>
                    <a:r>
                      <a:t>cat</a:t>
                    </a:r>
                  </a:p>
                </p:txBody>
              </p:sp>
              <p:sp>
                <p:nvSpPr>
                  <p:cNvPr id="1631" name="grizzly bear"/>
                  <p:cNvSpPr txBox="1"/>
                  <p:nvPr/>
                </p:nvSpPr>
                <p:spPr>
                  <a:xfrm>
                    <a:off x="0" y="1056308"/>
                    <a:ext cx="2127501"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defTabSz="821531">
                      <a:defRPr b="0" sz="2400">
                        <a:latin typeface="Helvetica Light"/>
                        <a:ea typeface="Helvetica Light"/>
                        <a:cs typeface="Helvetica Light"/>
                        <a:sym typeface="Helvetica Light"/>
                      </a:defRPr>
                    </a:lvl1pPr>
                  </a:lstStyle>
                  <a:p>
                    <a:pPr/>
                    <a:r>
                      <a:t>grizzly bear</a:t>
                    </a:r>
                  </a:p>
                </p:txBody>
              </p:sp>
              <p:sp>
                <p:nvSpPr>
                  <p:cNvPr id="1632" name="angel fish"/>
                  <p:cNvSpPr txBox="1"/>
                  <p:nvPr/>
                </p:nvSpPr>
                <p:spPr>
                  <a:xfrm>
                    <a:off x="334765" y="1598283"/>
                    <a:ext cx="1792736" cy="658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defTabSz="821531">
                      <a:defRPr b="0" sz="2400">
                        <a:latin typeface="Helvetica Light"/>
                        <a:ea typeface="Helvetica Light"/>
                        <a:cs typeface="Helvetica Light"/>
                        <a:sym typeface="Helvetica Light"/>
                      </a:defRPr>
                    </a:lvl1pPr>
                  </a:lstStyle>
                  <a:p>
                    <a:pPr/>
                    <a:r>
                      <a:t>angel fish</a:t>
                    </a:r>
                  </a:p>
                </p:txBody>
              </p:sp>
              <p:sp>
                <p:nvSpPr>
                  <p:cNvPr id="1633" name="chameleon"/>
                  <p:cNvSpPr txBox="1"/>
                  <p:nvPr/>
                </p:nvSpPr>
                <p:spPr>
                  <a:xfrm>
                    <a:off x="403253" y="2133354"/>
                    <a:ext cx="1724248"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defTabSz="821531">
                      <a:defRPr b="0" sz="2400">
                        <a:latin typeface="Helvetica Light"/>
                        <a:ea typeface="Helvetica Light"/>
                        <a:cs typeface="Helvetica Light"/>
                        <a:sym typeface="Helvetica Light"/>
                      </a:defRPr>
                    </a:lvl1pPr>
                  </a:lstStyle>
                  <a:p>
                    <a:pPr/>
                    <a:r>
                      <a:t>chameleon</a:t>
                    </a:r>
                  </a:p>
                </p:txBody>
              </p:sp>
              <p:sp>
                <p:nvSpPr>
                  <p:cNvPr id="1634" name="iguana"/>
                  <p:cNvSpPr txBox="1"/>
                  <p:nvPr/>
                </p:nvSpPr>
                <p:spPr>
                  <a:xfrm>
                    <a:off x="481333" y="3196568"/>
                    <a:ext cx="1646168"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defTabSz="821531">
                      <a:defRPr b="0" sz="2400">
                        <a:latin typeface="Helvetica Light"/>
                        <a:ea typeface="Helvetica Light"/>
                        <a:cs typeface="Helvetica Light"/>
                        <a:sym typeface="Helvetica Light"/>
                      </a:defRPr>
                    </a:lvl1pPr>
                  </a:lstStyle>
                  <a:p>
                    <a:pPr/>
                    <a:r>
                      <a:t>iguana</a:t>
                    </a:r>
                  </a:p>
                </p:txBody>
              </p:sp>
              <p:sp>
                <p:nvSpPr>
                  <p:cNvPr id="1635" name="elephant"/>
                  <p:cNvSpPr txBox="1"/>
                  <p:nvPr/>
                </p:nvSpPr>
                <p:spPr>
                  <a:xfrm>
                    <a:off x="481333" y="3731638"/>
                    <a:ext cx="1646168"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defTabSz="821531">
                      <a:defRPr b="0" sz="2400">
                        <a:latin typeface="Helvetica Light"/>
                        <a:ea typeface="Helvetica Light"/>
                        <a:cs typeface="Helvetica Light"/>
                        <a:sym typeface="Helvetica Light"/>
                      </a:defRPr>
                    </a:lvl1pPr>
                  </a:lstStyle>
                  <a:p>
                    <a:pPr/>
                    <a:r>
                      <a:t>elephant</a:t>
                    </a:r>
                  </a:p>
                </p:txBody>
              </p:sp>
              <p:sp>
                <p:nvSpPr>
                  <p:cNvPr id="1636" name="clown fish"/>
                  <p:cNvSpPr txBox="1"/>
                  <p:nvPr/>
                </p:nvSpPr>
                <p:spPr>
                  <a:xfrm>
                    <a:off x="481333" y="2664961"/>
                    <a:ext cx="1646168"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defTabSz="821531">
                      <a:defRPr sz="2400">
                        <a:latin typeface="Helvetica"/>
                        <a:ea typeface="Helvetica"/>
                        <a:cs typeface="Helvetica"/>
                        <a:sym typeface="Helvetica"/>
                      </a:defRPr>
                    </a:lvl1pPr>
                  </a:lstStyle>
                  <a:p>
                    <a:pPr/>
                    <a:r>
                      <a:t>clown fish</a:t>
                    </a:r>
                  </a:p>
                </p:txBody>
              </p:sp>
              <p:sp>
                <p:nvSpPr>
                  <p:cNvPr id="1637" name="Rectangle"/>
                  <p:cNvSpPr/>
                  <p:nvPr/>
                </p:nvSpPr>
                <p:spPr>
                  <a:xfrm rot="5400000">
                    <a:off x="2191153" y="262551"/>
                    <a:ext cx="282557" cy="22500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38" name="Rectangle"/>
                  <p:cNvSpPr/>
                  <p:nvPr/>
                </p:nvSpPr>
                <p:spPr>
                  <a:xfrm rot="5400000">
                    <a:off x="2135143" y="841999"/>
                    <a:ext cx="282556" cy="112980"/>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39" name="Rectangle"/>
                  <p:cNvSpPr/>
                  <p:nvPr/>
                </p:nvSpPr>
                <p:spPr>
                  <a:xfrm rot="5400000">
                    <a:off x="2133616" y="1366963"/>
                    <a:ext cx="282557" cy="10992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40" name="Rectangle"/>
                  <p:cNvSpPr/>
                  <p:nvPr/>
                </p:nvSpPr>
                <p:spPr>
                  <a:xfrm rot="5400000">
                    <a:off x="2255378" y="1768639"/>
                    <a:ext cx="282556" cy="353450"/>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41" name="Rectangle"/>
                  <p:cNvSpPr/>
                  <p:nvPr/>
                </p:nvSpPr>
                <p:spPr>
                  <a:xfrm rot="5400000">
                    <a:off x="2202563" y="2344892"/>
                    <a:ext cx="282556" cy="247819"/>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42" name="Rectangle"/>
                  <p:cNvSpPr/>
                  <p:nvPr/>
                </p:nvSpPr>
                <p:spPr>
                  <a:xfrm rot="5400000">
                    <a:off x="2585004" y="2485888"/>
                    <a:ext cx="282556" cy="1012702"/>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43" name="Rectangle"/>
                  <p:cNvSpPr/>
                  <p:nvPr/>
                </p:nvSpPr>
                <p:spPr>
                  <a:xfrm rot="5400000">
                    <a:off x="2181503" y="3412827"/>
                    <a:ext cx="282557" cy="20570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44" name="Rectangle"/>
                  <p:cNvSpPr/>
                  <p:nvPr/>
                </p:nvSpPr>
                <p:spPr>
                  <a:xfrm rot="5400000">
                    <a:off x="2133616" y="3982308"/>
                    <a:ext cx="282557" cy="10992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45" name="Line"/>
                  <p:cNvSpPr/>
                  <p:nvPr/>
                </p:nvSpPr>
                <p:spPr>
                  <a:xfrm>
                    <a:off x="2170783" y="5036908"/>
                    <a:ext cx="2495725"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46" name="0"/>
                  <p:cNvSpPr txBox="1"/>
                  <p:nvPr/>
                </p:nvSpPr>
                <p:spPr>
                  <a:xfrm>
                    <a:off x="2047470" y="5036908"/>
                    <a:ext cx="252491" cy="432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sz="2400">
                        <a:latin typeface="Helvetica Neue Light"/>
                        <a:ea typeface="Helvetica Neue Light"/>
                        <a:cs typeface="Helvetica Neue Light"/>
                        <a:sym typeface="Helvetica Neue Light"/>
                      </a:defRPr>
                    </a:lvl1pPr>
                  </a:lstStyle>
                  <a:p>
                    <a:pPr/>
                    <a:r>
                      <a:t>0</a:t>
                    </a:r>
                  </a:p>
                </p:txBody>
              </p:sp>
              <p:sp>
                <p:nvSpPr>
                  <p:cNvPr id="1647" name="1"/>
                  <p:cNvSpPr txBox="1"/>
                  <p:nvPr/>
                </p:nvSpPr>
                <p:spPr>
                  <a:xfrm>
                    <a:off x="4531817" y="5036908"/>
                    <a:ext cx="252491" cy="432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sz="2400">
                        <a:latin typeface="Helvetica Neue Light"/>
                        <a:ea typeface="Helvetica Neue Light"/>
                        <a:cs typeface="Helvetica Neue Light"/>
                        <a:sym typeface="Helvetica Neue Light"/>
                      </a:defRPr>
                    </a:lvl1pPr>
                  </a:lstStyle>
                  <a:p>
                    <a:pPr/>
                    <a:r>
                      <a:t>1</a:t>
                    </a:r>
                  </a:p>
                </p:txBody>
              </p:sp>
              <p:sp>
                <p:nvSpPr>
                  <p:cNvPr id="1648" name="…"/>
                  <p:cNvSpPr txBox="1"/>
                  <p:nvPr/>
                </p:nvSpPr>
                <p:spPr>
                  <a:xfrm rot="5400000">
                    <a:off x="1654108" y="4378420"/>
                    <a:ext cx="441479" cy="5053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5000">
                        <a:latin typeface="Helvetica"/>
                        <a:ea typeface="Helvetica"/>
                        <a:cs typeface="Helvetica"/>
                        <a:sym typeface="Helvetica"/>
                      </a:defRPr>
                    </a:lvl1pPr>
                  </a:lstStyle>
                  <a:p>
                    <a:pPr/>
                    <a:r>
                      <a:t>…</a:t>
                    </a:r>
                  </a:p>
                </p:txBody>
              </p:sp>
              <p:sp>
                <p:nvSpPr>
                  <p:cNvPr id="1649" name="Line"/>
                  <p:cNvSpPr/>
                  <p:nvPr/>
                </p:nvSpPr>
                <p:spPr>
                  <a:xfrm flipV="1">
                    <a:off x="2173715" y="225139"/>
                    <a:ext cx="1" cy="481675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1651" name="…"/>
                <p:cNvSpPr txBox="1"/>
                <p:nvPr/>
              </p:nvSpPr>
              <p:spPr>
                <a:xfrm rot="5400000">
                  <a:off x="1334503" y="4346072"/>
                  <a:ext cx="561976" cy="625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sz="3200">
                      <a:latin typeface="Helvetica"/>
                      <a:ea typeface="Helvetica"/>
                      <a:cs typeface="Helvetica"/>
                      <a:sym typeface="Helvetica"/>
                    </a:defRPr>
                  </a:lvl1pPr>
                </a:lstStyle>
                <a:p>
                  <a:pPr/>
                  <a:r>
                    <a:t>…</a:t>
                  </a:r>
                </a:p>
              </p:txBody>
            </p:sp>
          </p:grpSp>
          <p:pic>
            <p:nvPicPr>
              <p:cNvPr id="1653" name="hat_mathbf_y_=.pdf" descr="hat_mathbf_y_=.pdf"/>
              <p:cNvPicPr>
                <a:picLocks noChangeAspect="1"/>
              </p:cNvPicPr>
              <p:nvPr/>
            </p:nvPicPr>
            <p:blipFill>
              <a:blip r:embed="rId7">
                <a:extLst/>
              </a:blip>
              <a:stretch>
                <a:fillRect/>
              </a:stretch>
            </p:blipFill>
            <p:spPr>
              <a:xfrm>
                <a:off x="0" y="2198175"/>
                <a:ext cx="1221181" cy="703732"/>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6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6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5" grpId="5"/>
      <p:bldP build="whole" bldLvl="1" animBg="1" rev="0" advAuto="0" spid="1625" grpId="2"/>
      <p:bldP build="whole" bldLvl="1" animBg="1" rev="0" advAuto="0" spid="1619" grpId="4"/>
      <p:bldP build="whole" bldLvl="1" animBg="1" rev="0" advAuto="0" spid="1618" grpId="1"/>
      <p:bldP build="whole" bldLvl="1" animBg="1" rev="0" advAuto="0" spid="1620" grpId="3"/>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9" name="Circle"/>
          <p:cNvSpPr/>
          <p:nvPr/>
        </p:nvSpPr>
        <p:spPr>
          <a:xfrm rot="5400000">
            <a:off x="17364203" y="4279809"/>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60" name="Circle"/>
          <p:cNvSpPr/>
          <p:nvPr/>
        </p:nvSpPr>
        <p:spPr>
          <a:xfrm rot="5400000">
            <a:off x="17367370" y="4279809"/>
            <a:ext cx="835931" cy="835930"/>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61" name="Line"/>
          <p:cNvSpPr/>
          <p:nvPr/>
        </p:nvSpPr>
        <p:spPr>
          <a:xfrm flipV="1">
            <a:off x="3002096" y="4698571"/>
            <a:ext cx="1200738" cy="4318858"/>
          </a:xfrm>
          <a:prstGeom prst="line">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62" name="Line"/>
          <p:cNvSpPr/>
          <p:nvPr/>
        </p:nvSpPr>
        <p:spPr>
          <a:xfrm flipV="1">
            <a:off x="4199610" y="4715604"/>
            <a:ext cx="1" cy="4284792"/>
          </a:xfrm>
          <a:prstGeom prst="line">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63" name="Line"/>
          <p:cNvSpPr/>
          <p:nvPr/>
        </p:nvSpPr>
        <p:spPr>
          <a:xfrm flipH="1" flipV="1">
            <a:off x="4186533" y="4733992"/>
            <a:ext cx="1110390" cy="4248016"/>
          </a:xfrm>
          <a:prstGeom prst="line">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64" name="Circle"/>
          <p:cNvSpPr/>
          <p:nvPr/>
        </p:nvSpPr>
        <p:spPr>
          <a:xfrm rot="5400000">
            <a:off x="3764221" y="4268335"/>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65" name="Circle"/>
          <p:cNvSpPr/>
          <p:nvPr/>
        </p:nvSpPr>
        <p:spPr>
          <a:xfrm rot="5400000">
            <a:off x="6050533" y="4279809"/>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66" name="Circle"/>
          <p:cNvSpPr/>
          <p:nvPr/>
        </p:nvSpPr>
        <p:spPr>
          <a:xfrm rot="5400000">
            <a:off x="8314535" y="4279809"/>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67" name="Circle"/>
          <p:cNvSpPr/>
          <p:nvPr/>
        </p:nvSpPr>
        <p:spPr>
          <a:xfrm rot="5400000">
            <a:off x="10569108" y="4279809"/>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68" name="Circle"/>
          <p:cNvSpPr/>
          <p:nvPr/>
        </p:nvSpPr>
        <p:spPr>
          <a:xfrm rot="5400000">
            <a:off x="12833110" y="4279809"/>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69" name="Circle"/>
          <p:cNvSpPr/>
          <p:nvPr/>
        </p:nvSpPr>
        <p:spPr>
          <a:xfrm rot="5400000">
            <a:off x="15098421" y="4279809"/>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70" name="Circle"/>
          <p:cNvSpPr/>
          <p:nvPr/>
        </p:nvSpPr>
        <p:spPr>
          <a:xfrm rot="5400000">
            <a:off x="6050536" y="2626441"/>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71" name="Circle"/>
          <p:cNvSpPr/>
          <p:nvPr/>
        </p:nvSpPr>
        <p:spPr>
          <a:xfrm rot="5400000">
            <a:off x="8314537" y="2626441"/>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72" name="Circle"/>
          <p:cNvSpPr/>
          <p:nvPr/>
        </p:nvSpPr>
        <p:spPr>
          <a:xfrm rot="5400000">
            <a:off x="10569110" y="2626441"/>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73" name="Circle"/>
          <p:cNvSpPr/>
          <p:nvPr/>
        </p:nvSpPr>
        <p:spPr>
          <a:xfrm rot="5400000">
            <a:off x="12833112" y="2626441"/>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74" name="Circle"/>
          <p:cNvSpPr/>
          <p:nvPr/>
        </p:nvSpPr>
        <p:spPr>
          <a:xfrm rot="5400000">
            <a:off x="15098424" y="2626441"/>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75" name="Circle"/>
          <p:cNvSpPr/>
          <p:nvPr/>
        </p:nvSpPr>
        <p:spPr>
          <a:xfrm rot="5400000">
            <a:off x="17364206" y="2626441"/>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76" name="Circle"/>
          <p:cNvSpPr/>
          <p:nvPr/>
        </p:nvSpPr>
        <p:spPr>
          <a:xfrm rot="5400000">
            <a:off x="3776921" y="2626441"/>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77" name="Circle"/>
          <p:cNvSpPr/>
          <p:nvPr/>
        </p:nvSpPr>
        <p:spPr>
          <a:xfrm rot="5400000">
            <a:off x="4893131" y="8511429"/>
            <a:ext cx="835930" cy="835930"/>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78" name="Circle"/>
          <p:cNvSpPr/>
          <p:nvPr/>
        </p:nvSpPr>
        <p:spPr>
          <a:xfrm rot="5400000">
            <a:off x="2652515" y="8511429"/>
            <a:ext cx="835931" cy="835930"/>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79" name="Circle"/>
          <p:cNvSpPr/>
          <p:nvPr/>
        </p:nvSpPr>
        <p:spPr>
          <a:xfrm rot="5400000">
            <a:off x="3761130" y="8511429"/>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80" name="Circle"/>
          <p:cNvSpPr/>
          <p:nvPr/>
        </p:nvSpPr>
        <p:spPr>
          <a:xfrm rot="5400000">
            <a:off x="10565837" y="262022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81" name="Circle"/>
          <p:cNvSpPr/>
          <p:nvPr/>
        </p:nvSpPr>
        <p:spPr>
          <a:xfrm rot="5400000">
            <a:off x="8301835" y="262022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82" name="Circle"/>
          <p:cNvSpPr/>
          <p:nvPr/>
        </p:nvSpPr>
        <p:spPr>
          <a:xfrm rot="5400000">
            <a:off x="6037833" y="262022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83" name="Circle"/>
          <p:cNvSpPr/>
          <p:nvPr/>
        </p:nvSpPr>
        <p:spPr>
          <a:xfrm rot="5400000">
            <a:off x="3773832" y="262022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84" name="Circle"/>
          <p:cNvSpPr/>
          <p:nvPr/>
        </p:nvSpPr>
        <p:spPr>
          <a:xfrm rot="5400000">
            <a:off x="17357841" y="262022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85" name="Circle"/>
          <p:cNvSpPr/>
          <p:nvPr/>
        </p:nvSpPr>
        <p:spPr>
          <a:xfrm rot="5400000">
            <a:off x="15093839" y="262022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86" name="Circle"/>
          <p:cNvSpPr/>
          <p:nvPr/>
        </p:nvSpPr>
        <p:spPr>
          <a:xfrm rot="5400000">
            <a:off x="12829838" y="262022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87" name="Circle"/>
          <p:cNvSpPr/>
          <p:nvPr/>
        </p:nvSpPr>
        <p:spPr>
          <a:xfrm rot="5400000">
            <a:off x="10565835" y="262022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88" name="Circle"/>
          <p:cNvSpPr/>
          <p:nvPr/>
        </p:nvSpPr>
        <p:spPr>
          <a:xfrm rot="5400000">
            <a:off x="8301833" y="262022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89" name="Circle"/>
          <p:cNvSpPr/>
          <p:nvPr/>
        </p:nvSpPr>
        <p:spPr>
          <a:xfrm rot="5400000">
            <a:off x="6037831" y="262022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90" name="Circle"/>
          <p:cNvSpPr/>
          <p:nvPr/>
        </p:nvSpPr>
        <p:spPr>
          <a:xfrm rot="5400000">
            <a:off x="3773830" y="262022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91" name="Circle"/>
          <p:cNvSpPr/>
          <p:nvPr/>
        </p:nvSpPr>
        <p:spPr>
          <a:xfrm rot="5400000">
            <a:off x="17357839" y="262022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92" name="Circle"/>
          <p:cNvSpPr/>
          <p:nvPr/>
        </p:nvSpPr>
        <p:spPr>
          <a:xfrm rot="5400000">
            <a:off x="15093838" y="262022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93" name="Circle"/>
          <p:cNvSpPr/>
          <p:nvPr/>
        </p:nvSpPr>
        <p:spPr>
          <a:xfrm rot="5400000">
            <a:off x="12829837" y="262022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94" name="Circle"/>
          <p:cNvSpPr/>
          <p:nvPr/>
        </p:nvSpPr>
        <p:spPr>
          <a:xfrm rot="5400000">
            <a:off x="3761130" y="4268335"/>
            <a:ext cx="835931" cy="835930"/>
          </a:xfrm>
          <a:prstGeom prst="ellipse">
            <a:avLst/>
          </a:prstGeom>
          <a:solidFill>
            <a:srgbClr val="5E5E5E"/>
          </a:solidFill>
          <a:ln w="381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695" name="Hidden"/>
          <p:cNvSpPr txBox="1"/>
          <p:nvPr/>
        </p:nvSpPr>
        <p:spPr>
          <a:xfrm>
            <a:off x="431409" y="4198759"/>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1696" name="Circle"/>
          <p:cNvSpPr/>
          <p:nvPr/>
        </p:nvSpPr>
        <p:spPr>
          <a:xfrm rot="5400000">
            <a:off x="10575368" y="4279809"/>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97" name="Circle"/>
          <p:cNvSpPr/>
          <p:nvPr/>
        </p:nvSpPr>
        <p:spPr>
          <a:xfrm rot="5400000">
            <a:off x="8311366" y="4279809"/>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98" name="Circle"/>
          <p:cNvSpPr/>
          <p:nvPr/>
        </p:nvSpPr>
        <p:spPr>
          <a:xfrm rot="5400000">
            <a:off x="6047364" y="4279809"/>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99" name="Circle"/>
          <p:cNvSpPr/>
          <p:nvPr/>
        </p:nvSpPr>
        <p:spPr>
          <a:xfrm rot="5400000">
            <a:off x="15103371" y="4279809"/>
            <a:ext cx="835930"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700" name="Circle"/>
          <p:cNvSpPr/>
          <p:nvPr/>
        </p:nvSpPr>
        <p:spPr>
          <a:xfrm rot="5400000">
            <a:off x="12839369" y="4279809"/>
            <a:ext cx="835931" cy="835930"/>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701" name="Circle"/>
          <p:cNvSpPr/>
          <p:nvPr/>
        </p:nvSpPr>
        <p:spPr>
          <a:xfrm rot="5400000">
            <a:off x="10575366" y="4279809"/>
            <a:ext cx="835931" cy="835930"/>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702" name="Circle"/>
          <p:cNvSpPr/>
          <p:nvPr/>
        </p:nvSpPr>
        <p:spPr>
          <a:xfrm rot="5400000">
            <a:off x="8311364" y="4279809"/>
            <a:ext cx="835931" cy="835930"/>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703" name="Circle"/>
          <p:cNvSpPr/>
          <p:nvPr/>
        </p:nvSpPr>
        <p:spPr>
          <a:xfrm rot="5400000">
            <a:off x="6047362" y="4279809"/>
            <a:ext cx="835931" cy="835930"/>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704" name="Circle"/>
          <p:cNvSpPr/>
          <p:nvPr/>
        </p:nvSpPr>
        <p:spPr>
          <a:xfrm rot="5400000">
            <a:off x="15103369" y="4279809"/>
            <a:ext cx="835931" cy="835930"/>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705" name="Circle"/>
          <p:cNvSpPr/>
          <p:nvPr/>
        </p:nvSpPr>
        <p:spPr>
          <a:xfrm rot="5400000">
            <a:off x="12839368" y="4279809"/>
            <a:ext cx="835930" cy="835930"/>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706" name="Line"/>
          <p:cNvSpPr/>
          <p:nvPr/>
        </p:nvSpPr>
        <p:spPr>
          <a:xfrm>
            <a:off x="4600058" y="4687316"/>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07" name="Line"/>
          <p:cNvSpPr/>
          <p:nvPr/>
        </p:nvSpPr>
        <p:spPr>
          <a:xfrm>
            <a:off x="6876761" y="4697774"/>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08" name="Line"/>
          <p:cNvSpPr/>
          <p:nvPr/>
        </p:nvSpPr>
        <p:spPr>
          <a:xfrm>
            <a:off x="9153644" y="4697774"/>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09" name="Line"/>
          <p:cNvSpPr/>
          <p:nvPr/>
        </p:nvSpPr>
        <p:spPr>
          <a:xfrm>
            <a:off x="11392063" y="4697774"/>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10" name="Line"/>
          <p:cNvSpPr/>
          <p:nvPr/>
        </p:nvSpPr>
        <p:spPr>
          <a:xfrm>
            <a:off x="13655882" y="4697774"/>
            <a:ext cx="1441138"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11" name="Line"/>
          <p:cNvSpPr/>
          <p:nvPr/>
        </p:nvSpPr>
        <p:spPr>
          <a:xfrm>
            <a:off x="15945646" y="4697774"/>
            <a:ext cx="1441139" cy="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12" name="Line"/>
          <p:cNvSpPr/>
          <p:nvPr/>
        </p:nvSpPr>
        <p:spPr>
          <a:xfrm flipV="1">
            <a:off x="4191797" y="3446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13" name="Line"/>
          <p:cNvSpPr/>
          <p:nvPr/>
        </p:nvSpPr>
        <p:spPr>
          <a:xfrm flipV="1">
            <a:off x="6465329" y="3446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14" name="Line"/>
          <p:cNvSpPr/>
          <p:nvPr/>
        </p:nvSpPr>
        <p:spPr>
          <a:xfrm flipV="1">
            <a:off x="8702333" y="3446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15" name="Line"/>
          <p:cNvSpPr/>
          <p:nvPr/>
        </p:nvSpPr>
        <p:spPr>
          <a:xfrm flipV="1">
            <a:off x="10975865" y="3446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16" name="Line"/>
          <p:cNvSpPr/>
          <p:nvPr/>
        </p:nvSpPr>
        <p:spPr>
          <a:xfrm flipV="1">
            <a:off x="13204754" y="345902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17" name="Line"/>
          <p:cNvSpPr/>
          <p:nvPr/>
        </p:nvSpPr>
        <p:spPr>
          <a:xfrm flipV="1">
            <a:off x="15478286" y="345902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18" name="Line"/>
          <p:cNvSpPr/>
          <p:nvPr/>
        </p:nvSpPr>
        <p:spPr>
          <a:xfrm flipV="1">
            <a:off x="17759934" y="345902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19" name="Outputs"/>
          <p:cNvSpPr txBox="1"/>
          <p:nvPr/>
        </p:nvSpPr>
        <p:spPr>
          <a:xfrm>
            <a:off x="431409" y="2594965"/>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1720" name="Inputs"/>
          <p:cNvSpPr txBox="1"/>
          <p:nvPr/>
        </p:nvSpPr>
        <p:spPr>
          <a:xfrm>
            <a:off x="431409" y="8486165"/>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Inputs</a:t>
            </a:r>
          </a:p>
        </p:txBody>
      </p:sp>
      <p:pic>
        <p:nvPicPr>
          <p:cNvPr id="1721" name="Image" descr="Image"/>
          <p:cNvPicPr>
            <a:picLocks noChangeAspect="1"/>
          </p:cNvPicPr>
          <p:nvPr/>
        </p:nvPicPr>
        <p:blipFill>
          <a:blip r:embed="rId2">
            <a:extLst/>
          </a:blip>
          <a:srcRect l="18419" t="0" r="4416" b="0"/>
          <a:stretch>
            <a:fillRect/>
          </a:stretch>
        </p:blipFill>
        <p:spPr>
          <a:xfrm>
            <a:off x="2874681" y="9540168"/>
            <a:ext cx="2614847" cy="2660992"/>
          </a:xfrm>
          <a:prstGeom prst="rect">
            <a:avLst/>
          </a:prstGeom>
          <a:ln w="25400">
            <a:solidFill>
              <a:srgbClr val="000000"/>
            </a:solidFill>
            <a:miter lim="400000"/>
          </a:ln>
        </p:spPr>
      </p:pic>
      <p:sp>
        <p:nvSpPr>
          <p:cNvPr id="1722" name="“A”"/>
          <p:cNvSpPr txBox="1"/>
          <p:nvPr/>
        </p:nvSpPr>
        <p:spPr>
          <a:xfrm rot="18900000">
            <a:off x="3781468" y="1673290"/>
            <a:ext cx="8863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1723" name="“clown”"/>
          <p:cNvSpPr txBox="1"/>
          <p:nvPr/>
        </p:nvSpPr>
        <p:spPr>
          <a:xfrm rot="18900000">
            <a:off x="5503768" y="1313470"/>
            <a:ext cx="1904061"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“clown”</a:t>
            </a:r>
          </a:p>
        </p:txBody>
      </p:sp>
      <p:sp>
        <p:nvSpPr>
          <p:cNvPr id="1724" name="“fish”"/>
          <p:cNvSpPr txBox="1"/>
          <p:nvPr/>
        </p:nvSpPr>
        <p:spPr>
          <a:xfrm rot="18900000">
            <a:off x="8054738" y="1516387"/>
            <a:ext cx="1330123"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“fish”</a:t>
            </a:r>
          </a:p>
        </p:txBody>
      </p:sp>
      <p:sp>
        <p:nvSpPr>
          <p:cNvPr id="1725" name="“swimming”"/>
          <p:cNvSpPr txBox="1"/>
          <p:nvPr/>
        </p:nvSpPr>
        <p:spPr>
          <a:xfrm rot="18900000">
            <a:off x="9540308" y="971564"/>
            <a:ext cx="2871115"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1726" name="“in”"/>
          <p:cNvSpPr txBox="1"/>
          <p:nvPr/>
        </p:nvSpPr>
        <p:spPr>
          <a:xfrm rot="18900000">
            <a:off x="12789632" y="1655940"/>
            <a:ext cx="935406"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“in”</a:t>
            </a:r>
          </a:p>
        </p:txBody>
      </p:sp>
      <p:sp>
        <p:nvSpPr>
          <p:cNvPr id="1727" name="“open”"/>
          <p:cNvSpPr txBox="1"/>
          <p:nvPr/>
        </p:nvSpPr>
        <p:spPr>
          <a:xfrm rot="18900000">
            <a:off x="14620134" y="1379852"/>
            <a:ext cx="1716304"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“open”</a:t>
            </a:r>
          </a:p>
        </p:txBody>
      </p:sp>
      <p:sp>
        <p:nvSpPr>
          <p:cNvPr id="1728" name="“seas”"/>
          <p:cNvSpPr txBox="1"/>
          <p:nvPr/>
        </p:nvSpPr>
        <p:spPr>
          <a:xfrm rot="18900000">
            <a:off x="16951389" y="1414928"/>
            <a:ext cx="1617092"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“seas”</a:t>
            </a:r>
          </a:p>
        </p:txBody>
      </p:sp>
      <p:sp>
        <p:nvSpPr>
          <p:cNvPr id="1729" name="This problem is called image captioning"/>
          <p:cNvSpPr txBox="1"/>
          <p:nvPr/>
        </p:nvSpPr>
        <p:spPr>
          <a:xfrm>
            <a:off x="8910639" y="8611617"/>
            <a:ext cx="11466360" cy="899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821531">
              <a:defRPr b="0" sz="5000">
                <a:latin typeface="Helvetica Neue Light"/>
                <a:ea typeface="Helvetica Neue Light"/>
                <a:cs typeface="Helvetica Neue Light"/>
                <a:sym typeface="Helvetica Neue Light"/>
              </a:defRPr>
            </a:pPr>
            <a:r>
              <a:t>This problem is called </a:t>
            </a:r>
            <a:r>
              <a:rPr b="1">
                <a:latin typeface="+mn-lt"/>
                <a:ea typeface="+mn-ea"/>
                <a:cs typeface="+mn-cs"/>
                <a:sym typeface="Helvetica Neue"/>
              </a:rPr>
              <a:t>image captioning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9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500"/>
                                  </p:stCondLst>
                                  <p:iterate type="el" backwards="0">
                                    <p:tmAbs val="0"/>
                                  </p:iterate>
                                  <p:childTnLst>
                                    <p:set>
                                      <p:cBhvr>
                                        <p:cTn id="9" fill="hold"/>
                                        <p:tgtEl>
                                          <p:spTgt spid="1690"/>
                                        </p:tgtEl>
                                        <p:attrNameLst>
                                          <p:attrName>style.visibility</p:attrName>
                                        </p:attrNameLst>
                                      </p:cBhvr>
                                      <p:to>
                                        <p:strVal val="visible"/>
                                      </p:to>
                                    </p:set>
                                  </p:childTnLst>
                                </p:cTn>
                              </p:par>
                            </p:childTnLst>
                          </p:cTn>
                        </p:par>
                        <p:par>
                          <p:cTn id="10" fill="hold">
                            <p:stCondLst>
                              <p:cond delay="500"/>
                            </p:stCondLst>
                            <p:childTnLst>
                              <p:par>
                                <p:cTn id="11" presetClass="entr" nodeType="afterEffect" presetSubtype="0" presetID="1" grpId="3" fill="hold">
                                  <p:stCondLst>
                                    <p:cond delay="0"/>
                                  </p:stCondLst>
                                  <p:iterate type="el" backwards="0">
                                    <p:tmAbs val="0"/>
                                  </p:iterate>
                                  <p:childTnLst>
                                    <p:set>
                                      <p:cBhvr>
                                        <p:cTn id="12" fill="hold"/>
                                        <p:tgtEl>
                                          <p:spTgt spid="1722"/>
                                        </p:tgtEl>
                                        <p:attrNameLst>
                                          <p:attrName>style.visibility</p:attrName>
                                        </p:attrNameLst>
                                      </p:cBhvr>
                                      <p:to>
                                        <p:strVal val="visible"/>
                                      </p:to>
                                    </p:set>
                                  </p:childTnLst>
                                </p:cTn>
                              </p:par>
                            </p:childTnLst>
                          </p:cTn>
                        </p:par>
                        <p:par>
                          <p:cTn id="13" fill="hold">
                            <p:stCondLst>
                              <p:cond delay="500"/>
                            </p:stCondLst>
                            <p:childTnLst>
                              <p:par>
                                <p:cTn id="14" presetClass="entr" nodeType="afterEffect" presetSubtype="0" presetID="1" grpId="4" fill="hold">
                                  <p:stCondLst>
                                    <p:cond delay="500"/>
                                  </p:stCondLst>
                                  <p:iterate type="el" backwards="0">
                                    <p:tmAbs val="0"/>
                                  </p:iterate>
                                  <p:childTnLst>
                                    <p:set>
                                      <p:cBhvr>
                                        <p:cTn id="15" fill="hold"/>
                                        <p:tgtEl>
                                          <p:spTgt spid="1703"/>
                                        </p:tgtEl>
                                        <p:attrNameLst>
                                          <p:attrName>style.visibility</p:attrName>
                                        </p:attrNameLst>
                                      </p:cBhvr>
                                      <p:to>
                                        <p:strVal val="visible"/>
                                      </p:to>
                                    </p:set>
                                  </p:childTnLst>
                                </p:cTn>
                              </p:par>
                            </p:childTnLst>
                          </p:cTn>
                        </p:par>
                        <p:par>
                          <p:cTn id="16" fill="hold">
                            <p:stCondLst>
                              <p:cond delay="1000"/>
                            </p:stCondLst>
                            <p:childTnLst>
                              <p:par>
                                <p:cTn id="17" presetClass="entr" nodeType="afterEffect" presetSubtype="0" presetID="1" grpId="5" fill="hold">
                                  <p:stCondLst>
                                    <p:cond delay="500"/>
                                  </p:stCondLst>
                                  <p:iterate type="el" backwards="0">
                                    <p:tmAbs val="0"/>
                                  </p:iterate>
                                  <p:childTnLst>
                                    <p:set>
                                      <p:cBhvr>
                                        <p:cTn id="18" fill="hold"/>
                                        <p:tgtEl>
                                          <p:spTgt spid="1689"/>
                                        </p:tgtEl>
                                        <p:attrNameLst>
                                          <p:attrName>style.visibility</p:attrName>
                                        </p:attrNameLst>
                                      </p:cBhvr>
                                      <p:to>
                                        <p:strVal val="visible"/>
                                      </p:to>
                                    </p:set>
                                  </p:childTnLst>
                                </p:cTn>
                              </p:par>
                            </p:childTnLst>
                          </p:cTn>
                        </p:par>
                        <p:par>
                          <p:cTn id="19" fill="hold">
                            <p:stCondLst>
                              <p:cond delay="1500"/>
                            </p:stCondLst>
                            <p:childTnLst>
                              <p:par>
                                <p:cTn id="20" presetClass="entr" nodeType="afterEffect" presetSubtype="0" presetID="1" grpId="6" fill="hold">
                                  <p:stCondLst>
                                    <p:cond delay="0"/>
                                  </p:stCondLst>
                                  <p:iterate type="el" backwards="0">
                                    <p:tmAbs val="0"/>
                                  </p:iterate>
                                  <p:childTnLst>
                                    <p:set>
                                      <p:cBhvr>
                                        <p:cTn id="21" fill="hold"/>
                                        <p:tgtEl>
                                          <p:spTgt spid="1723"/>
                                        </p:tgtEl>
                                        <p:attrNameLst>
                                          <p:attrName>style.visibility</p:attrName>
                                        </p:attrNameLst>
                                      </p:cBhvr>
                                      <p:to>
                                        <p:strVal val="visible"/>
                                      </p:to>
                                    </p:set>
                                  </p:childTnLst>
                                </p:cTn>
                              </p:par>
                            </p:childTnLst>
                          </p:cTn>
                        </p:par>
                        <p:par>
                          <p:cTn id="22" fill="hold">
                            <p:stCondLst>
                              <p:cond delay="1500"/>
                            </p:stCondLst>
                            <p:childTnLst>
                              <p:par>
                                <p:cTn id="23" presetClass="entr" nodeType="afterEffect" presetSubtype="0" presetID="1" grpId="7" fill="hold">
                                  <p:stCondLst>
                                    <p:cond delay="500"/>
                                  </p:stCondLst>
                                  <p:iterate type="el" backwards="0">
                                    <p:tmAbs val="0"/>
                                  </p:iterate>
                                  <p:childTnLst>
                                    <p:set>
                                      <p:cBhvr>
                                        <p:cTn id="24" fill="hold"/>
                                        <p:tgtEl>
                                          <p:spTgt spid="1702"/>
                                        </p:tgtEl>
                                        <p:attrNameLst>
                                          <p:attrName>style.visibility</p:attrName>
                                        </p:attrNameLst>
                                      </p:cBhvr>
                                      <p:to>
                                        <p:strVal val="visible"/>
                                      </p:to>
                                    </p:set>
                                  </p:childTnLst>
                                </p:cTn>
                              </p:par>
                            </p:childTnLst>
                          </p:cTn>
                        </p:par>
                        <p:par>
                          <p:cTn id="25" fill="hold">
                            <p:stCondLst>
                              <p:cond delay="2000"/>
                            </p:stCondLst>
                            <p:childTnLst>
                              <p:par>
                                <p:cTn id="26" presetClass="entr" nodeType="afterEffect" presetSubtype="0" presetID="1" grpId="8" fill="hold">
                                  <p:stCondLst>
                                    <p:cond delay="500"/>
                                  </p:stCondLst>
                                  <p:iterate type="el" backwards="0">
                                    <p:tmAbs val="0"/>
                                  </p:iterate>
                                  <p:childTnLst>
                                    <p:set>
                                      <p:cBhvr>
                                        <p:cTn id="27" fill="hold"/>
                                        <p:tgtEl>
                                          <p:spTgt spid="1688"/>
                                        </p:tgtEl>
                                        <p:attrNameLst>
                                          <p:attrName>style.visibility</p:attrName>
                                        </p:attrNameLst>
                                      </p:cBhvr>
                                      <p:to>
                                        <p:strVal val="visible"/>
                                      </p:to>
                                    </p:set>
                                  </p:childTnLst>
                                </p:cTn>
                              </p:par>
                            </p:childTnLst>
                          </p:cTn>
                        </p:par>
                        <p:par>
                          <p:cTn id="28" fill="hold">
                            <p:stCondLst>
                              <p:cond delay="2500"/>
                            </p:stCondLst>
                            <p:childTnLst>
                              <p:par>
                                <p:cTn id="29" presetClass="entr" nodeType="afterEffect" presetSubtype="0" presetID="1" grpId="9" fill="hold">
                                  <p:stCondLst>
                                    <p:cond delay="0"/>
                                  </p:stCondLst>
                                  <p:iterate type="el" backwards="0">
                                    <p:tmAbs val="0"/>
                                  </p:iterate>
                                  <p:childTnLst>
                                    <p:set>
                                      <p:cBhvr>
                                        <p:cTn id="30" fill="hold"/>
                                        <p:tgtEl>
                                          <p:spTgt spid="1724"/>
                                        </p:tgtEl>
                                        <p:attrNameLst>
                                          <p:attrName>style.visibility</p:attrName>
                                        </p:attrNameLst>
                                      </p:cBhvr>
                                      <p:to>
                                        <p:strVal val="visible"/>
                                      </p:to>
                                    </p:set>
                                  </p:childTnLst>
                                </p:cTn>
                              </p:par>
                            </p:childTnLst>
                          </p:cTn>
                        </p:par>
                        <p:par>
                          <p:cTn id="31" fill="hold">
                            <p:stCondLst>
                              <p:cond delay="2500"/>
                            </p:stCondLst>
                            <p:childTnLst>
                              <p:par>
                                <p:cTn id="32" presetClass="entr" nodeType="afterEffect" presetSubtype="0" presetID="1" grpId="10" fill="hold">
                                  <p:stCondLst>
                                    <p:cond delay="500"/>
                                  </p:stCondLst>
                                  <p:iterate type="el" backwards="0">
                                    <p:tmAbs val="0"/>
                                  </p:iterate>
                                  <p:childTnLst>
                                    <p:set>
                                      <p:cBhvr>
                                        <p:cTn id="33" fill="hold"/>
                                        <p:tgtEl>
                                          <p:spTgt spid="1701"/>
                                        </p:tgtEl>
                                        <p:attrNameLst>
                                          <p:attrName>style.visibility</p:attrName>
                                        </p:attrNameLst>
                                      </p:cBhvr>
                                      <p:to>
                                        <p:strVal val="visible"/>
                                      </p:to>
                                    </p:set>
                                  </p:childTnLst>
                                </p:cTn>
                              </p:par>
                            </p:childTnLst>
                          </p:cTn>
                        </p:par>
                        <p:par>
                          <p:cTn id="34" fill="hold">
                            <p:stCondLst>
                              <p:cond delay="3000"/>
                            </p:stCondLst>
                            <p:childTnLst>
                              <p:par>
                                <p:cTn id="35" presetClass="entr" nodeType="afterEffect" presetSubtype="0" presetID="1" grpId="11" fill="hold">
                                  <p:stCondLst>
                                    <p:cond delay="500"/>
                                  </p:stCondLst>
                                  <p:iterate type="el" backwards="0">
                                    <p:tmAbs val="0"/>
                                  </p:iterate>
                                  <p:childTnLst>
                                    <p:set>
                                      <p:cBhvr>
                                        <p:cTn id="36" fill="hold"/>
                                        <p:tgtEl>
                                          <p:spTgt spid="1687"/>
                                        </p:tgtEl>
                                        <p:attrNameLst>
                                          <p:attrName>style.visibility</p:attrName>
                                        </p:attrNameLst>
                                      </p:cBhvr>
                                      <p:to>
                                        <p:strVal val="visible"/>
                                      </p:to>
                                    </p:set>
                                  </p:childTnLst>
                                </p:cTn>
                              </p:par>
                            </p:childTnLst>
                          </p:cTn>
                        </p:par>
                        <p:par>
                          <p:cTn id="37" fill="hold">
                            <p:stCondLst>
                              <p:cond delay="3500"/>
                            </p:stCondLst>
                            <p:childTnLst>
                              <p:par>
                                <p:cTn id="38" presetClass="entr" nodeType="afterEffect" presetSubtype="0" presetID="1" grpId="12" fill="hold">
                                  <p:stCondLst>
                                    <p:cond delay="0"/>
                                  </p:stCondLst>
                                  <p:iterate type="el" backwards="0">
                                    <p:tmAbs val="0"/>
                                  </p:iterate>
                                  <p:childTnLst>
                                    <p:set>
                                      <p:cBhvr>
                                        <p:cTn id="39" fill="hold"/>
                                        <p:tgtEl>
                                          <p:spTgt spid="1725"/>
                                        </p:tgtEl>
                                        <p:attrNameLst>
                                          <p:attrName>style.visibility</p:attrName>
                                        </p:attrNameLst>
                                      </p:cBhvr>
                                      <p:to>
                                        <p:strVal val="visible"/>
                                      </p:to>
                                    </p:set>
                                  </p:childTnLst>
                                </p:cTn>
                              </p:par>
                            </p:childTnLst>
                          </p:cTn>
                        </p:par>
                        <p:par>
                          <p:cTn id="40" fill="hold">
                            <p:stCondLst>
                              <p:cond delay="3500"/>
                            </p:stCondLst>
                            <p:childTnLst>
                              <p:par>
                                <p:cTn id="41" presetClass="entr" nodeType="afterEffect" presetSubtype="0" presetID="1" grpId="13" fill="hold">
                                  <p:stCondLst>
                                    <p:cond delay="500"/>
                                  </p:stCondLst>
                                  <p:iterate type="el" backwards="0">
                                    <p:tmAbs val="0"/>
                                  </p:iterate>
                                  <p:childTnLst>
                                    <p:set>
                                      <p:cBhvr>
                                        <p:cTn id="42" fill="hold"/>
                                        <p:tgtEl>
                                          <p:spTgt spid="1705"/>
                                        </p:tgtEl>
                                        <p:attrNameLst>
                                          <p:attrName>style.visibility</p:attrName>
                                        </p:attrNameLst>
                                      </p:cBhvr>
                                      <p:to>
                                        <p:strVal val="visible"/>
                                      </p:to>
                                    </p:set>
                                  </p:childTnLst>
                                </p:cTn>
                              </p:par>
                            </p:childTnLst>
                          </p:cTn>
                        </p:par>
                        <p:par>
                          <p:cTn id="43" fill="hold">
                            <p:stCondLst>
                              <p:cond delay="4000"/>
                            </p:stCondLst>
                            <p:childTnLst>
                              <p:par>
                                <p:cTn id="44" presetClass="entr" nodeType="afterEffect" presetSubtype="0" presetID="1" grpId="14" fill="hold">
                                  <p:stCondLst>
                                    <p:cond delay="500"/>
                                  </p:stCondLst>
                                  <p:iterate type="el" backwards="0">
                                    <p:tmAbs val="0"/>
                                  </p:iterate>
                                  <p:childTnLst>
                                    <p:set>
                                      <p:cBhvr>
                                        <p:cTn id="45" fill="hold"/>
                                        <p:tgtEl>
                                          <p:spTgt spid="1693"/>
                                        </p:tgtEl>
                                        <p:attrNameLst>
                                          <p:attrName>style.visibility</p:attrName>
                                        </p:attrNameLst>
                                      </p:cBhvr>
                                      <p:to>
                                        <p:strVal val="visible"/>
                                      </p:to>
                                    </p:set>
                                  </p:childTnLst>
                                </p:cTn>
                              </p:par>
                            </p:childTnLst>
                          </p:cTn>
                        </p:par>
                        <p:par>
                          <p:cTn id="46" fill="hold">
                            <p:stCondLst>
                              <p:cond delay="4500"/>
                            </p:stCondLst>
                            <p:childTnLst>
                              <p:par>
                                <p:cTn id="47" presetClass="entr" nodeType="afterEffect" presetSubtype="0" presetID="1" grpId="15" fill="hold">
                                  <p:stCondLst>
                                    <p:cond delay="0"/>
                                  </p:stCondLst>
                                  <p:iterate type="el" backwards="0">
                                    <p:tmAbs val="0"/>
                                  </p:iterate>
                                  <p:childTnLst>
                                    <p:set>
                                      <p:cBhvr>
                                        <p:cTn id="48" fill="hold"/>
                                        <p:tgtEl>
                                          <p:spTgt spid="1726"/>
                                        </p:tgtEl>
                                        <p:attrNameLst>
                                          <p:attrName>style.visibility</p:attrName>
                                        </p:attrNameLst>
                                      </p:cBhvr>
                                      <p:to>
                                        <p:strVal val="visible"/>
                                      </p:to>
                                    </p:set>
                                  </p:childTnLst>
                                </p:cTn>
                              </p:par>
                            </p:childTnLst>
                          </p:cTn>
                        </p:par>
                        <p:par>
                          <p:cTn id="49" fill="hold">
                            <p:stCondLst>
                              <p:cond delay="4500"/>
                            </p:stCondLst>
                            <p:childTnLst>
                              <p:par>
                                <p:cTn id="50" presetClass="entr" nodeType="afterEffect" presetSubtype="0" presetID="1" grpId="16" fill="hold">
                                  <p:stCondLst>
                                    <p:cond delay="500"/>
                                  </p:stCondLst>
                                  <p:iterate type="el" backwards="0">
                                    <p:tmAbs val="0"/>
                                  </p:iterate>
                                  <p:childTnLst>
                                    <p:set>
                                      <p:cBhvr>
                                        <p:cTn id="51" fill="hold"/>
                                        <p:tgtEl>
                                          <p:spTgt spid="1704"/>
                                        </p:tgtEl>
                                        <p:attrNameLst>
                                          <p:attrName>style.visibility</p:attrName>
                                        </p:attrNameLst>
                                      </p:cBhvr>
                                      <p:to>
                                        <p:strVal val="visible"/>
                                      </p:to>
                                    </p:set>
                                  </p:childTnLst>
                                </p:cTn>
                              </p:par>
                            </p:childTnLst>
                          </p:cTn>
                        </p:par>
                        <p:par>
                          <p:cTn id="52" fill="hold">
                            <p:stCondLst>
                              <p:cond delay="5000"/>
                            </p:stCondLst>
                            <p:childTnLst>
                              <p:par>
                                <p:cTn id="53" presetClass="entr" nodeType="afterEffect" presetSubtype="0" presetID="1" grpId="17" fill="hold">
                                  <p:stCondLst>
                                    <p:cond delay="500"/>
                                  </p:stCondLst>
                                  <p:iterate type="el" backwards="0">
                                    <p:tmAbs val="0"/>
                                  </p:iterate>
                                  <p:childTnLst>
                                    <p:set>
                                      <p:cBhvr>
                                        <p:cTn id="54" fill="hold"/>
                                        <p:tgtEl>
                                          <p:spTgt spid="1692"/>
                                        </p:tgtEl>
                                        <p:attrNameLst>
                                          <p:attrName>style.visibility</p:attrName>
                                        </p:attrNameLst>
                                      </p:cBhvr>
                                      <p:to>
                                        <p:strVal val="visible"/>
                                      </p:to>
                                    </p:set>
                                  </p:childTnLst>
                                </p:cTn>
                              </p:par>
                            </p:childTnLst>
                          </p:cTn>
                        </p:par>
                        <p:par>
                          <p:cTn id="55" fill="hold">
                            <p:stCondLst>
                              <p:cond delay="5500"/>
                            </p:stCondLst>
                            <p:childTnLst>
                              <p:par>
                                <p:cTn id="56" presetClass="entr" nodeType="afterEffect" presetSubtype="0" presetID="1" grpId="18" fill="hold">
                                  <p:stCondLst>
                                    <p:cond delay="0"/>
                                  </p:stCondLst>
                                  <p:iterate type="el" backwards="0">
                                    <p:tmAbs val="0"/>
                                  </p:iterate>
                                  <p:childTnLst>
                                    <p:set>
                                      <p:cBhvr>
                                        <p:cTn id="57" fill="hold"/>
                                        <p:tgtEl>
                                          <p:spTgt spid="1727"/>
                                        </p:tgtEl>
                                        <p:attrNameLst>
                                          <p:attrName>style.visibility</p:attrName>
                                        </p:attrNameLst>
                                      </p:cBhvr>
                                      <p:to>
                                        <p:strVal val="visible"/>
                                      </p:to>
                                    </p:set>
                                  </p:childTnLst>
                                </p:cTn>
                              </p:par>
                            </p:childTnLst>
                          </p:cTn>
                        </p:par>
                        <p:par>
                          <p:cTn id="58" fill="hold">
                            <p:stCondLst>
                              <p:cond delay="5500"/>
                            </p:stCondLst>
                            <p:childTnLst>
                              <p:par>
                                <p:cTn id="59" presetClass="entr" nodeType="afterEffect" presetSubtype="0" presetID="1" grpId="19" fill="hold">
                                  <p:stCondLst>
                                    <p:cond delay="500"/>
                                  </p:stCondLst>
                                  <p:iterate type="el" backwards="0">
                                    <p:tmAbs val="0"/>
                                  </p:iterate>
                                  <p:childTnLst>
                                    <p:set>
                                      <p:cBhvr>
                                        <p:cTn id="60" fill="hold"/>
                                        <p:tgtEl>
                                          <p:spTgt spid="1660"/>
                                        </p:tgtEl>
                                        <p:attrNameLst>
                                          <p:attrName>style.visibility</p:attrName>
                                        </p:attrNameLst>
                                      </p:cBhvr>
                                      <p:to>
                                        <p:strVal val="visible"/>
                                      </p:to>
                                    </p:set>
                                  </p:childTnLst>
                                </p:cTn>
                              </p:par>
                            </p:childTnLst>
                          </p:cTn>
                        </p:par>
                        <p:par>
                          <p:cTn id="61" fill="hold">
                            <p:stCondLst>
                              <p:cond delay="6000"/>
                            </p:stCondLst>
                            <p:childTnLst>
                              <p:par>
                                <p:cTn id="62" presetClass="entr" nodeType="afterEffect" presetSubtype="0" presetID="1" grpId="20" fill="hold">
                                  <p:stCondLst>
                                    <p:cond delay="500"/>
                                  </p:stCondLst>
                                  <p:iterate type="el" backwards="0">
                                    <p:tmAbs val="0"/>
                                  </p:iterate>
                                  <p:childTnLst>
                                    <p:set>
                                      <p:cBhvr>
                                        <p:cTn id="63" fill="hold"/>
                                        <p:tgtEl>
                                          <p:spTgt spid="1691"/>
                                        </p:tgtEl>
                                        <p:attrNameLst>
                                          <p:attrName>style.visibility</p:attrName>
                                        </p:attrNameLst>
                                      </p:cBhvr>
                                      <p:to>
                                        <p:strVal val="visible"/>
                                      </p:to>
                                    </p:set>
                                  </p:childTnLst>
                                </p:cTn>
                              </p:par>
                            </p:childTnLst>
                          </p:cTn>
                        </p:par>
                        <p:par>
                          <p:cTn id="64" fill="hold">
                            <p:stCondLst>
                              <p:cond delay="6500"/>
                            </p:stCondLst>
                            <p:childTnLst>
                              <p:par>
                                <p:cTn id="65" presetClass="entr" nodeType="afterEffect" presetSubtype="0" presetID="1" grpId="21" fill="hold">
                                  <p:stCondLst>
                                    <p:cond delay="0"/>
                                  </p:stCondLst>
                                  <p:iterate type="el" backwards="0">
                                    <p:tmAbs val="0"/>
                                  </p:iterate>
                                  <p:childTnLst>
                                    <p:set>
                                      <p:cBhvr>
                                        <p:cTn id="66" fill="hold"/>
                                        <p:tgtEl>
                                          <p:spTgt spid="17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22" fill="hold">
                                  <p:stCondLst>
                                    <p:cond delay="0"/>
                                  </p:stCondLst>
                                  <p:iterate type="el" backwards="0">
                                    <p:tmAbs val="0"/>
                                  </p:iterate>
                                  <p:childTnLst>
                                    <p:set>
                                      <p:cBhvr>
                                        <p:cTn id="70" fill="hold"/>
                                        <p:tgtEl>
                                          <p:spTgt spid="17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9" grpId="5"/>
      <p:bldP build="whole" bldLvl="1" animBg="1" rev="0" advAuto="0" spid="1702" grpId="7"/>
      <p:bldP build="whole" bldLvl="1" animBg="1" rev="0" advAuto="0" spid="1728" grpId="21"/>
      <p:bldP build="whole" bldLvl="1" animBg="1" rev="0" advAuto="0" spid="1691" grpId="20"/>
      <p:bldP build="whole" bldLvl="1" animBg="1" rev="0" advAuto="0" spid="1692" grpId="17"/>
      <p:bldP build="whole" bldLvl="1" animBg="1" rev="0" advAuto="0" spid="1703" grpId="4"/>
      <p:bldP build="whole" bldLvl="1" animBg="1" rev="0" advAuto="0" spid="1693" grpId="14"/>
      <p:bldP build="whole" bldLvl="1" animBg="1" rev="0" advAuto="0" spid="1701" grpId="10"/>
      <p:bldP build="whole" bldLvl="1" animBg="1" rev="0" advAuto="0" spid="1687" grpId="11"/>
      <p:bldP build="whole" bldLvl="1" animBg="1" rev="0" advAuto="0" spid="1727" grpId="18"/>
      <p:bldP build="whole" bldLvl="1" animBg="1" rev="0" advAuto="0" spid="1704" grpId="16"/>
      <p:bldP build="whole" bldLvl="1" animBg="1" rev="0" advAuto="0" spid="1729" grpId="22"/>
      <p:bldP build="whole" bldLvl="1" animBg="1" rev="0" advAuto="0" spid="1722" grpId="3"/>
      <p:bldP build="whole" bldLvl="1" animBg="1" rev="0" advAuto="0" spid="1723" grpId="6"/>
      <p:bldP build="whole" bldLvl="1" animBg="1" rev="0" advAuto="0" spid="1724" grpId="9"/>
      <p:bldP build="whole" bldLvl="1" animBg="1" rev="0" advAuto="0" spid="1725" grpId="12"/>
      <p:bldP build="whole" bldLvl="1" animBg="1" rev="0" advAuto="0" spid="1690" grpId="2"/>
      <p:bldP build="whole" bldLvl="1" animBg="1" rev="0" advAuto="0" spid="1726" grpId="15"/>
      <p:bldP build="whole" bldLvl="1" animBg="1" rev="0" advAuto="0" spid="1705" grpId="13"/>
      <p:bldP build="whole" bldLvl="1" animBg="1" rev="0" advAuto="0" spid="1688" grpId="8"/>
      <p:bldP build="whole" bldLvl="1" animBg="1" rev="0" advAuto="0" spid="1660" grpId="19"/>
      <p:bldP build="whole" bldLvl="1" animBg="1" rev="0" advAuto="0" spid="1694"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1" name="Line"/>
          <p:cNvSpPr/>
          <p:nvPr/>
        </p:nvSpPr>
        <p:spPr>
          <a:xfrm>
            <a:off x="9289081" y="4695849"/>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32" name="Line"/>
          <p:cNvSpPr/>
          <p:nvPr/>
        </p:nvSpPr>
        <p:spPr>
          <a:xfrm>
            <a:off x="11508303" y="4695849"/>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33" name="Line"/>
          <p:cNvSpPr/>
          <p:nvPr/>
        </p:nvSpPr>
        <p:spPr>
          <a:xfrm>
            <a:off x="13804680" y="4695849"/>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34" name="Line"/>
          <p:cNvSpPr/>
          <p:nvPr/>
        </p:nvSpPr>
        <p:spPr>
          <a:xfrm>
            <a:off x="16082691" y="4687802"/>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35" name="Line"/>
          <p:cNvSpPr/>
          <p:nvPr/>
        </p:nvSpPr>
        <p:spPr>
          <a:xfrm>
            <a:off x="7005881" y="4695849"/>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36" name="Hidden"/>
          <p:cNvSpPr txBox="1"/>
          <p:nvPr/>
        </p:nvSpPr>
        <p:spPr>
          <a:xfrm>
            <a:off x="431409" y="4198759"/>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1737" name="Line"/>
          <p:cNvSpPr/>
          <p:nvPr/>
        </p:nvSpPr>
        <p:spPr>
          <a:xfrm>
            <a:off x="4773482" y="4695849"/>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38" name="Line"/>
          <p:cNvSpPr/>
          <p:nvPr/>
        </p:nvSpPr>
        <p:spPr>
          <a:xfrm flipV="1">
            <a:off x="4191797" y="3446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39" name="Line"/>
          <p:cNvSpPr/>
          <p:nvPr/>
        </p:nvSpPr>
        <p:spPr>
          <a:xfrm flipV="1">
            <a:off x="6465329" y="3446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40" name="Line"/>
          <p:cNvSpPr/>
          <p:nvPr/>
        </p:nvSpPr>
        <p:spPr>
          <a:xfrm flipV="1">
            <a:off x="8702333" y="3446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41" name="Line"/>
          <p:cNvSpPr/>
          <p:nvPr/>
        </p:nvSpPr>
        <p:spPr>
          <a:xfrm flipV="1">
            <a:off x="10975865" y="3446812"/>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42" name="Line"/>
          <p:cNvSpPr/>
          <p:nvPr/>
        </p:nvSpPr>
        <p:spPr>
          <a:xfrm flipV="1">
            <a:off x="13204754" y="345902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43" name="Line"/>
          <p:cNvSpPr/>
          <p:nvPr/>
        </p:nvSpPr>
        <p:spPr>
          <a:xfrm flipV="1">
            <a:off x="15478286" y="345902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44" name="Line"/>
          <p:cNvSpPr/>
          <p:nvPr/>
        </p:nvSpPr>
        <p:spPr>
          <a:xfrm flipV="1">
            <a:off x="17759934" y="3446323"/>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45" name="Outputs"/>
          <p:cNvSpPr txBox="1"/>
          <p:nvPr/>
        </p:nvSpPr>
        <p:spPr>
          <a:xfrm>
            <a:off x="431409" y="2594965"/>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1746" name="Input"/>
          <p:cNvSpPr txBox="1"/>
          <p:nvPr/>
        </p:nvSpPr>
        <p:spPr>
          <a:xfrm>
            <a:off x="431409" y="9359794"/>
            <a:ext cx="2024067"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pic>
        <p:nvPicPr>
          <p:cNvPr id="1747" name="Image" descr="Image"/>
          <p:cNvPicPr>
            <a:picLocks noChangeAspect="1"/>
          </p:cNvPicPr>
          <p:nvPr/>
        </p:nvPicPr>
        <p:blipFill>
          <a:blip r:embed="rId2">
            <a:extLst/>
          </a:blip>
          <a:srcRect l="18419" t="0" r="4416" b="0"/>
          <a:stretch>
            <a:fillRect/>
          </a:stretch>
        </p:blipFill>
        <p:spPr>
          <a:xfrm>
            <a:off x="2884292" y="8472498"/>
            <a:ext cx="2614846" cy="2660993"/>
          </a:xfrm>
          <a:prstGeom prst="rect">
            <a:avLst/>
          </a:prstGeom>
          <a:ln w="25400">
            <a:solidFill>
              <a:srgbClr val="000000"/>
            </a:solidFill>
            <a:miter lim="400000"/>
          </a:ln>
        </p:spPr>
      </p:pic>
      <p:sp>
        <p:nvSpPr>
          <p:cNvPr id="1748" name="“A”"/>
          <p:cNvSpPr txBox="1"/>
          <p:nvPr/>
        </p:nvSpPr>
        <p:spPr>
          <a:xfrm rot="18900000">
            <a:off x="3781468" y="2562290"/>
            <a:ext cx="8863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1749" name="“clown”"/>
          <p:cNvSpPr txBox="1"/>
          <p:nvPr/>
        </p:nvSpPr>
        <p:spPr>
          <a:xfrm rot="18900000">
            <a:off x="5503768" y="2202470"/>
            <a:ext cx="1904061"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“clown”</a:t>
            </a:r>
          </a:p>
        </p:txBody>
      </p:sp>
      <p:sp>
        <p:nvSpPr>
          <p:cNvPr id="1750" name="“fish”"/>
          <p:cNvSpPr txBox="1"/>
          <p:nvPr/>
        </p:nvSpPr>
        <p:spPr>
          <a:xfrm rot="18900000">
            <a:off x="8054738" y="2405387"/>
            <a:ext cx="1330123"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“fish”</a:t>
            </a:r>
          </a:p>
        </p:txBody>
      </p:sp>
      <p:sp>
        <p:nvSpPr>
          <p:cNvPr id="1751" name="“swimming”"/>
          <p:cNvSpPr txBox="1"/>
          <p:nvPr/>
        </p:nvSpPr>
        <p:spPr>
          <a:xfrm rot="18900000">
            <a:off x="9540308" y="1860564"/>
            <a:ext cx="2871115"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1752" name="“in”"/>
          <p:cNvSpPr txBox="1"/>
          <p:nvPr/>
        </p:nvSpPr>
        <p:spPr>
          <a:xfrm rot="18900000">
            <a:off x="12789632" y="2544940"/>
            <a:ext cx="935406"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“in”</a:t>
            </a:r>
          </a:p>
        </p:txBody>
      </p:sp>
      <p:sp>
        <p:nvSpPr>
          <p:cNvPr id="1753" name="“open”"/>
          <p:cNvSpPr txBox="1"/>
          <p:nvPr/>
        </p:nvSpPr>
        <p:spPr>
          <a:xfrm rot="18900000">
            <a:off x="14620134" y="2268852"/>
            <a:ext cx="1716304"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“open”</a:t>
            </a:r>
          </a:p>
        </p:txBody>
      </p:sp>
      <p:sp>
        <p:nvSpPr>
          <p:cNvPr id="1754" name="“seas”"/>
          <p:cNvSpPr txBox="1"/>
          <p:nvPr/>
        </p:nvSpPr>
        <p:spPr>
          <a:xfrm rot="18900000">
            <a:off x="16951389" y="2303928"/>
            <a:ext cx="1617092"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“seas”</a:t>
            </a:r>
          </a:p>
        </p:txBody>
      </p:sp>
      <p:sp>
        <p:nvSpPr>
          <p:cNvPr id="1755" name="LSTM"/>
          <p:cNvSpPr/>
          <p:nvPr/>
        </p:nvSpPr>
        <p:spPr>
          <a:xfrm>
            <a:off x="3544095" y="4052316"/>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756" name="LSTM"/>
          <p:cNvSpPr/>
          <p:nvPr/>
        </p:nvSpPr>
        <p:spPr>
          <a:xfrm>
            <a:off x="5830329" y="406277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757" name="CNN"/>
          <p:cNvSpPr/>
          <p:nvPr/>
        </p:nvSpPr>
        <p:spPr>
          <a:xfrm>
            <a:off x="3589634" y="6265583"/>
            <a:ext cx="1270001" cy="1270001"/>
          </a:xfrm>
          <a:prstGeom prst="rect">
            <a:avLst/>
          </a:prstGeom>
          <a:solidFill>
            <a:schemeClr val="accent3"/>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CNN</a:t>
            </a:r>
          </a:p>
        </p:txBody>
      </p:sp>
      <p:sp>
        <p:nvSpPr>
          <p:cNvPr id="1758" name="Line"/>
          <p:cNvSpPr/>
          <p:nvPr/>
        </p:nvSpPr>
        <p:spPr>
          <a:xfrm flipV="1">
            <a:off x="4191797" y="7622084"/>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59" name="Line"/>
          <p:cNvSpPr/>
          <p:nvPr/>
        </p:nvSpPr>
        <p:spPr>
          <a:xfrm flipV="1">
            <a:off x="4179095" y="5424602"/>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60" name="LSTM"/>
          <p:cNvSpPr/>
          <p:nvPr/>
        </p:nvSpPr>
        <p:spPr>
          <a:xfrm>
            <a:off x="8067333" y="406583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761" name="LSTM"/>
          <p:cNvSpPr/>
          <p:nvPr/>
        </p:nvSpPr>
        <p:spPr>
          <a:xfrm>
            <a:off x="10350532" y="406583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762" name="LSTM"/>
          <p:cNvSpPr/>
          <p:nvPr/>
        </p:nvSpPr>
        <p:spPr>
          <a:xfrm>
            <a:off x="12569754" y="406583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763" name="LSTM"/>
          <p:cNvSpPr/>
          <p:nvPr/>
        </p:nvSpPr>
        <p:spPr>
          <a:xfrm>
            <a:off x="14866131" y="406583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764" name="LSTM"/>
          <p:cNvSpPr/>
          <p:nvPr/>
        </p:nvSpPr>
        <p:spPr>
          <a:xfrm>
            <a:off x="17144142" y="4057787"/>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grpSp>
        <p:nvGrpSpPr>
          <p:cNvPr id="1784" name="Group"/>
          <p:cNvGrpSpPr/>
          <p:nvPr/>
        </p:nvGrpSpPr>
        <p:grpSpPr>
          <a:xfrm>
            <a:off x="4866784" y="2909371"/>
            <a:ext cx="13826398" cy="5533315"/>
            <a:chOff x="0" y="0"/>
            <a:chExt cx="13826396" cy="5533314"/>
          </a:xfrm>
        </p:grpSpPr>
        <p:sp>
          <p:nvSpPr>
            <p:cNvPr id="1765" name="Line"/>
            <p:cNvSpPr/>
            <p:nvPr/>
          </p:nvSpPr>
          <p:spPr>
            <a:xfrm flipV="1">
              <a:off x="1598544" y="2502531"/>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66" name="Line"/>
            <p:cNvSpPr/>
            <p:nvPr/>
          </p:nvSpPr>
          <p:spPr>
            <a:xfrm flipV="1">
              <a:off x="3835548" y="2502531"/>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67" name="Line"/>
            <p:cNvSpPr/>
            <p:nvPr/>
          </p:nvSpPr>
          <p:spPr>
            <a:xfrm flipV="1">
              <a:off x="6072552" y="2502531"/>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68" name="Line"/>
            <p:cNvSpPr/>
            <p:nvPr/>
          </p:nvSpPr>
          <p:spPr>
            <a:xfrm flipV="1">
              <a:off x="8390550" y="2502531"/>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69" name="Line"/>
            <p:cNvSpPr/>
            <p:nvPr/>
          </p:nvSpPr>
          <p:spPr>
            <a:xfrm flipV="1">
              <a:off x="10634346" y="2502531"/>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70" name="Line"/>
            <p:cNvSpPr/>
            <p:nvPr/>
          </p:nvSpPr>
          <p:spPr>
            <a:xfrm flipV="1">
              <a:off x="12945551" y="2502531"/>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1783" name="Group"/>
            <p:cNvGrpSpPr/>
            <p:nvPr/>
          </p:nvGrpSpPr>
          <p:grpSpPr>
            <a:xfrm>
              <a:off x="-1" y="0"/>
              <a:ext cx="13826398" cy="5533315"/>
              <a:chOff x="0" y="0"/>
              <a:chExt cx="13826395" cy="5533314"/>
            </a:xfrm>
          </p:grpSpPr>
          <p:sp>
            <p:nvSpPr>
              <p:cNvPr id="1771" name="“A”"/>
              <p:cNvSpPr txBox="1"/>
              <p:nvPr/>
            </p:nvSpPr>
            <p:spPr>
              <a:xfrm rot="18900000">
                <a:off x="1145846" y="3605784"/>
                <a:ext cx="886334"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1772" name="“clown”"/>
              <p:cNvSpPr txBox="1"/>
              <p:nvPr/>
            </p:nvSpPr>
            <p:spPr>
              <a:xfrm rot="18900000">
                <a:off x="2691472" y="3683144"/>
                <a:ext cx="1904061"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“clown”</a:t>
                </a:r>
              </a:p>
            </p:txBody>
          </p:sp>
          <p:sp>
            <p:nvSpPr>
              <p:cNvPr id="1773" name="“swimming”"/>
              <p:cNvSpPr txBox="1"/>
              <p:nvPr/>
            </p:nvSpPr>
            <p:spPr>
              <a:xfrm rot="18900000">
                <a:off x="6648412" y="3856630"/>
                <a:ext cx="2871115"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1774" name="“fish”"/>
              <p:cNvSpPr txBox="1"/>
              <p:nvPr/>
            </p:nvSpPr>
            <p:spPr>
              <a:xfrm rot="18900000">
                <a:off x="5407491" y="3683144"/>
                <a:ext cx="1330123"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“fish”</a:t>
                </a:r>
              </a:p>
            </p:txBody>
          </p:sp>
          <p:sp>
            <p:nvSpPr>
              <p:cNvPr id="1775" name="“in”"/>
              <p:cNvSpPr txBox="1"/>
              <p:nvPr/>
            </p:nvSpPr>
            <p:spPr>
              <a:xfrm rot="18900000">
                <a:off x="10166643" y="3573777"/>
                <a:ext cx="935407"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“in”</a:t>
                </a:r>
              </a:p>
            </p:txBody>
          </p:sp>
          <p:sp>
            <p:nvSpPr>
              <p:cNvPr id="1776" name="“open”"/>
              <p:cNvSpPr txBox="1"/>
              <p:nvPr/>
            </p:nvSpPr>
            <p:spPr>
              <a:xfrm rot="18900000">
                <a:off x="12087399" y="3605784"/>
                <a:ext cx="1716304"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“open”</a:t>
                </a:r>
              </a:p>
            </p:txBody>
          </p:sp>
          <p:sp>
            <p:nvSpPr>
              <p:cNvPr id="1777" name="Line"/>
              <p:cNvSpPr/>
              <p:nvPr/>
            </p:nvSpPr>
            <p:spPr>
              <a:xfrm>
                <a:off x="0" y="88150"/>
                <a:ext cx="1064068" cy="3828716"/>
              </a:xfrm>
              <a:custGeom>
                <a:avLst/>
                <a:gdLst/>
                <a:ahLst/>
                <a:cxnLst>
                  <a:cxn ang="0">
                    <a:pos x="wd2" y="hd2"/>
                  </a:cxn>
                  <a:cxn ang="5400000">
                    <a:pos x="wd2" y="hd2"/>
                  </a:cxn>
                  <a:cxn ang="10800000">
                    <a:pos x="wd2" y="hd2"/>
                  </a:cxn>
                  <a:cxn ang="16200000">
                    <a:pos x="wd2" y="hd2"/>
                  </a:cxn>
                </a:cxnLst>
                <a:rect l="0" t="0" r="r" b="b"/>
                <a:pathLst>
                  <a:path w="12972" h="21588" fill="norm" stroke="1" extrusionOk="0">
                    <a:moveTo>
                      <a:pt x="0" y="0"/>
                    </a:moveTo>
                    <a:cubicBezTo>
                      <a:pt x="2610" y="308"/>
                      <a:pt x="4862" y="1070"/>
                      <a:pt x="6289" y="2127"/>
                    </a:cubicBezTo>
                    <a:cubicBezTo>
                      <a:pt x="13611" y="7552"/>
                      <a:pt x="-7989" y="17602"/>
                      <a:pt x="9482" y="21259"/>
                    </a:cubicBezTo>
                    <a:cubicBezTo>
                      <a:pt x="10577" y="21488"/>
                      <a:pt x="11770" y="21600"/>
                      <a:pt x="12972"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78" name="Line"/>
              <p:cNvSpPr/>
              <p:nvPr/>
            </p:nvSpPr>
            <p:spPr>
              <a:xfrm>
                <a:off x="2188154" y="88150"/>
                <a:ext cx="1064069" cy="3828716"/>
              </a:xfrm>
              <a:custGeom>
                <a:avLst/>
                <a:gdLst/>
                <a:ahLst/>
                <a:cxnLst>
                  <a:cxn ang="0">
                    <a:pos x="wd2" y="hd2"/>
                  </a:cxn>
                  <a:cxn ang="5400000">
                    <a:pos x="wd2" y="hd2"/>
                  </a:cxn>
                  <a:cxn ang="10800000">
                    <a:pos x="wd2" y="hd2"/>
                  </a:cxn>
                  <a:cxn ang="16200000">
                    <a:pos x="wd2" y="hd2"/>
                  </a:cxn>
                </a:cxnLst>
                <a:rect l="0" t="0" r="r" b="b"/>
                <a:pathLst>
                  <a:path w="12972" h="21588" fill="norm" stroke="1" extrusionOk="0">
                    <a:moveTo>
                      <a:pt x="0" y="0"/>
                    </a:moveTo>
                    <a:cubicBezTo>
                      <a:pt x="2610" y="308"/>
                      <a:pt x="4862" y="1070"/>
                      <a:pt x="6289" y="2127"/>
                    </a:cubicBezTo>
                    <a:cubicBezTo>
                      <a:pt x="13611" y="7552"/>
                      <a:pt x="-7989" y="17602"/>
                      <a:pt x="9482" y="21259"/>
                    </a:cubicBezTo>
                    <a:cubicBezTo>
                      <a:pt x="10577" y="21488"/>
                      <a:pt x="11770" y="21600"/>
                      <a:pt x="12972"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79" name="Line"/>
              <p:cNvSpPr/>
              <p:nvPr/>
            </p:nvSpPr>
            <p:spPr>
              <a:xfrm>
                <a:off x="4463908" y="88150"/>
                <a:ext cx="1064068" cy="3828716"/>
              </a:xfrm>
              <a:custGeom>
                <a:avLst/>
                <a:gdLst/>
                <a:ahLst/>
                <a:cxnLst>
                  <a:cxn ang="0">
                    <a:pos x="wd2" y="hd2"/>
                  </a:cxn>
                  <a:cxn ang="5400000">
                    <a:pos x="wd2" y="hd2"/>
                  </a:cxn>
                  <a:cxn ang="10800000">
                    <a:pos x="wd2" y="hd2"/>
                  </a:cxn>
                  <a:cxn ang="16200000">
                    <a:pos x="wd2" y="hd2"/>
                  </a:cxn>
                </a:cxnLst>
                <a:rect l="0" t="0" r="r" b="b"/>
                <a:pathLst>
                  <a:path w="12972" h="21588" fill="norm" stroke="1" extrusionOk="0">
                    <a:moveTo>
                      <a:pt x="0" y="0"/>
                    </a:moveTo>
                    <a:cubicBezTo>
                      <a:pt x="2610" y="308"/>
                      <a:pt x="4862" y="1070"/>
                      <a:pt x="6289" y="2127"/>
                    </a:cubicBezTo>
                    <a:cubicBezTo>
                      <a:pt x="13611" y="7552"/>
                      <a:pt x="-7989" y="17602"/>
                      <a:pt x="9482" y="21259"/>
                    </a:cubicBezTo>
                    <a:cubicBezTo>
                      <a:pt x="10577" y="21488"/>
                      <a:pt x="11770" y="21600"/>
                      <a:pt x="12972"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80" name="Line"/>
              <p:cNvSpPr/>
              <p:nvPr/>
            </p:nvSpPr>
            <p:spPr>
              <a:xfrm>
                <a:off x="6647191" y="88150"/>
                <a:ext cx="1064068" cy="3828716"/>
              </a:xfrm>
              <a:custGeom>
                <a:avLst/>
                <a:gdLst/>
                <a:ahLst/>
                <a:cxnLst>
                  <a:cxn ang="0">
                    <a:pos x="wd2" y="hd2"/>
                  </a:cxn>
                  <a:cxn ang="5400000">
                    <a:pos x="wd2" y="hd2"/>
                  </a:cxn>
                  <a:cxn ang="10800000">
                    <a:pos x="wd2" y="hd2"/>
                  </a:cxn>
                  <a:cxn ang="16200000">
                    <a:pos x="wd2" y="hd2"/>
                  </a:cxn>
                </a:cxnLst>
                <a:rect l="0" t="0" r="r" b="b"/>
                <a:pathLst>
                  <a:path w="12972" h="21588" fill="norm" stroke="1" extrusionOk="0">
                    <a:moveTo>
                      <a:pt x="0" y="0"/>
                    </a:moveTo>
                    <a:cubicBezTo>
                      <a:pt x="2610" y="308"/>
                      <a:pt x="4862" y="1070"/>
                      <a:pt x="6289" y="2127"/>
                    </a:cubicBezTo>
                    <a:cubicBezTo>
                      <a:pt x="13611" y="7552"/>
                      <a:pt x="-7989" y="17602"/>
                      <a:pt x="9482" y="21259"/>
                    </a:cubicBezTo>
                    <a:cubicBezTo>
                      <a:pt x="10577" y="21488"/>
                      <a:pt x="11770" y="21600"/>
                      <a:pt x="12972"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81" name="Line"/>
              <p:cNvSpPr/>
              <p:nvPr/>
            </p:nvSpPr>
            <p:spPr>
              <a:xfrm>
                <a:off x="8975853" y="88150"/>
                <a:ext cx="1064069" cy="3828716"/>
              </a:xfrm>
              <a:custGeom>
                <a:avLst/>
                <a:gdLst/>
                <a:ahLst/>
                <a:cxnLst>
                  <a:cxn ang="0">
                    <a:pos x="wd2" y="hd2"/>
                  </a:cxn>
                  <a:cxn ang="5400000">
                    <a:pos x="wd2" y="hd2"/>
                  </a:cxn>
                  <a:cxn ang="10800000">
                    <a:pos x="wd2" y="hd2"/>
                  </a:cxn>
                  <a:cxn ang="16200000">
                    <a:pos x="wd2" y="hd2"/>
                  </a:cxn>
                </a:cxnLst>
                <a:rect l="0" t="0" r="r" b="b"/>
                <a:pathLst>
                  <a:path w="12972" h="21588" fill="norm" stroke="1" extrusionOk="0">
                    <a:moveTo>
                      <a:pt x="0" y="0"/>
                    </a:moveTo>
                    <a:cubicBezTo>
                      <a:pt x="2610" y="308"/>
                      <a:pt x="4862" y="1070"/>
                      <a:pt x="6289" y="2127"/>
                    </a:cubicBezTo>
                    <a:cubicBezTo>
                      <a:pt x="13611" y="7552"/>
                      <a:pt x="-7989" y="17602"/>
                      <a:pt x="9482" y="21259"/>
                    </a:cubicBezTo>
                    <a:cubicBezTo>
                      <a:pt x="10577" y="21488"/>
                      <a:pt x="11770" y="21600"/>
                      <a:pt x="12972"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82" name="Line"/>
              <p:cNvSpPr/>
              <p:nvPr/>
            </p:nvSpPr>
            <p:spPr>
              <a:xfrm>
                <a:off x="11168098" y="0"/>
                <a:ext cx="1064068" cy="3828716"/>
              </a:xfrm>
              <a:custGeom>
                <a:avLst/>
                <a:gdLst/>
                <a:ahLst/>
                <a:cxnLst>
                  <a:cxn ang="0">
                    <a:pos x="wd2" y="hd2"/>
                  </a:cxn>
                  <a:cxn ang="5400000">
                    <a:pos x="wd2" y="hd2"/>
                  </a:cxn>
                  <a:cxn ang="10800000">
                    <a:pos x="wd2" y="hd2"/>
                  </a:cxn>
                  <a:cxn ang="16200000">
                    <a:pos x="wd2" y="hd2"/>
                  </a:cxn>
                </a:cxnLst>
                <a:rect l="0" t="0" r="r" b="b"/>
                <a:pathLst>
                  <a:path w="12972" h="21588" fill="norm" stroke="1" extrusionOk="0">
                    <a:moveTo>
                      <a:pt x="0" y="0"/>
                    </a:moveTo>
                    <a:cubicBezTo>
                      <a:pt x="2610" y="308"/>
                      <a:pt x="4862" y="1070"/>
                      <a:pt x="6289" y="2127"/>
                    </a:cubicBezTo>
                    <a:cubicBezTo>
                      <a:pt x="13611" y="7552"/>
                      <a:pt x="-7989" y="17602"/>
                      <a:pt x="9482" y="21259"/>
                    </a:cubicBezTo>
                    <a:cubicBezTo>
                      <a:pt x="10577" y="21488"/>
                      <a:pt x="11770" y="21600"/>
                      <a:pt x="12972"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grpSp>
        <p:nvGrpSpPr>
          <p:cNvPr id="1793" name="Group"/>
          <p:cNvGrpSpPr/>
          <p:nvPr/>
        </p:nvGrpSpPr>
        <p:grpSpPr>
          <a:xfrm>
            <a:off x="18365889" y="2689981"/>
            <a:ext cx="3473296" cy="5013788"/>
            <a:chOff x="0" y="702820"/>
            <a:chExt cx="3473294" cy="5013787"/>
          </a:xfrm>
        </p:grpSpPr>
        <p:grpSp>
          <p:nvGrpSpPr>
            <p:cNvPr id="1789" name="Group"/>
            <p:cNvGrpSpPr/>
            <p:nvPr/>
          </p:nvGrpSpPr>
          <p:grpSpPr>
            <a:xfrm>
              <a:off x="-1" y="702820"/>
              <a:ext cx="3473296" cy="2636308"/>
              <a:chOff x="0" y="702820"/>
              <a:chExt cx="3473294" cy="2636307"/>
            </a:xfrm>
          </p:grpSpPr>
          <p:sp>
            <p:nvSpPr>
              <p:cNvPr id="1785" name="Line"/>
              <p:cNvSpPr/>
              <p:nvPr/>
            </p:nvSpPr>
            <p:spPr>
              <a:xfrm>
                <a:off x="0" y="2699142"/>
                <a:ext cx="1037891" cy="6276"/>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86" name="Line"/>
              <p:cNvSpPr/>
              <p:nvPr/>
            </p:nvSpPr>
            <p:spPr>
              <a:xfrm flipV="1">
                <a:off x="1677243" y="1457664"/>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87" name="END"/>
              <p:cNvSpPr/>
              <p:nvPr/>
            </p:nvSpPr>
            <p:spPr>
              <a:xfrm>
                <a:off x="1677243" y="702820"/>
                <a:ext cx="1796052" cy="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END</a:t>
                </a:r>
              </a:p>
            </p:txBody>
          </p:sp>
          <p:sp>
            <p:nvSpPr>
              <p:cNvPr id="1788" name="LSTM"/>
              <p:cNvSpPr/>
              <p:nvPr/>
            </p:nvSpPr>
            <p:spPr>
              <a:xfrm>
                <a:off x="1061451" y="2069127"/>
                <a:ext cx="1270001" cy="1270001"/>
              </a:xfrm>
              <a:prstGeom prst="rect">
                <a:avLst/>
              </a:prstGeom>
              <a:solidFill>
                <a:schemeClr val="accent1"/>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grpSp>
        <p:sp>
          <p:nvSpPr>
            <p:cNvPr id="1790" name="Line"/>
            <p:cNvSpPr/>
            <p:nvPr/>
          </p:nvSpPr>
          <p:spPr>
            <a:xfrm flipV="1">
              <a:off x="1757651" y="3424742"/>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791" name="“seas”"/>
            <p:cNvSpPr txBox="1"/>
            <p:nvPr/>
          </p:nvSpPr>
          <p:spPr>
            <a:xfrm rot="18900000">
              <a:off x="949105" y="4483288"/>
              <a:ext cx="1617092"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“seas”</a:t>
              </a:r>
            </a:p>
          </p:txBody>
        </p:sp>
        <p:sp>
          <p:nvSpPr>
            <p:cNvPr id="1792" name="Line"/>
            <p:cNvSpPr/>
            <p:nvPr/>
          </p:nvSpPr>
          <p:spPr>
            <a:xfrm>
              <a:off x="48612" y="984961"/>
              <a:ext cx="1064069" cy="3828716"/>
            </a:xfrm>
            <a:custGeom>
              <a:avLst/>
              <a:gdLst/>
              <a:ahLst/>
              <a:cxnLst>
                <a:cxn ang="0">
                  <a:pos x="wd2" y="hd2"/>
                </a:cxn>
                <a:cxn ang="5400000">
                  <a:pos x="wd2" y="hd2"/>
                </a:cxn>
                <a:cxn ang="10800000">
                  <a:pos x="wd2" y="hd2"/>
                </a:cxn>
                <a:cxn ang="16200000">
                  <a:pos x="wd2" y="hd2"/>
                </a:cxn>
              </a:cxnLst>
              <a:rect l="0" t="0" r="r" b="b"/>
              <a:pathLst>
                <a:path w="12972" h="21588" fill="norm" stroke="1" extrusionOk="0">
                  <a:moveTo>
                    <a:pt x="0" y="0"/>
                  </a:moveTo>
                  <a:cubicBezTo>
                    <a:pt x="2610" y="308"/>
                    <a:pt x="4862" y="1070"/>
                    <a:pt x="6289" y="2127"/>
                  </a:cubicBezTo>
                  <a:cubicBezTo>
                    <a:pt x="13611" y="7552"/>
                    <a:pt x="-7989" y="17602"/>
                    <a:pt x="9482" y="21259"/>
                  </a:cubicBezTo>
                  <a:cubicBezTo>
                    <a:pt x="10577" y="21488"/>
                    <a:pt x="11770" y="21600"/>
                    <a:pt x="12972"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8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74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749"/>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750"/>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751"/>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752"/>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1753"/>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175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9" fill="hold">
                                  <p:stCondLst>
                                    <p:cond delay="0"/>
                                  </p:stCondLst>
                                  <p:iterate type="el" backwards="0">
                                    <p:tmAbs val="0"/>
                                  </p:iterate>
                                  <p:childTnLst>
                                    <p:set>
                                      <p:cBhvr>
                                        <p:cTn id="31" fill="hold"/>
                                        <p:tgtEl>
                                          <p:spTgt spid="17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2" grpId="6"/>
      <p:bldP build="whole" bldLvl="1" animBg="1" rev="0" advAuto="0" spid="1750" grpId="4"/>
      <p:bldP build="whole" bldLvl="1" animBg="1" rev="0" advAuto="0" spid="1793" grpId="9"/>
      <p:bldP build="whole" bldLvl="1" animBg="1" rev="0" advAuto="0" spid="1753" grpId="7"/>
      <p:bldP build="whole" bldLvl="1" animBg="1" rev="0" advAuto="0" spid="1748" grpId="2"/>
      <p:bldP build="whole" bldLvl="1" animBg="1" rev="0" advAuto="0" spid="1751" grpId="5"/>
      <p:bldP build="whole" bldLvl="1" animBg="1" rev="0" advAuto="0" spid="1754" grpId="8"/>
      <p:bldP build="whole" bldLvl="1" animBg="1" rev="0" advAuto="0" spid="1784" grpId="1"/>
      <p:bldP build="whole" bldLvl="1" animBg="1" rev="0" advAuto="0" spid="1749" grpId="3"/>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5" name="Line"/>
          <p:cNvSpPr/>
          <p:nvPr/>
        </p:nvSpPr>
        <p:spPr>
          <a:xfrm>
            <a:off x="10432081" y="703196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96" name="Line"/>
          <p:cNvSpPr/>
          <p:nvPr/>
        </p:nvSpPr>
        <p:spPr>
          <a:xfrm>
            <a:off x="12651303" y="703196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97" name="Line"/>
          <p:cNvSpPr/>
          <p:nvPr/>
        </p:nvSpPr>
        <p:spPr>
          <a:xfrm>
            <a:off x="14947680" y="703196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98" name="Line"/>
          <p:cNvSpPr/>
          <p:nvPr/>
        </p:nvSpPr>
        <p:spPr>
          <a:xfrm>
            <a:off x="17225691" y="7023919"/>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99" name="Line"/>
          <p:cNvSpPr/>
          <p:nvPr/>
        </p:nvSpPr>
        <p:spPr>
          <a:xfrm>
            <a:off x="8148881" y="703196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00" name="Hidden"/>
          <p:cNvSpPr txBox="1"/>
          <p:nvPr/>
        </p:nvSpPr>
        <p:spPr>
          <a:xfrm>
            <a:off x="431409" y="6534875"/>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1801" name="Line"/>
          <p:cNvSpPr/>
          <p:nvPr/>
        </p:nvSpPr>
        <p:spPr>
          <a:xfrm>
            <a:off x="5916482" y="703196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02" name="Line"/>
          <p:cNvSpPr/>
          <p:nvPr/>
        </p:nvSpPr>
        <p:spPr>
          <a:xfrm flipV="1">
            <a:off x="5334797" y="578292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03" name="Line"/>
          <p:cNvSpPr/>
          <p:nvPr/>
        </p:nvSpPr>
        <p:spPr>
          <a:xfrm flipV="1">
            <a:off x="7608329" y="578292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04" name="Line"/>
          <p:cNvSpPr/>
          <p:nvPr/>
        </p:nvSpPr>
        <p:spPr>
          <a:xfrm flipV="1">
            <a:off x="9845333" y="578292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05" name="Line"/>
          <p:cNvSpPr/>
          <p:nvPr/>
        </p:nvSpPr>
        <p:spPr>
          <a:xfrm flipV="1">
            <a:off x="12118865" y="578292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06" name="Line"/>
          <p:cNvSpPr/>
          <p:nvPr/>
        </p:nvSpPr>
        <p:spPr>
          <a:xfrm flipV="1">
            <a:off x="14347755" y="579514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07" name="Line"/>
          <p:cNvSpPr/>
          <p:nvPr/>
        </p:nvSpPr>
        <p:spPr>
          <a:xfrm flipV="1">
            <a:off x="16621286" y="579514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08" name="Line"/>
          <p:cNvSpPr/>
          <p:nvPr/>
        </p:nvSpPr>
        <p:spPr>
          <a:xfrm flipV="1">
            <a:off x="18902934" y="578244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09" name="Outputs"/>
          <p:cNvSpPr txBox="1"/>
          <p:nvPr/>
        </p:nvSpPr>
        <p:spPr>
          <a:xfrm>
            <a:off x="431409" y="4636197"/>
            <a:ext cx="3020564"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1810" name="Input"/>
          <p:cNvSpPr txBox="1"/>
          <p:nvPr/>
        </p:nvSpPr>
        <p:spPr>
          <a:xfrm>
            <a:off x="431409" y="11695911"/>
            <a:ext cx="2024067"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pic>
        <p:nvPicPr>
          <p:cNvPr id="1811" name="Image" descr="Image"/>
          <p:cNvPicPr>
            <a:picLocks noChangeAspect="1"/>
          </p:cNvPicPr>
          <p:nvPr/>
        </p:nvPicPr>
        <p:blipFill>
          <a:blip r:embed="rId2">
            <a:extLst/>
          </a:blip>
          <a:srcRect l="18419" t="0" r="4416" b="0"/>
          <a:stretch>
            <a:fillRect/>
          </a:stretch>
        </p:blipFill>
        <p:spPr>
          <a:xfrm>
            <a:off x="4027292" y="10808614"/>
            <a:ext cx="2614846" cy="2660993"/>
          </a:xfrm>
          <a:prstGeom prst="rect">
            <a:avLst/>
          </a:prstGeom>
          <a:ln w="25400">
            <a:solidFill>
              <a:srgbClr val="000000"/>
            </a:solidFill>
            <a:miter lim="400000"/>
          </a:ln>
        </p:spPr>
      </p:pic>
      <p:sp>
        <p:nvSpPr>
          <p:cNvPr id="1812" name="LSTM"/>
          <p:cNvSpPr/>
          <p:nvPr/>
        </p:nvSpPr>
        <p:spPr>
          <a:xfrm>
            <a:off x="4687095" y="6388433"/>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813" name="LSTM"/>
          <p:cNvSpPr/>
          <p:nvPr/>
        </p:nvSpPr>
        <p:spPr>
          <a:xfrm>
            <a:off x="6973329" y="6398890"/>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814" name="CNN"/>
          <p:cNvSpPr/>
          <p:nvPr/>
        </p:nvSpPr>
        <p:spPr>
          <a:xfrm>
            <a:off x="4732634" y="8601699"/>
            <a:ext cx="1270001" cy="1270001"/>
          </a:xfrm>
          <a:prstGeom prst="rect">
            <a:avLst/>
          </a:prstGeom>
          <a:solidFill>
            <a:schemeClr val="accent3"/>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CNN</a:t>
            </a:r>
          </a:p>
        </p:txBody>
      </p:sp>
      <p:sp>
        <p:nvSpPr>
          <p:cNvPr id="1815" name="Line"/>
          <p:cNvSpPr/>
          <p:nvPr/>
        </p:nvSpPr>
        <p:spPr>
          <a:xfrm flipV="1">
            <a:off x="5334797" y="995820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16" name="Line"/>
          <p:cNvSpPr/>
          <p:nvPr/>
        </p:nvSpPr>
        <p:spPr>
          <a:xfrm flipV="1">
            <a:off x="5322095" y="77607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17" name="LSTM"/>
          <p:cNvSpPr/>
          <p:nvPr/>
        </p:nvSpPr>
        <p:spPr>
          <a:xfrm>
            <a:off x="9210333" y="640195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818" name="LSTM"/>
          <p:cNvSpPr/>
          <p:nvPr/>
        </p:nvSpPr>
        <p:spPr>
          <a:xfrm>
            <a:off x="11493532" y="640195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819" name="LSTM"/>
          <p:cNvSpPr/>
          <p:nvPr/>
        </p:nvSpPr>
        <p:spPr>
          <a:xfrm>
            <a:off x="13712753" y="640195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820" name="LSTM"/>
          <p:cNvSpPr/>
          <p:nvPr/>
        </p:nvSpPr>
        <p:spPr>
          <a:xfrm>
            <a:off x="16009131" y="640195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821" name="LSTM"/>
          <p:cNvSpPr/>
          <p:nvPr/>
        </p:nvSpPr>
        <p:spPr>
          <a:xfrm>
            <a:off x="18287142" y="6393903"/>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822" name="Line"/>
          <p:cNvSpPr/>
          <p:nvPr/>
        </p:nvSpPr>
        <p:spPr>
          <a:xfrm flipV="1">
            <a:off x="7608329"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23" name="Line"/>
          <p:cNvSpPr/>
          <p:nvPr/>
        </p:nvSpPr>
        <p:spPr>
          <a:xfrm flipV="1">
            <a:off x="9845333"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24" name="Line"/>
          <p:cNvSpPr/>
          <p:nvPr/>
        </p:nvSpPr>
        <p:spPr>
          <a:xfrm flipV="1">
            <a:off x="12082337"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25" name="Line"/>
          <p:cNvSpPr/>
          <p:nvPr/>
        </p:nvSpPr>
        <p:spPr>
          <a:xfrm flipV="1">
            <a:off x="14400335"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26" name="Line"/>
          <p:cNvSpPr/>
          <p:nvPr/>
        </p:nvSpPr>
        <p:spPr>
          <a:xfrm flipV="1">
            <a:off x="16644131"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27" name="Line"/>
          <p:cNvSpPr/>
          <p:nvPr/>
        </p:nvSpPr>
        <p:spPr>
          <a:xfrm flipV="1">
            <a:off x="18955336"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28" name="“A”"/>
          <p:cNvSpPr txBox="1"/>
          <p:nvPr/>
        </p:nvSpPr>
        <p:spPr>
          <a:xfrm rot="18900000">
            <a:off x="7155631" y="8851272"/>
            <a:ext cx="8863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1829" name="“clown”"/>
          <p:cNvSpPr txBox="1"/>
          <p:nvPr/>
        </p:nvSpPr>
        <p:spPr>
          <a:xfrm rot="18900000">
            <a:off x="8701257" y="8928632"/>
            <a:ext cx="1904061"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“clown”</a:t>
            </a:r>
          </a:p>
        </p:txBody>
      </p:sp>
      <p:sp>
        <p:nvSpPr>
          <p:cNvPr id="1830" name="“swimming”"/>
          <p:cNvSpPr txBox="1"/>
          <p:nvPr/>
        </p:nvSpPr>
        <p:spPr>
          <a:xfrm rot="18900000">
            <a:off x="12658196" y="9102118"/>
            <a:ext cx="2871115"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1831" name="“fish”"/>
          <p:cNvSpPr txBox="1"/>
          <p:nvPr/>
        </p:nvSpPr>
        <p:spPr>
          <a:xfrm rot="18900000">
            <a:off x="11417276" y="8928632"/>
            <a:ext cx="1330123"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“fish”</a:t>
            </a:r>
          </a:p>
        </p:txBody>
      </p:sp>
      <p:sp>
        <p:nvSpPr>
          <p:cNvPr id="1832" name="“in”"/>
          <p:cNvSpPr txBox="1"/>
          <p:nvPr/>
        </p:nvSpPr>
        <p:spPr>
          <a:xfrm rot="18900000">
            <a:off x="16176428" y="8819264"/>
            <a:ext cx="935407"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“in”</a:t>
            </a:r>
          </a:p>
        </p:txBody>
      </p:sp>
      <p:sp>
        <p:nvSpPr>
          <p:cNvPr id="1833" name="“open”"/>
          <p:cNvSpPr txBox="1"/>
          <p:nvPr/>
        </p:nvSpPr>
        <p:spPr>
          <a:xfrm rot="18900000">
            <a:off x="18097184" y="8851272"/>
            <a:ext cx="171630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“open”</a:t>
            </a:r>
          </a:p>
        </p:txBody>
      </p:sp>
      <p:sp>
        <p:nvSpPr>
          <p:cNvPr id="1834" name="Line"/>
          <p:cNvSpPr/>
          <p:nvPr/>
        </p:nvSpPr>
        <p:spPr>
          <a:xfrm>
            <a:off x="19508890" y="7022419"/>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35" name="Line"/>
          <p:cNvSpPr/>
          <p:nvPr/>
        </p:nvSpPr>
        <p:spPr>
          <a:xfrm flipV="1">
            <a:off x="21186133" y="5780941"/>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36" name="LSTM"/>
          <p:cNvSpPr/>
          <p:nvPr/>
        </p:nvSpPr>
        <p:spPr>
          <a:xfrm>
            <a:off x="20570341" y="639240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837" name="Line"/>
          <p:cNvSpPr/>
          <p:nvPr/>
        </p:nvSpPr>
        <p:spPr>
          <a:xfrm flipV="1">
            <a:off x="21266540"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38" name="“seas”"/>
          <p:cNvSpPr txBox="1"/>
          <p:nvPr/>
        </p:nvSpPr>
        <p:spPr>
          <a:xfrm rot="18900000">
            <a:off x="20457995" y="8806565"/>
            <a:ext cx="1617092"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“seas”</a:t>
            </a:r>
          </a:p>
        </p:txBody>
      </p:sp>
      <p:grpSp>
        <p:nvGrpSpPr>
          <p:cNvPr id="1841" name="Group"/>
          <p:cNvGrpSpPr/>
          <p:nvPr/>
        </p:nvGrpSpPr>
        <p:grpSpPr>
          <a:xfrm rot="5400000">
            <a:off x="1944099" y="-1089331"/>
            <a:ext cx="1244175" cy="4313412"/>
            <a:chOff x="0" y="0"/>
            <a:chExt cx="1244173" cy="4313410"/>
          </a:xfrm>
        </p:grpSpPr>
        <p:sp>
          <p:nvSpPr>
            <p:cNvPr id="1839" name="Rectangle"/>
            <p:cNvSpPr/>
            <p:nvPr/>
          </p:nvSpPr>
          <p:spPr>
            <a:xfrm>
              <a:off x="0" y="0"/>
              <a:ext cx="1244174" cy="4313411"/>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sz="3200">
                  <a:latin typeface="Helvetica Neue Medium"/>
                  <a:ea typeface="Helvetica Neue Medium"/>
                  <a:cs typeface="Helvetica Neue Medium"/>
                  <a:sym typeface="Helvetica Neue Medium"/>
                </a:defRPr>
              </a:pPr>
            </a:p>
          </p:txBody>
        </p:sp>
        <p:pic>
          <p:nvPicPr>
            <p:cNvPr id="1840" name="Training.pdf" descr="Training.pdf"/>
            <p:cNvPicPr>
              <a:picLocks noChangeAspect="1"/>
            </p:cNvPicPr>
            <p:nvPr/>
          </p:nvPicPr>
          <p:blipFill>
            <a:blip r:embed="rId3">
              <a:extLst/>
            </a:blip>
            <a:stretch>
              <a:fillRect/>
            </a:stretch>
          </p:blipFill>
          <p:spPr>
            <a:xfrm rot="16200000">
              <a:off x="-964742" y="1750772"/>
              <a:ext cx="3222861" cy="811866"/>
            </a:xfrm>
            <a:prstGeom prst="rect">
              <a:avLst/>
            </a:prstGeom>
            <a:ln w="12700" cap="flat">
              <a:noFill/>
              <a:miter lim="400000"/>
            </a:ln>
            <a:effectLst/>
          </p:spPr>
        </p:pic>
      </p:grpSp>
      <p:grpSp>
        <p:nvGrpSpPr>
          <p:cNvPr id="1852" name="Group"/>
          <p:cNvGrpSpPr/>
          <p:nvPr/>
        </p:nvGrpSpPr>
        <p:grpSpPr>
          <a:xfrm>
            <a:off x="431409" y="672686"/>
            <a:ext cx="21457955" cy="2578266"/>
            <a:chOff x="0" y="0"/>
            <a:chExt cx="21457953" cy="2578265"/>
          </a:xfrm>
        </p:grpSpPr>
        <p:sp>
          <p:nvSpPr>
            <p:cNvPr id="1842" name="“A”"/>
            <p:cNvSpPr txBox="1"/>
            <p:nvPr/>
          </p:nvSpPr>
          <p:spPr>
            <a:xfrm rot="18900000">
              <a:off x="4493467" y="1603307"/>
              <a:ext cx="886334"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1843" name="“clown”"/>
            <p:cNvSpPr txBox="1"/>
            <p:nvPr/>
          </p:nvSpPr>
          <p:spPr>
            <a:xfrm rot="18900000">
              <a:off x="6215767" y="1243486"/>
              <a:ext cx="1904061"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“clown”</a:t>
              </a:r>
            </a:p>
          </p:txBody>
        </p:sp>
        <p:sp>
          <p:nvSpPr>
            <p:cNvPr id="1844" name="“fish”"/>
            <p:cNvSpPr txBox="1"/>
            <p:nvPr/>
          </p:nvSpPr>
          <p:spPr>
            <a:xfrm rot="18900000">
              <a:off x="8766737" y="1446404"/>
              <a:ext cx="1330123"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“fish”</a:t>
              </a:r>
            </a:p>
          </p:txBody>
        </p:sp>
        <p:sp>
          <p:nvSpPr>
            <p:cNvPr id="1845" name="“swimming”"/>
            <p:cNvSpPr txBox="1"/>
            <p:nvPr/>
          </p:nvSpPr>
          <p:spPr>
            <a:xfrm rot="18900000">
              <a:off x="10252307" y="901581"/>
              <a:ext cx="2871116"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1846" name="“in”"/>
            <p:cNvSpPr txBox="1"/>
            <p:nvPr/>
          </p:nvSpPr>
          <p:spPr>
            <a:xfrm rot="18900000">
              <a:off x="13501632" y="1585957"/>
              <a:ext cx="935406"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“in”</a:t>
              </a:r>
            </a:p>
          </p:txBody>
        </p:sp>
        <p:sp>
          <p:nvSpPr>
            <p:cNvPr id="1847" name="“open”"/>
            <p:cNvSpPr txBox="1"/>
            <p:nvPr/>
          </p:nvSpPr>
          <p:spPr>
            <a:xfrm rot="18900000">
              <a:off x="15332134" y="1309868"/>
              <a:ext cx="1716304"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“open”</a:t>
              </a:r>
            </a:p>
          </p:txBody>
        </p:sp>
        <p:sp>
          <p:nvSpPr>
            <p:cNvPr id="1848" name="“seas”"/>
            <p:cNvSpPr txBox="1"/>
            <p:nvPr/>
          </p:nvSpPr>
          <p:spPr>
            <a:xfrm rot="18900000">
              <a:off x="17663388" y="1344945"/>
              <a:ext cx="1617092"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“seas”</a:t>
              </a:r>
            </a:p>
          </p:txBody>
        </p:sp>
        <p:sp>
          <p:nvSpPr>
            <p:cNvPr id="1849" name="END"/>
            <p:cNvSpPr txBox="1"/>
            <p:nvPr/>
          </p:nvSpPr>
          <p:spPr>
            <a:xfrm rot="18900000">
              <a:off x="20148746" y="1343446"/>
              <a:ext cx="1212775"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END</a:t>
              </a:r>
            </a:p>
          </p:txBody>
        </p:sp>
        <p:sp>
          <p:nvSpPr>
            <p:cNvPr id="1850" name="Targets"/>
            <p:cNvSpPr txBox="1"/>
            <p:nvPr/>
          </p:nvSpPr>
          <p:spPr>
            <a:xfrm>
              <a:off x="0" y="1601149"/>
              <a:ext cx="3020563" cy="8864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821531">
                <a:defRPr b="0" sz="5000">
                  <a:latin typeface="Helvetica Neue Light"/>
                  <a:ea typeface="Helvetica Neue Light"/>
                  <a:cs typeface="Helvetica Neue Light"/>
                  <a:sym typeface="Helvetica Neue Light"/>
                </a:defRPr>
              </a:lvl1pPr>
            </a:lstStyle>
            <a:p>
              <a:pPr/>
              <a:r>
                <a:t>Targets</a:t>
              </a:r>
            </a:p>
          </p:txBody>
        </p:sp>
        <p:pic>
          <p:nvPicPr>
            <p:cNvPr id="1851" name="y.pdf" descr="y.pdf"/>
            <p:cNvPicPr>
              <a:picLocks noChangeAspect="1"/>
            </p:cNvPicPr>
            <p:nvPr/>
          </p:nvPicPr>
          <p:blipFill>
            <a:blip r:embed="rId4">
              <a:extLst/>
            </a:blip>
            <a:stretch>
              <a:fillRect/>
            </a:stretch>
          </p:blipFill>
          <p:spPr>
            <a:xfrm>
              <a:off x="2605452" y="1995676"/>
              <a:ext cx="321711" cy="454180"/>
            </a:xfrm>
            <a:prstGeom prst="rect">
              <a:avLst/>
            </a:prstGeom>
            <a:ln w="12700" cap="flat">
              <a:noFill/>
              <a:miter lim="400000"/>
            </a:ln>
            <a:effectLst/>
          </p:spPr>
        </p:pic>
      </p:grpSp>
      <p:grpSp>
        <p:nvGrpSpPr>
          <p:cNvPr id="1855" name="Group"/>
          <p:cNvGrpSpPr/>
          <p:nvPr/>
        </p:nvGrpSpPr>
        <p:grpSpPr>
          <a:xfrm>
            <a:off x="8157331" y="11195953"/>
            <a:ext cx="15082535" cy="2109162"/>
            <a:chOff x="0" y="0"/>
            <a:chExt cx="15082534" cy="2109160"/>
          </a:xfrm>
        </p:grpSpPr>
        <p:sp>
          <p:nvSpPr>
            <p:cNvPr id="1853" name="Max-likelihood objective: maximize probability the model assigns to each target word:"/>
            <p:cNvSpPr txBox="1"/>
            <p:nvPr/>
          </p:nvSpPr>
          <p:spPr>
            <a:xfrm>
              <a:off x="0" y="0"/>
              <a:ext cx="15036607" cy="16611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defTabSz="821531">
                <a:defRPr b="0" sz="5000">
                  <a:latin typeface="Helvetica Neue Light"/>
                  <a:ea typeface="Helvetica Neue Light"/>
                  <a:cs typeface="Helvetica Neue Light"/>
                  <a:sym typeface="Helvetica Neue Light"/>
                </a:defRPr>
              </a:pPr>
              <a:r>
                <a:rPr b="1">
                  <a:latin typeface="+mn-lt"/>
                  <a:ea typeface="+mn-ea"/>
                  <a:cs typeface="+mn-cs"/>
                  <a:sym typeface="Helvetica Neue"/>
                </a:rPr>
                <a:t>Max-likelihood objective</a:t>
              </a:r>
              <a:r>
                <a:t>: maximize probability the model assigns to each target word:</a:t>
              </a:r>
            </a:p>
          </p:txBody>
        </p:sp>
        <p:pic>
          <p:nvPicPr>
            <p:cNvPr id="1854" name="argmax_theta_log.pdf" descr="argmax_theta_log.pdf"/>
            <p:cNvPicPr>
              <a:picLocks noChangeAspect="1"/>
            </p:cNvPicPr>
            <p:nvPr/>
          </p:nvPicPr>
          <p:blipFill>
            <a:blip r:embed="rId5">
              <a:extLst/>
            </a:blip>
            <a:stretch>
              <a:fillRect/>
            </a:stretch>
          </p:blipFill>
          <p:spPr>
            <a:xfrm>
              <a:off x="9947389" y="934845"/>
              <a:ext cx="5135146" cy="1174316"/>
            </a:xfrm>
            <a:prstGeom prst="rect">
              <a:avLst/>
            </a:prstGeom>
            <a:ln w="12700" cap="flat">
              <a:noFill/>
              <a:miter lim="400000"/>
            </a:ln>
            <a:effectLst/>
          </p:spPr>
        </p:pic>
      </p:grpSp>
      <p:grpSp>
        <p:nvGrpSpPr>
          <p:cNvPr id="1897" name="Group"/>
          <p:cNvGrpSpPr/>
          <p:nvPr/>
        </p:nvGrpSpPr>
        <p:grpSpPr>
          <a:xfrm>
            <a:off x="3039035" y="4387205"/>
            <a:ext cx="18587522" cy="1142723"/>
            <a:chOff x="0" y="0"/>
            <a:chExt cx="18587521" cy="1142722"/>
          </a:xfrm>
        </p:grpSpPr>
        <p:grpSp>
          <p:nvGrpSpPr>
            <p:cNvPr id="1860" name="Group"/>
            <p:cNvGrpSpPr/>
            <p:nvPr/>
          </p:nvGrpSpPr>
          <p:grpSpPr>
            <a:xfrm rot="16200000">
              <a:off x="1902393" y="130660"/>
              <a:ext cx="853231" cy="1020212"/>
              <a:chOff x="0" y="0"/>
              <a:chExt cx="853229" cy="1020211"/>
            </a:xfrm>
          </p:grpSpPr>
          <p:sp>
            <p:nvSpPr>
              <p:cNvPr id="1856" name="Rectangle"/>
              <p:cNvSpPr/>
              <p:nvPr/>
            </p:nvSpPr>
            <p:spPr>
              <a:xfrm rot="5400000">
                <a:off x="343618" y="-302067"/>
                <a:ext cx="201005" cy="818220"/>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57"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58"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59"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865" name="Group"/>
            <p:cNvGrpSpPr/>
            <p:nvPr/>
          </p:nvGrpSpPr>
          <p:grpSpPr>
            <a:xfrm rot="16200000">
              <a:off x="4347302" y="397925"/>
              <a:ext cx="443983" cy="1020213"/>
              <a:chOff x="0" y="0"/>
              <a:chExt cx="443981" cy="1020211"/>
            </a:xfrm>
          </p:grpSpPr>
          <p:sp>
            <p:nvSpPr>
              <p:cNvPr id="1861" name="Rectangle"/>
              <p:cNvSpPr/>
              <p:nvPr/>
            </p:nvSpPr>
            <p:spPr>
              <a:xfrm rot="5400000">
                <a:off x="100737" y="-59186"/>
                <a:ext cx="201004" cy="33245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62"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63" name="Rectangle"/>
              <p:cNvSpPr/>
              <p:nvPr/>
            </p:nvSpPr>
            <p:spPr>
              <a:xfrm rot="5400000">
                <a:off x="84568" y="750058"/>
                <a:ext cx="214055" cy="3131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64"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870" name="Group"/>
            <p:cNvGrpSpPr/>
            <p:nvPr/>
          </p:nvGrpSpPr>
          <p:grpSpPr>
            <a:xfrm rot="16200000">
              <a:off x="6259162" y="54905"/>
              <a:ext cx="1130023" cy="1020212"/>
              <a:chOff x="0" y="0"/>
              <a:chExt cx="1130022" cy="1020211"/>
            </a:xfrm>
          </p:grpSpPr>
          <p:sp>
            <p:nvSpPr>
              <p:cNvPr id="1866" name="Rectangle"/>
              <p:cNvSpPr/>
              <p:nvPr/>
            </p:nvSpPr>
            <p:spPr>
              <a:xfrm rot="5400000">
                <a:off x="33" y="41518"/>
                <a:ext cx="198244" cy="128289"/>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67" name="Rectangle"/>
              <p:cNvSpPr/>
              <p:nvPr/>
            </p:nvSpPr>
            <p:spPr>
              <a:xfrm rot="5400000">
                <a:off x="470846" y="-32757"/>
                <a:ext cx="223341" cy="1095012"/>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68"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69"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875" name="Group"/>
            <p:cNvGrpSpPr/>
            <p:nvPr/>
          </p:nvGrpSpPr>
          <p:grpSpPr>
            <a:xfrm rot="16200000">
              <a:off x="8848933" y="392826"/>
              <a:ext cx="454180" cy="1020213"/>
              <a:chOff x="0" y="0"/>
              <a:chExt cx="454179" cy="1020211"/>
            </a:xfrm>
          </p:grpSpPr>
          <p:sp>
            <p:nvSpPr>
              <p:cNvPr id="1871" name="Rectangle"/>
              <p:cNvSpPr/>
              <p:nvPr/>
            </p:nvSpPr>
            <p:spPr>
              <a:xfrm rot="5400000">
                <a:off x="144093" y="-102542"/>
                <a:ext cx="201004" cy="419169"/>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72"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73"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74"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880" name="Group"/>
            <p:cNvGrpSpPr/>
            <p:nvPr/>
          </p:nvGrpSpPr>
          <p:grpSpPr>
            <a:xfrm rot="16200000">
              <a:off x="10816442" y="171985"/>
              <a:ext cx="895863" cy="1020212"/>
              <a:chOff x="0" y="0"/>
              <a:chExt cx="895862" cy="1020211"/>
            </a:xfrm>
          </p:grpSpPr>
          <p:sp>
            <p:nvSpPr>
              <p:cNvPr id="1876" name="Rectangle"/>
              <p:cNvSpPr/>
              <p:nvPr/>
            </p:nvSpPr>
            <p:spPr>
              <a:xfrm rot="5400000">
                <a:off x="119748" y="-78197"/>
                <a:ext cx="201005" cy="370480"/>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77" name="Rectangle"/>
              <p:cNvSpPr/>
              <p:nvPr/>
            </p:nvSpPr>
            <p:spPr>
              <a:xfrm rot="5400000">
                <a:off x="362299" y="75789"/>
                <a:ext cx="206275" cy="860853"/>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78" name="Rectangle"/>
              <p:cNvSpPr/>
              <p:nvPr/>
            </p:nvSpPr>
            <p:spPr>
              <a:xfrm rot="5400000">
                <a:off x="197884" y="636743"/>
                <a:ext cx="214055" cy="53980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79"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885" name="Group"/>
            <p:cNvGrpSpPr/>
            <p:nvPr/>
          </p:nvGrpSpPr>
          <p:grpSpPr>
            <a:xfrm rot="16200000">
              <a:off x="13144447" y="182114"/>
              <a:ext cx="875606" cy="1020212"/>
              <a:chOff x="0" y="0"/>
              <a:chExt cx="875604" cy="1020211"/>
            </a:xfrm>
          </p:grpSpPr>
          <p:sp>
            <p:nvSpPr>
              <p:cNvPr id="1881" name="Rectangle"/>
              <p:cNvSpPr/>
              <p:nvPr/>
            </p:nvSpPr>
            <p:spPr>
              <a:xfrm rot="5400000">
                <a:off x="-6053" y="47604"/>
                <a:ext cx="217192" cy="135065"/>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82"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83" name="Rectangle"/>
              <p:cNvSpPr/>
              <p:nvPr/>
            </p:nvSpPr>
            <p:spPr>
              <a:xfrm rot="5400000">
                <a:off x="352610" y="482017"/>
                <a:ext cx="205396" cy="840594"/>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84"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890" name="Group"/>
            <p:cNvGrpSpPr/>
            <p:nvPr/>
          </p:nvGrpSpPr>
          <p:grpSpPr>
            <a:xfrm rot="16200000">
              <a:off x="15471149" y="280729"/>
              <a:ext cx="703776" cy="1020212"/>
              <a:chOff x="0" y="0"/>
              <a:chExt cx="703774" cy="1020211"/>
            </a:xfrm>
          </p:grpSpPr>
          <p:sp>
            <p:nvSpPr>
              <p:cNvPr id="1886" name="Rectangle"/>
              <p:cNvSpPr/>
              <p:nvPr/>
            </p:nvSpPr>
            <p:spPr>
              <a:xfrm rot="5400000">
                <a:off x="268890" y="-227339"/>
                <a:ext cx="201005" cy="668764"/>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87" name="Rectangle"/>
              <p:cNvSpPr/>
              <p:nvPr/>
            </p:nvSpPr>
            <p:spPr>
              <a:xfrm rot="5400000">
                <a:off x="234302" y="203787"/>
                <a:ext cx="206275" cy="60485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88"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89"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895" name="Group"/>
            <p:cNvGrpSpPr/>
            <p:nvPr/>
          </p:nvGrpSpPr>
          <p:grpSpPr>
            <a:xfrm rot="16200000">
              <a:off x="17580947" y="136148"/>
              <a:ext cx="992937" cy="1020213"/>
              <a:chOff x="0" y="0"/>
              <a:chExt cx="992935" cy="1020211"/>
            </a:xfrm>
          </p:grpSpPr>
          <p:sp>
            <p:nvSpPr>
              <p:cNvPr id="1891" name="Rectangle"/>
              <p:cNvSpPr/>
              <p:nvPr/>
            </p:nvSpPr>
            <p:spPr>
              <a:xfrm rot="5400000">
                <a:off x="69114" y="-27563"/>
                <a:ext cx="243419" cy="311626"/>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92"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93" name="Rectangle"/>
              <p:cNvSpPr/>
              <p:nvPr/>
            </p:nvSpPr>
            <p:spPr>
              <a:xfrm rot="5400000">
                <a:off x="406946" y="427681"/>
                <a:ext cx="214055" cy="957925"/>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894"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pic>
          <p:nvPicPr>
            <p:cNvPr id="1896" name="p_theta_(_cdot).pdf" descr="p_theta_(_cdot).pdf"/>
            <p:cNvPicPr>
              <a:picLocks noChangeAspect="1"/>
            </p:cNvPicPr>
            <p:nvPr/>
          </p:nvPicPr>
          <p:blipFill>
            <a:blip r:embed="rId6">
              <a:extLst/>
            </a:blip>
            <a:stretch>
              <a:fillRect/>
            </a:stretch>
          </p:blipFill>
          <p:spPr>
            <a:xfrm>
              <a:off x="0" y="334665"/>
              <a:ext cx="1333364" cy="694852"/>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7" grpId="1"/>
      <p:bldP build="whole" bldLvl="1" animBg="1" rev="0" advAuto="0" spid="1855" grpId="3"/>
      <p:bldP build="whole" bldLvl="1" animBg="1" rev="0" advAuto="0" spid="1852" grpId="2"/>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9" name="Line"/>
          <p:cNvSpPr/>
          <p:nvPr/>
        </p:nvSpPr>
        <p:spPr>
          <a:xfrm>
            <a:off x="10432081" y="703196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00" name="Line"/>
          <p:cNvSpPr/>
          <p:nvPr/>
        </p:nvSpPr>
        <p:spPr>
          <a:xfrm>
            <a:off x="12651303" y="703196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01" name="Line"/>
          <p:cNvSpPr/>
          <p:nvPr/>
        </p:nvSpPr>
        <p:spPr>
          <a:xfrm>
            <a:off x="14947680" y="703196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02" name="Line"/>
          <p:cNvSpPr/>
          <p:nvPr/>
        </p:nvSpPr>
        <p:spPr>
          <a:xfrm>
            <a:off x="17225691" y="7023919"/>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03" name="Line"/>
          <p:cNvSpPr/>
          <p:nvPr/>
        </p:nvSpPr>
        <p:spPr>
          <a:xfrm>
            <a:off x="8148881" y="703196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04" name="Hidden"/>
          <p:cNvSpPr txBox="1"/>
          <p:nvPr/>
        </p:nvSpPr>
        <p:spPr>
          <a:xfrm>
            <a:off x="431409" y="6534875"/>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1905" name="Line"/>
          <p:cNvSpPr/>
          <p:nvPr/>
        </p:nvSpPr>
        <p:spPr>
          <a:xfrm>
            <a:off x="5916482" y="703196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06" name="Line"/>
          <p:cNvSpPr/>
          <p:nvPr/>
        </p:nvSpPr>
        <p:spPr>
          <a:xfrm flipV="1">
            <a:off x="5334797" y="578292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07" name="Line"/>
          <p:cNvSpPr/>
          <p:nvPr/>
        </p:nvSpPr>
        <p:spPr>
          <a:xfrm flipV="1">
            <a:off x="7608329" y="578292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08" name="Line"/>
          <p:cNvSpPr/>
          <p:nvPr/>
        </p:nvSpPr>
        <p:spPr>
          <a:xfrm flipV="1">
            <a:off x="9845333" y="578292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09" name="Line"/>
          <p:cNvSpPr/>
          <p:nvPr/>
        </p:nvSpPr>
        <p:spPr>
          <a:xfrm flipV="1">
            <a:off x="12118865" y="578292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10" name="Line"/>
          <p:cNvSpPr/>
          <p:nvPr/>
        </p:nvSpPr>
        <p:spPr>
          <a:xfrm flipV="1">
            <a:off x="14347755" y="579514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11" name="Line"/>
          <p:cNvSpPr/>
          <p:nvPr/>
        </p:nvSpPr>
        <p:spPr>
          <a:xfrm flipV="1">
            <a:off x="16621286" y="579514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12" name="Line"/>
          <p:cNvSpPr/>
          <p:nvPr/>
        </p:nvSpPr>
        <p:spPr>
          <a:xfrm flipV="1">
            <a:off x="18902934" y="578244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13" name="Outputs"/>
          <p:cNvSpPr txBox="1"/>
          <p:nvPr/>
        </p:nvSpPr>
        <p:spPr>
          <a:xfrm>
            <a:off x="431409" y="4636197"/>
            <a:ext cx="3020564"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1914" name="Input"/>
          <p:cNvSpPr txBox="1"/>
          <p:nvPr/>
        </p:nvSpPr>
        <p:spPr>
          <a:xfrm>
            <a:off x="431409" y="11695911"/>
            <a:ext cx="2024067"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pic>
        <p:nvPicPr>
          <p:cNvPr id="1915" name="Image" descr="Image"/>
          <p:cNvPicPr>
            <a:picLocks noChangeAspect="1"/>
          </p:cNvPicPr>
          <p:nvPr/>
        </p:nvPicPr>
        <p:blipFill>
          <a:blip r:embed="rId2">
            <a:extLst/>
          </a:blip>
          <a:srcRect l="18419" t="0" r="4416" b="0"/>
          <a:stretch>
            <a:fillRect/>
          </a:stretch>
        </p:blipFill>
        <p:spPr>
          <a:xfrm>
            <a:off x="4027292" y="10808614"/>
            <a:ext cx="2614846" cy="2660993"/>
          </a:xfrm>
          <a:prstGeom prst="rect">
            <a:avLst/>
          </a:prstGeom>
          <a:ln w="25400">
            <a:solidFill>
              <a:srgbClr val="000000"/>
            </a:solidFill>
            <a:miter lim="400000"/>
          </a:ln>
        </p:spPr>
      </p:pic>
      <p:sp>
        <p:nvSpPr>
          <p:cNvPr id="1916" name="LSTM"/>
          <p:cNvSpPr/>
          <p:nvPr/>
        </p:nvSpPr>
        <p:spPr>
          <a:xfrm>
            <a:off x="4687095" y="6388433"/>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917" name="LSTM"/>
          <p:cNvSpPr/>
          <p:nvPr/>
        </p:nvSpPr>
        <p:spPr>
          <a:xfrm>
            <a:off x="6973329" y="6398890"/>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918" name="CNN"/>
          <p:cNvSpPr/>
          <p:nvPr/>
        </p:nvSpPr>
        <p:spPr>
          <a:xfrm>
            <a:off x="4732634" y="8601699"/>
            <a:ext cx="1270001" cy="1270001"/>
          </a:xfrm>
          <a:prstGeom prst="rect">
            <a:avLst/>
          </a:prstGeom>
          <a:solidFill>
            <a:schemeClr val="accent3"/>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CNN</a:t>
            </a:r>
          </a:p>
        </p:txBody>
      </p:sp>
      <p:sp>
        <p:nvSpPr>
          <p:cNvPr id="1919" name="Line"/>
          <p:cNvSpPr/>
          <p:nvPr/>
        </p:nvSpPr>
        <p:spPr>
          <a:xfrm flipV="1">
            <a:off x="5334797" y="995820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20" name="Line"/>
          <p:cNvSpPr/>
          <p:nvPr/>
        </p:nvSpPr>
        <p:spPr>
          <a:xfrm flipV="1">
            <a:off x="5322095" y="77607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21" name="LSTM"/>
          <p:cNvSpPr/>
          <p:nvPr/>
        </p:nvSpPr>
        <p:spPr>
          <a:xfrm>
            <a:off x="9210333" y="640195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922" name="LSTM"/>
          <p:cNvSpPr/>
          <p:nvPr/>
        </p:nvSpPr>
        <p:spPr>
          <a:xfrm>
            <a:off x="11493532" y="640195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923" name="LSTM"/>
          <p:cNvSpPr/>
          <p:nvPr/>
        </p:nvSpPr>
        <p:spPr>
          <a:xfrm>
            <a:off x="13712753" y="640195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924" name="LSTM"/>
          <p:cNvSpPr/>
          <p:nvPr/>
        </p:nvSpPr>
        <p:spPr>
          <a:xfrm>
            <a:off x="16009131" y="640195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925" name="LSTM"/>
          <p:cNvSpPr/>
          <p:nvPr/>
        </p:nvSpPr>
        <p:spPr>
          <a:xfrm>
            <a:off x="18287142" y="6393903"/>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926" name="Line"/>
          <p:cNvSpPr/>
          <p:nvPr/>
        </p:nvSpPr>
        <p:spPr>
          <a:xfrm flipV="1">
            <a:off x="7608329"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27" name="Line"/>
          <p:cNvSpPr/>
          <p:nvPr/>
        </p:nvSpPr>
        <p:spPr>
          <a:xfrm flipV="1">
            <a:off x="9845333"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28" name="Line"/>
          <p:cNvSpPr/>
          <p:nvPr/>
        </p:nvSpPr>
        <p:spPr>
          <a:xfrm flipV="1">
            <a:off x="12082337"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29" name="Line"/>
          <p:cNvSpPr/>
          <p:nvPr/>
        </p:nvSpPr>
        <p:spPr>
          <a:xfrm flipV="1">
            <a:off x="14400335"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30" name="Line"/>
          <p:cNvSpPr/>
          <p:nvPr/>
        </p:nvSpPr>
        <p:spPr>
          <a:xfrm flipV="1">
            <a:off x="16644131"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31" name="Line"/>
          <p:cNvSpPr/>
          <p:nvPr/>
        </p:nvSpPr>
        <p:spPr>
          <a:xfrm flipV="1">
            <a:off x="18955336"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32" name="Line"/>
          <p:cNvSpPr/>
          <p:nvPr/>
        </p:nvSpPr>
        <p:spPr>
          <a:xfrm>
            <a:off x="19508890" y="7022419"/>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33" name="Line"/>
          <p:cNvSpPr/>
          <p:nvPr/>
        </p:nvSpPr>
        <p:spPr>
          <a:xfrm flipV="1">
            <a:off x="21186133" y="5780941"/>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34" name="LSTM"/>
          <p:cNvSpPr/>
          <p:nvPr/>
        </p:nvSpPr>
        <p:spPr>
          <a:xfrm>
            <a:off x="20570341" y="639240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1935" name="Line"/>
          <p:cNvSpPr/>
          <p:nvPr/>
        </p:nvSpPr>
        <p:spPr>
          <a:xfrm flipV="1">
            <a:off x="21266540" y="77480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1938" name="Group"/>
          <p:cNvGrpSpPr/>
          <p:nvPr/>
        </p:nvGrpSpPr>
        <p:grpSpPr>
          <a:xfrm rot="5400000">
            <a:off x="1944099" y="-1089331"/>
            <a:ext cx="1244175" cy="4313412"/>
            <a:chOff x="0" y="0"/>
            <a:chExt cx="1244173" cy="4313410"/>
          </a:xfrm>
        </p:grpSpPr>
        <p:sp>
          <p:nvSpPr>
            <p:cNvPr id="1936" name="Rectangle"/>
            <p:cNvSpPr/>
            <p:nvPr/>
          </p:nvSpPr>
          <p:spPr>
            <a:xfrm>
              <a:off x="0" y="0"/>
              <a:ext cx="1244174" cy="4313411"/>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sz="3200">
                  <a:latin typeface="Helvetica Neue Medium"/>
                  <a:ea typeface="Helvetica Neue Medium"/>
                  <a:cs typeface="Helvetica Neue Medium"/>
                  <a:sym typeface="Helvetica Neue Medium"/>
                </a:defRPr>
              </a:pPr>
            </a:p>
          </p:txBody>
        </p:sp>
        <p:pic>
          <p:nvPicPr>
            <p:cNvPr id="1937" name="Training.pdf" descr="Training.pdf"/>
            <p:cNvPicPr>
              <a:picLocks noChangeAspect="1"/>
            </p:cNvPicPr>
            <p:nvPr/>
          </p:nvPicPr>
          <p:blipFill>
            <a:blip r:embed="rId3">
              <a:extLst/>
            </a:blip>
            <a:stretch>
              <a:fillRect/>
            </a:stretch>
          </p:blipFill>
          <p:spPr>
            <a:xfrm rot="16200000">
              <a:off x="-964742" y="1750772"/>
              <a:ext cx="3222861" cy="811866"/>
            </a:xfrm>
            <a:prstGeom prst="rect">
              <a:avLst/>
            </a:prstGeom>
            <a:ln w="12700" cap="flat">
              <a:noFill/>
              <a:miter lim="400000"/>
            </a:ln>
            <a:effectLst/>
          </p:spPr>
        </p:pic>
      </p:grpSp>
      <p:sp>
        <p:nvSpPr>
          <p:cNvPr id="1939" name="Targets"/>
          <p:cNvSpPr txBox="1"/>
          <p:nvPr/>
        </p:nvSpPr>
        <p:spPr>
          <a:xfrm>
            <a:off x="431409" y="2273836"/>
            <a:ext cx="2448650"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Targets</a:t>
            </a:r>
          </a:p>
        </p:txBody>
      </p:sp>
      <p:grpSp>
        <p:nvGrpSpPr>
          <p:cNvPr id="1944" name="Group"/>
          <p:cNvGrpSpPr/>
          <p:nvPr/>
        </p:nvGrpSpPr>
        <p:grpSpPr>
          <a:xfrm rot="16200000">
            <a:off x="4941428" y="4517865"/>
            <a:ext cx="853231" cy="1020212"/>
            <a:chOff x="0" y="0"/>
            <a:chExt cx="853229" cy="1020211"/>
          </a:xfrm>
        </p:grpSpPr>
        <p:sp>
          <p:nvSpPr>
            <p:cNvPr id="1940" name="Rectangle"/>
            <p:cNvSpPr/>
            <p:nvPr/>
          </p:nvSpPr>
          <p:spPr>
            <a:xfrm rot="5400000">
              <a:off x="343618" y="-302067"/>
              <a:ext cx="201005" cy="818220"/>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41"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42"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43"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949" name="Group"/>
          <p:cNvGrpSpPr/>
          <p:nvPr/>
        </p:nvGrpSpPr>
        <p:grpSpPr>
          <a:xfrm rot="16200000">
            <a:off x="7386338" y="4785130"/>
            <a:ext cx="443983" cy="1020213"/>
            <a:chOff x="0" y="0"/>
            <a:chExt cx="443981" cy="1020211"/>
          </a:xfrm>
        </p:grpSpPr>
        <p:sp>
          <p:nvSpPr>
            <p:cNvPr id="1945" name="Rectangle"/>
            <p:cNvSpPr/>
            <p:nvPr/>
          </p:nvSpPr>
          <p:spPr>
            <a:xfrm rot="5400000">
              <a:off x="100737" y="-59186"/>
              <a:ext cx="201004" cy="33245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46"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47" name="Rectangle"/>
            <p:cNvSpPr/>
            <p:nvPr/>
          </p:nvSpPr>
          <p:spPr>
            <a:xfrm rot="5400000">
              <a:off x="84568" y="750058"/>
              <a:ext cx="214055" cy="3131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48"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954" name="Group"/>
          <p:cNvGrpSpPr/>
          <p:nvPr/>
        </p:nvGrpSpPr>
        <p:grpSpPr>
          <a:xfrm rot="16200000">
            <a:off x="9298197" y="4442110"/>
            <a:ext cx="1130023" cy="1020213"/>
            <a:chOff x="0" y="0"/>
            <a:chExt cx="1130022" cy="1020211"/>
          </a:xfrm>
        </p:grpSpPr>
        <p:sp>
          <p:nvSpPr>
            <p:cNvPr id="1950" name="Rectangle"/>
            <p:cNvSpPr/>
            <p:nvPr/>
          </p:nvSpPr>
          <p:spPr>
            <a:xfrm rot="5400000">
              <a:off x="33" y="41518"/>
              <a:ext cx="198244" cy="128289"/>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51" name="Rectangle"/>
            <p:cNvSpPr/>
            <p:nvPr/>
          </p:nvSpPr>
          <p:spPr>
            <a:xfrm rot="5400000">
              <a:off x="470846" y="-32757"/>
              <a:ext cx="223341" cy="1095012"/>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52"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53"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959" name="Group"/>
          <p:cNvGrpSpPr/>
          <p:nvPr/>
        </p:nvGrpSpPr>
        <p:grpSpPr>
          <a:xfrm rot="16200000">
            <a:off x="11887969" y="4780031"/>
            <a:ext cx="454180" cy="1020213"/>
            <a:chOff x="0" y="0"/>
            <a:chExt cx="454179" cy="1020211"/>
          </a:xfrm>
        </p:grpSpPr>
        <p:sp>
          <p:nvSpPr>
            <p:cNvPr id="1955" name="Rectangle"/>
            <p:cNvSpPr/>
            <p:nvPr/>
          </p:nvSpPr>
          <p:spPr>
            <a:xfrm rot="5400000">
              <a:off x="144093" y="-102542"/>
              <a:ext cx="201004" cy="419169"/>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56"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57"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58"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964" name="Group"/>
          <p:cNvGrpSpPr/>
          <p:nvPr/>
        </p:nvGrpSpPr>
        <p:grpSpPr>
          <a:xfrm rot="16200000">
            <a:off x="13855477" y="4559190"/>
            <a:ext cx="895864" cy="1020212"/>
            <a:chOff x="0" y="0"/>
            <a:chExt cx="895862" cy="1020211"/>
          </a:xfrm>
        </p:grpSpPr>
        <p:sp>
          <p:nvSpPr>
            <p:cNvPr id="1960" name="Rectangle"/>
            <p:cNvSpPr/>
            <p:nvPr/>
          </p:nvSpPr>
          <p:spPr>
            <a:xfrm rot="5400000">
              <a:off x="119748" y="-78197"/>
              <a:ext cx="201005" cy="370480"/>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61" name="Rectangle"/>
            <p:cNvSpPr/>
            <p:nvPr/>
          </p:nvSpPr>
          <p:spPr>
            <a:xfrm rot="5400000">
              <a:off x="362299" y="75789"/>
              <a:ext cx="206275" cy="860853"/>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62" name="Rectangle"/>
            <p:cNvSpPr/>
            <p:nvPr/>
          </p:nvSpPr>
          <p:spPr>
            <a:xfrm rot="5400000">
              <a:off x="197884" y="636743"/>
              <a:ext cx="214055" cy="53980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63"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969" name="Group"/>
          <p:cNvGrpSpPr/>
          <p:nvPr/>
        </p:nvGrpSpPr>
        <p:grpSpPr>
          <a:xfrm rot="16200000">
            <a:off x="16183483" y="4569319"/>
            <a:ext cx="875606" cy="1020212"/>
            <a:chOff x="0" y="0"/>
            <a:chExt cx="875604" cy="1020211"/>
          </a:xfrm>
        </p:grpSpPr>
        <p:sp>
          <p:nvSpPr>
            <p:cNvPr id="1965" name="Rectangle"/>
            <p:cNvSpPr/>
            <p:nvPr/>
          </p:nvSpPr>
          <p:spPr>
            <a:xfrm rot="5400000">
              <a:off x="-6053" y="47604"/>
              <a:ext cx="217192" cy="135065"/>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66"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67" name="Rectangle"/>
            <p:cNvSpPr/>
            <p:nvPr/>
          </p:nvSpPr>
          <p:spPr>
            <a:xfrm rot="5400000">
              <a:off x="352610" y="482017"/>
              <a:ext cx="205396" cy="840594"/>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68"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974" name="Group"/>
          <p:cNvGrpSpPr/>
          <p:nvPr/>
        </p:nvGrpSpPr>
        <p:grpSpPr>
          <a:xfrm rot="16200000">
            <a:off x="18510186" y="4667934"/>
            <a:ext cx="703775" cy="1020213"/>
            <a:chOff x="0" y="0"/>
            <a:chExt cx="703774" cy="1020211"/>
          </a:xfrm>
        </p:grpSpPr>
        <p:sp>
          <p:nvSpPr>
            <p:cNvPr id="1970" name="Rectangle"/>
            <p:cNvSpPr/>
            <p:nvPr/>
          </p:nvSpPr>
          <p:spPr>
            <a:xfrm rot="5400000">
              <a:off x="268890" y="-227339"/>
              <a:ext cx="201005" cy="668764"/>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71" name="Rectangle"/>
            <p:cNvSpPr/>
            <p:nvPr/>
          </p:nvSpPr>
          <p:spPr>
            <a:xfrm rot="5400000">
              <a:off x="234302" y="203787"/>
              <a:ext cx="206275" cy="60485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72"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73"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1979" name="Group"/>
          <p:cNvGrpSpPr/>
          <p:nvPr/>
        </p:nvGrpSpPr>
        <p:grpSpPr>
          <a:xfrm rot="16200000">
            <a:off x="20619984" y="4523353"/>
            <a:ext cx="992936" cy="1020213"/>
            <a:chOff x="0" y="0"/>
            <a:chExt cx="992935" cy="1020211"/>
          </a:xfrm>
        </p:grpSpPr>
        <p:sp>
          <p:nvSpPr>
            <p:cNvPr id="1975" name="Rectangle"/>
            <p:cNvSpPr/>
            <p:nvPr/>
          </p:nvSpPr>
          <p:spPr>
            <a:xfrm rot="5400000">
              <a:off x="69114" y="-27563"/>
              <a:ext cx="243419" cy="311626"/>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76"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77" name="Rectangle"/>
            <p:cNvSpPr/>
            <p:nvPr/>
          </p:nvSpPr>
          <p:spPr>
            <a:xfrm rot="5400000">
              <a:off x="406946" y="427681"/>
              <a:ext cx="214055" cy="957925"/>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78"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1980" name="Rectangle"/>
          <p:cNvSpPr/>
          <p:nvPr/>
        </p:nvSpPr>
        <p:spPr>
          <a:xfrm>
            <a:off x="4792402" y="2149250"/>
            <a:ext cx="185496" cy="991350"/>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81" name="Line"/>
          <p:cNvSpPr/>
          <p:nvPr/>
        </p:nvSpPr>
        <p:spPr>
          <a:xfrm flipH="1">
            <a:off x="4785861" y="3175610"/>
            <a:ext cx="1020213"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82" name="Line"/>
          <p:cNvSpPr/>
          <p:nvPr/>
        </p:nvSpPr>
        <p:spPr>
          <a:xfrm flipH="1">
            <a:off x="7026147" y="3238251"/>
            <a:ext cx="1020212"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83" name="Line"/>
          <p:cNvSpPr/>
          <p:nvPr/>
        </p:nvSpPr>
        <p:spPr>
          <a:xfrm flipH="1">
            <a:off x="9281026" y="3238251"/>
            <a:ext cx="1020212"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84" name="Line"/>
          <p:cNvSpPr/>
          <p:nvPr/>
        </p:nvSpPr>
        <p:spPr>
          <a:xfrm flipH="1">
            <a:off x="11532876" y="3238251"/>
            <a:ext cx="1020213"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85" name="Line"/>
          <p:cNvSpPr/>
          <p:nvPr/>
        </p:nvSpPr>
        <p:spPr>
          <a:xfrm flipH="1">
            <a:off x="13721225" y="3238251"/>
            <a:ext cx="1020213"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86" name="Line"/>
          <p:cNvSpPr/>
          <p:nvPr/>
        </p:nvSpPr>
        <p:spPr>
          <a:xfrm flipH="1">
            <a:off x="16039103" y="3238251"/>
            <a:ext cx="1020212"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87" name="Line"/>
          <p:cNvSpPr/>
          <p:nvPr/>
        </p:nvSpPr>
        <p:spPr>
          <a:xfrm flipH="1">
            <a:off x="18279890" y="3250951"/>
            <a:ext cx="1020212"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88" name="Line"/>
          <p:cNvSpPr/>
          <p:nvPr/>
        </p:nvSpPr>
        <p:spPr>
          <a:xfrm flipH="1">
            <a:off x="20534269" y="3250951"/>
            <a:ext cx="1020212"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89" name="Rectangle"/>
          <p:cNvSpPr/>
          <p:nvPr/>
        </p:nvSpPr>
        <p:spPr>
          <a:xfrm>
            <a:off x="7443505" y="2195989"/>
            <a:ext cx="185496" cy="991351"/>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90" name="Rectangle"/>
          <p:cNvSpPr/>
          <p:nvPr/>
        </p:nvSpPr>
        <p:spPr>
          <a:xfrm>
            <a:off x="9770460" y="2195989"/>
            <a:ext cx="185496" cy="991351"/>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91" name="Rectangle"/>
          <p:cNvSpPr/>
          <p:nvPr/>
        </p:nvSpPr>
        <p:spPr>
          <a:xfrm>
            <a:off x="11620532" y="2195989"/>
            <a:ext cx="185496" cy="991351"/>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92" name="Rectangle"/>
          <p:cNvSpPr/>
          <p:nvPr/>
        </p:nvSpPr>
        <p:spPr>
          <a:xfrm>
            <a:off x="14138585" y="2200050"/>
            <a:ext cx="185495" cy="991350"/>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93" name="Rectangle"/>
          <p:cNvSpPr/>
          <p:nvPr/>
        </p:nvSpPr>
        <p:spPr>
          <a:xfrm>
            <a:off x="16846359" y="2195989"/>
            <a:ext cx="185496" cy="991351"/>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94" name="Rectangle"/>
          <p:cNvSpPr/>
          <p:nvPr/>
        </p:nvSpPr>
        <p:spPr>
          <a:xfrm>
            <a:off x="18297526" y="2221389"/>
            <a:ext cx="185496" cy="991351"/>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95" name="Rectangle"/>
          <p:cNvSpPr/>
          <p:nvPr/>
        </p:nvSpPr>
        <p:spPr>
          <a:xfrm>
            <a:off x="21354409" y="2221389"/>
            <a:ext cx="185496" cy="991351"/>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96" name="Rectangle"/>
          <p:cNvSpPr/>
          <p:nvPr/>
        </p:nvSpPr>
        <p:spPr>
          <a:xfrm>
            <a:off x="7162455" y="8607900"/>
            <a:ext cx="185496" cy="991350"/>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97" name="Line"/>
          <p:cNvSpPr/>
          <p:nvPr/>
        </p:nvSpPr>
        <p:spPr>
          <a:xfrm flipH="1">
            <a:off x="7155915" y="9634259"/>
            <a:ext cx="1020212"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98" name="Line"/>
          <p:cNvSpPr/>
          <p:nvPr/>
        </p:nvSpPr>
        <p:spPr>
          <a:xfrm flipH="1">
            <a:off x="9396200" y="9696901"/>
            <a:ext cx="1020212"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99" name="Line"/>
          <p:cNvSpPr/>
          <p:nvPr/>
        </p:nvSpPr>
        <p:spPr>
          <a:xfrm flipH="1">
            <a:off x="11651079" y="9696901"/>
            <a:ext cx="1020212"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00" name="Line"/>
          <p:cNvSpPr/>
          <p:nvPr/>
        </p:nvSpPr>
        <p:spPr>
          <a:xfrm flipH="1">
            <a:off x="13902929" y="9696901"/>
            <a:ext cx="1020213"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01" name="Line"/>
          <p:cNvSpPr/>
          <p:nvPr/>
        </p:nvSpPr>
        <p:spPr>
          <a:xfrm flipH="1">
            <a:off x="16091279" y="9696901"/>
            <a:ext cx="1020213"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02" name="Line"/>
          <p:cNvSpPr/>
          <p:nvPr/>
        </p:nvSpPr>
        <p:spPr>
          <a:xfrm flipH="1">
            <a:off x="18409156" y="9696901"/>
            <a:ext cx="1020213"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03" name="Line"/>
          <p:cNvSpPr/>
          <p:nvPr/>
        </p:nvSpPr>
        <p:spPr>
          <a:xfrm flipH="1">
            <a:off x="20649944" y="9709601"/>
            <a:ext cx="1020212" cy="1"/>
          </a:xfrm>
          <a:prstGeom prst="line">
            <a:avLst/>
          </a:prstGeom>
          <a:ln w="254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04" name="Rectangle"/>
          <p:cNvSpPr/>
          <p:nvPr/>
        </p:nvSpPr>
        <p:spPr>
          <a:xfrm>
            <a:off x="9813558" y="8654639"/>
            <a:ext cx="185496" cy="991351"/>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05" name="Rectangle"/>
          <p:cNvSpPr/>
          <p:nvPr/>
        </p:nvSpPr>
        <p:spPr>
          <a:xfrm>
            <a:off x="12140513" y="8654639"/>
            <a:ext cx="185496" cy="991351"/>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06" name="Rectangle"/>
          <p:cNvSpPr/>
          <p:nvPr/>
        </p:nvSpPr>
        <p:spPr>
          <a:xfrm>
            <a:off x="13990586" y="8654639"/>
            <a:ext cx="185496" cy="991351"/>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07" name="Rectangle"/>
          <p:cNvSpPr/>
          <p:nvPr/>
        </p:nvSpPr>
        <p:spPr>
          <a:xfrm>
            <a:off x="16508638" y="8658700"/>
            <a:ext cx="185496" cy="991350"/>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08" name="Rectangle"/>
          <p:cNvSpPr/>
          <p:nvPr/>
        </p:nvSpPr>
        <p:spPr>
          <a:xfrm>
            <a:off x="19216413" y="8654639"/>
            <a:ext cx="185495" cy="991351"/>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09" name="Rectangle"/>
          <p:cNvSpPr/>
          <p:nvPr/>
        </p:nvSpPr>
        <p:spPr>
          <a:xfrm>
            <a:off x="20667580" y="8680039"/>
            <a:ext cx="185496" cy="991351"/>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2012" name="Group"/>
          <p:cNvGrpSpPr/>
          <p:nvPr/>
        </p:nvGrpSpPr>
        <p:grpSpPr>
          <a:xfrm>
            <a:off x="7441038" y="11308560"/>
            <a:ext cx="16439869" cy="1796410"/>
            <a:chOff x="0" y="888999"/>
            <a:chExt cx="16439868" cy="1796408"/>
          </a:xfrm>
        </p:grpSpPr>
        <p:sp>
          <p:nvSpPr>
            <p:cNvPr id="2010" name="Max-likelihood objective: minimize cross-entropy between model outputs and one-hot encoded targets."/>
            <p:cNvSpPr/>
            <p:nvPr/>
          </p:nvSpPr>
          <p:spPr>
            <a:xfrm>
              <a:off x="0" y="1592577"/>
              <a:ext cx="1018826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defTabSz="821531">
                <a:defRPr b="0" sz="5000">
                  <a:latin typeface="Helvetica Neue Light"/>
                  <a:ea typeface="Helvetica Neue Light"/>
                  <a:cs typeface="Helvetica Neue Light"/>
                  <a:sym typeface="Helvetica Neue Light"/>
                </a:defRPr>
              </a:pPr>
              <a:r>
                <a:rPr b="1">
                  <a:latin typeface="+mn-lt"/>
                  <a:ea typeface="+mn-ea"/>
                  <a:cs typeface="+mn-cs"/>
                  <a:sym typeface="Helvetica Neue"/>
                </a:rPr>
                <a:t>Max-likelihood objective</a:t>
              </a:r>
              <a:r>
                <a:t>: minimize cross-entropy between model outputs and one-hot encoded targets.</a:t>
              </a:r>
            </a:p>
          </p:txBody>
        </p:sp>
        <p:pic>
          <p:nvPicPr>
            <p:cNvPr id="2011" name="f^*_=_argmin_f_i.pdf" descr="f^*_=_argmin_f_i.pdf"/>
            <p:cNvPicPr>
              <a:picLocks noChangeAspect="1"/>
            </p:cNvPicPr>
            <p:nvPr/>
          </p:nvPicPr>
          <p:blipFill>
            <a:blip r:embed="rId4">
              <a:extLst/>
            </a:blip>
            <a:stretch>
              <a:fillRect/>
            </a:stretch>
          </p:blipFill>
          <p:spPr>
            <a:xfrm>
              <a:off x="9493754" y="888999"/>
              <a:ext cx="6946115" cy="1796410"/>
            </a:xfrm>
            <a:prstGeom prst="rect">
              <a:avLst/>
            </a:prstGeom>
            <a:ln w="12700" cap="flat">
              <a:noFill/>
              <a:miter lim="400000"/>
            </a:ln>
            <a:effectLst/>
          </p:spPr>
        </p:pic>
      </p:grpSp>
      <p:pic>
        <p:nvPicPr>
          <p:cNvPr id="2013" name="mathbf_y.pdf" descr="mathbf_y.pdf"/>
          <p:cNvPicPr>
            <a:picLocks noChangeAspect="1"/>
          </p:cNvPicPr>
          <p:nvPr/>
        </p:nvPicPr>
        <p:blipFill>
          <a:blip r:embed="rId5">
            <a:extLst/>
          </a:blip>
          <a:stretch>
            <a:fillRect/>
          </a:stretch>
        </p:blipFill>
        <p:spPr>
          <a:xfrm>
            <a:off x="3110158" y="2666264"/>
            <a:ext cx="434685" cy="496783"/>
          </a:xfrm>
          <a:prstGeom prst="rect">
            <a:avLst/>
          </a:prstGeom>
          <a:ln w="12700">
            <a:miter lim="400000"/>
          </a:ln>
        </p:spPr>
      </p:pic>
      <p:pic>
        <p:nvPicPr>
          <p:cNvPr id="2014" name="hat_mathbf_y.pdf" descr="hat_mathbf_y.pdf"/>
          <p:cNvPicPr>
            <a:picLocks noChangeAspect="1"/>
          </p:cNvPicPr>
          <p:nvPr/>
        </p:nvPicPr>
        <p:blipFill>
          <a:blip r:embed="rId6">
            <a:extLst/>
          </a:blip>
          <a:stretch>
            <a:fillRect/>
          </a:stretch>
        </p:blipFill>
        <p:spPr>
          <a:xfrm>
            <a:off x="3142276" y="4727537"/>
            <a:ext cx="434685" cy="70377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2"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6" name="Line"/>
          <p:cNvSpPr/>
          <p:nvPr/>
        </p:nvSpPr>
        <p:spPr>
          <a:xfrm flipV="1">
            <a:off x="6223797" y="5020928"/>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017" name="Image" descr="Image"/>
          <p:cNvPicPr>
            <a:picLocks noChangeAspect="1"/>
          </p:cNvPicPr>
          <p:nvPr/>
        </p:nvPicPr>
        <p:blipFill>
          <a:blip r:embed="rId2">
            <a:extLst/>
          </a:blip>
          <a:srcRect l="18419" t="0" r="4416" b="0"/>
          <a:stretch>
            <a:fillRect/>
          </a:stretch>
        </p:blipFill>
        <p:spPr>
          <a:xfrm>
            <a:off x="4916292" y="10046614"/>
            <a:ext cx="2614846" cy="2660993"/>
          </a:xfrm>
          <a:prstGeom prst="rect">
            <a:avLst/>
          </a:prstGeom>
          <a:ln w="25400">
            <a:solidFill>
              <a:srgbClr val="000000"/>
            </a:solidFill>
            <a:miter lim="400000"/>
          </a:ln>
        </p:spPr>
      </p:pic>
      <p:sp>
        <p:nvSpPr>
          <p:cNvPr id="2018" name="LSTM"/>
          <p:cNvSpPr/>
          <p:nvPr/>
        </p:nvSpPr>
        <p:spPr>
          <a:xfrm>
            <a:off x="5576095" y="5626433"/>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019" name="CNN"/>
          <p:cNvSpPr/>
          <p:nvPr/>
        </p:nvSpPr>
        <p:spPr>
          <a:xfrm>
            <a:off x="5621634" y="7839699"/>
            <a:ext cx="1270001" cy="1270001"/>
          </a:xfrm>
          <a:prstGeom prst="rect">
            <a:avLst/>
          </a:prstGeom>
          <a:solidFill>
            <a:schemeClr val="accent3"/>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CNN</a:t>
            </a:r>
          </a:p>
        </p:txBody>
      </p:sp>
      <p:sp>
        <p:nvSpPr>
          <p:cNvPr id="2020" name="Line"/>
          <p:cNvSpPr/>
          <p:nvPr/>
        </p:nvSpPr>
        <p:spPr>
          <a:xfrm flipV="1">
            <a:off x="6223797" y="919620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21" name="Line"/>
          <p:cNvSpPr/>
          <p:nvPr/>
        </p:nvSpPr>
        <p:spPr>
          <a:xfrm flipV="1">
            <a:off x="6211095" y="699871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2024" name="Group"/>
          <p:cNvGrpSpPr/>
          <p:nvPr/>
        </p:nvGrpSpPr>
        <p:grpSpPr>
          <a:xfrm rot="5400000">
            <a:off x="1902952" y="-1115216"/>
            <a:ext cx="1244175" cy="4313411"/>
            <a:chOff x="0" y="0"/>
            <a:chExt cx="1244173" cy="4313410"/>
          </a:xfrm>
        </p:grpSpPr>
        <p:sp>
          <p:nvSpPr>
            <p:cNvPr id="2022" name="Rectangle"/>
            <p:cNvSpPr/>
            <p:nvPr/>
          </p:nvSpPr>
          <p:spPr>
            <a:xfrm>
              <a:off x="0" y="0"/>
              <a:ext cx="1244174" cy="4313411"/>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sz="3200">
                  <a:latin typeface="Helvetica Neue Medium"/>
                  <a:ea typeface="Helvetica Neue Medium"/>
                  <a:cs typeface="Helvetica Neue Medium"/>
                  <a:sym typeface="Helvetica Neue Medium"/>
                </a:defRPr>
              </a:pPr>
            </a:p>
          </p:txBody>
        </p:sp>
        <p:pic>
          <p:nvPicPr>
            <p:cNvPr id="2023" name="Testing.pdf" descr="Testing.pdf"/>
            <p:cNvPicPr>
              <a:picLocks noChangeAspect="1"/>
            </p:cNvPicPr>
            <p:nvPr/>
          </p:nvPicPr>
          <p:blipFill>
            <a:blip r:embed="rId3">
              <a:extLst/>
            </a:blip>
            <a:stretch>
              <a:fillRect/>
            </a:stretch>
          </p:blipFill>
          <p:spPr>
            <a:xfrm rot="16200000">
              <a:off x="-780227" y="1794664"/>
              <a:ext cx="2804627" cy="811866"/>
            </a:xfrm>
            <a:prstGeom prst="rect">
              <a:avLst/>
            </a:prstGeom>
            <a:ln w="12700" cap="flat">
              <a:noFill/>
              <a:miter lim="400000"/>
            </a:ln>
            <a:effectLst/>
          </p:spPr>
        </p:pic>
      </p:grpSp>
      <p:sp>
        <p:nvSpPr>
          <p:cNvPr id="2025" name="Hidden"/>
          <p:cNvSpPr txBox="1"/>
          <p:nvPr/>
        </p:nvSpPr>
        <p:spPr>
          <a:xfrm>
            <a:off x="431409" y="5772875"/>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2026" name="Outputs"/>
          <p:cNvSpPr txBox="1"/>
          <p:nvPr/>
        </p:nvSpPr>
        <p:spPr>
          <a:xfrm>
            <a:off x="431409" y="4001197"/>
            <a:ext cx="3020564"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2027" name="Input"/>
          <p:cNvSpPr txBox="1"/>
          <p:nvPr/>
        </p:nvSpPr>
        <p:spPr>
          <a:xfrm>
            <a:off x="431409" y="11035511"/>
            <a:ext cx="2024067"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sp>
        <p:nvSpPr>
          <p:cNvPr id="2028" name="Samples"/>
          <p:cNvSpPr txBox="1"/>
          <p:nvPr/>
        </p:nvSpPr>
        <p:spPr>
          <a:xfrm>
            <a:off x="431409" y="2273836"/>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Samples</a:t>
            </a:r>
          </a:p>
        </p:txBody>
      </p:sp>
      <p:pic>
        <p:nvPicPr>
          <p:cNvPr id="2029" name="p_theta_(_cdot).pdf" descr="p_theta_(_cdot).pdf"/>
          <p:cNvPicPr>
            <a:picLocks noChangeAspect="1"/>
          </p:cNvPicPr>
          <p:nvPr/>
        </p:nvPicPr>
        <p:blipFill>
          <a:blip r:embed="rId4">
            <a:extLst/>
          </a:blip>
          <a:stretch>
            <a:fillRect/>
          </a:stretch>
        </p:blipFill>
        <p:spPr>
          <a:xfrm>
            <a:off x="3039035" y="4086870"/>
            <a:ext cx="1333365" cy="694852"/>
          </a:xfrm>
          <a:prstGeom prst="rect">
            <a:avLst/>
          </a:prstGeom>
          <a:ln w="12700">
            <a:miter lim="400000"/>
          </a:ln>
        </p:spPr>
      </p:pic>
      <p:grpSp>
        <p:nvGrpSpPr>
          <p:cNvPr id="2034" name="Group"/>
          <p:cNvGrpSpPr/>
          <p:nvPr/>
        </p:nvGrpSpPr>
        <p:grpSpPr>
          <a:xfrm rot="16200000">
            <a:off x="5855828" y="3882865"/>
            <a:ext cx="853231" cy="1020212"/>
            <a:chOff x="0" y="0"/>
            <a:chExt cx="853229" cy="1020211"/>
          </a:xfrm>
        </p:grpSpPr>
        <p:sp>
          <p:nvSpPr>
            <p:cNvPr id="2030" name="Rectangle"/>
            <p:cNvSpPr/>
            <p:nvPr/>
          </p:nvSpPr>
          <p:spPr>
            <a:xfrm rot="5400000">
              <a:off x="343618" y="-302067"/>
              <a:ext cx="201005" cy="818220"/>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31"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32"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33"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046" name="Group"/>
          <p:cNvGrpSpPr/>
          <p:nvPr/>
        </p:nvGrpSpPr>
        <p:grpSpPr>
          <a:xfrm>
            <a:off x="8880156" y="2484154"/>
            <a:ext cx="2609359" cy="7017258"/>
            <a:chOff x="0" y="0"/>
            <a:chExt cx="2609358" cy="7017256"/>
          </a:xfrm>
        </p:grpSpPr>
        <p:sp>
          <p:nvSpPr>
            <p:cNvPr id="2035" name="Line"/>
            <p:cNvSpPr/>
            <p:nvPr/>
          </p:nvSpPr>
          <p:spPr>
            <a:xfrm>
              <a:off x="157725" y="3785811"/>
              <a:ext cx="1037891" cy="6276"/>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36" name="Line"/>
            <p:cNvSpPr/>
            <p:nvPr/>
          </p:nvSpPr>
          <p:spPr>
            <a:xfrm flipV="1">
              <a:off x="1854176" y="2536774"/>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37" name="LSTM"/>
            <p:cNvSpPr/>
            <p:nvPr/>
          </p:nvSpPr>
          <p:spPr>
            <a:xfrm>
              <a:off x="1219176" y="3155796"/>
              <a:ext cx="1270001" cy="1270001"/>
            </a:xfrm>
            <a:prstGeom prst="rect">
              <a:avLst/>
            </a:prstGeom>
            <a:solidFill>
              <a:schemeClr val="accent1"/>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038" name="Line"/>
            <p:cNvSpPr/>
            <p:nvPr/>
          </p:nvSpPr>
          <p:spPr>
            <a:xfrm flipV="1">
              <a:off x="1854176" y="4501864"/>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39" name="“clown”"/>
            <p:cNvSpPr txBox="1"/>
            <p:nvPr/>
          </p:nvSpPr>
          <p:spPr>
            <a:xfrm rot="18900000">
              <a:off x="710101" y="5682478"/>
              <a:ext cx="1904061"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“clown”</a:t>
              </a:r>
            </a:p>
          </p:txBody>
        </p:sp>
        <p:sp>
          <p:nvSpPr>
            <p:cNvPr id="2040" name="Line"/>
            <p:cNvSpPr/>
            <p:nvPr/>
          </p:nvSpPr>
          <p:spPr>
            <a:xfrm>
              <a:off x="-1" y="-1"/>
              <a:ext cx="1386594" cy="5882260"/>
            </a:xfrm>
            <a:custGeom>
              <a:avLst/>
              <a:gdLst/>
              <a:ahLst/>
              <a:cxnLst>
                <a:cxn ang="0">
                  <a:pos x="wd2" y="hd2"/>
                </a:cxn>
                <a:cxn ang="5400000">
                  <a:pos x="wd2" y="hd2"/>
                </a:cxn>
                <a:cxn ang="10800000">
                  <a:pos x="wd2" y="hd2"/>
                </a:cxn>
                <a:cxn ang="16200000">
                  <a:pos x="wd2" y="hd2"/>
                </a:cxn>
              </a:cxnLst>
              <a:rect l="0" t="0" r="r" b="b"/>
              <a:pathLst>
                <a:path w="13897" h="21587" fill="norm" stroke="1" extrusionOk="0">
                  <a:moveTo>
                    <a:pt x="0" y="0"/>
                  </a:moveTo>
                  <a:cubicBezTo>
                    <a:pt x="3150" y="56"/>
                    <a:pt x="6388" y="726"/>
                    <a:pt x="8402" y="1893"/>
                  </a:cubicBezTo>
                  <a:cubicBezTo>
                    <a:pt x="17355" y="7084"/>
                    <a:pt x="-4245" y="17370"/>
                    <a:pt x="11027" y="21255"/>
                  </a:cubicBezTo>
                  <a:cubicBezTo>
                    <a:pt x="11932" y="21485"/>
                    <a:pt x="12908" y="21600"/>
                    <a:pt x="13896"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2045" name="Group"/>
            <p:cNvGrpSpPr/>
            <p:nvPr/>
          </p:nvGrpSpPr>
          <p:grpSpPr>
            <a:xfrm rot="16200000">
              <a:off x="1332441" y="1322955"/>
              <a:ext cx="1130023" cy="1020213"/>
              <a:chOff x="0" y="0"/>
              <a:chExt cx="1130022" cy="1020211"/>
            </a:xfrm>
          </p:grpSpPr>
          <p:sp>
            <p:nvSpPr>
              <p:cNvPr id="2041" name="Rectangle"/>
              <p:cNvSpPr/>
              <p:nvPr/>
            </p:nvSpPr>
            <p:spPr>
              <a:xfrm rot="5400000">
                <a:off x="33" y="41518"/>
                <a:ext cx="198244" cy="128289"/>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42" name="Rectangle"/>
              <p:cNvSpPr/>
              <p:nvPr/>
            </p:nvSpPr>
            <p:spPr>
              <a:xfrm rot="5400000">
                <a:off x="470846" y="-32757"/>
                <a:ext cx="223341" cy="1095012"/>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43"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44"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grpSp>
        <p:nvGrpSpPr>
          <p:cNvPr id="2059" name="Group"/>
          <p:cNvGrpSpPr/>
          <p:nvPr/>
        </p:nvGrpSpPr>
        <p:grpSpPr>
          <a:xfrm>
            <a:off x="6703259" y="2645090"/>
            <a:ext cx="2429071" cy="6419140"/>
            <a:chOff x="0" y="0"/>
            <a:chExt cx="2429069" cy="6419139"/>
          </a:xfrm>
        </p:grpSpPr>
        <p:grpSp>
          <p:nvGrpSpPr>
            <p:cNvPr id="2051" name="Group"/>
            <p:cNvGrpSpPr/>
            <p:nvPr/>
          </p:nvGrpSpPr>
          <p:grpSpPr>
            <a:xfrm>
              <a:off x="102222" y="2375837"/>
              <a:ext cx="2326848" cy="2783011"/>
              <a:chOff x="0" y="0"/>
              <a:chExt cx="2326846" cy="2783009"/>
            </a:xfrm>
          </p:grpSpPr>
          <p:sp>
            <p:nvSpPr>
              <p:cNvPr id="2047" name="Line"/>
              <p:cNvSpPr/>
              <p:nvPr/>
            </p:nvSpPr>
            <p:spPr>
              <a:xfrm>
                <a:off x="0" y="1249037"/>
                <a:ext cx="1037891" cy="6276"/>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48" name="Line"/>
              <p:cNvSpPr/>
              <p:nvPr/>
            </p:nvSpPr>
            <p:spPr>
              <a:xfrm flipV="1">
                <a:off x="1691847" y="-1"/>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49" name="LSTM"/>
              <p:cNvSpPr/>
              <p:nvPr/>
            </p:nvSpPr>
            <p:spPr>
              <a:xfrm>
                <a:off x="1056846" y="615961"/>
                <a:ext cx="1270001" cy="1270001"/>
              </a:xfrm>
              <a:prstGeom prst="rect">
                <a:avLst/>
              </a:prstGeom>
              <a:solidFill>
                <a:schemeClr val="accent1"/>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050" name="Line"/>
              <p:cNvSpPr/>
              <p:nvPr/>
            </p:nvSpPr>
            <p:spPr>
              <a:xfrm flipV="1">
                <a:off x="1691847" y="1965090"/>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2052" name="“A”"/>
            <p:cNvSpPr txBox="1"/>
            <p:nvPr/>
          </p:nvSpPr>
          <p:spPr>
            <a:xfrm rot="18900000">
              <a:off x="1341371" y="5444181"/>
              <a:ext cx="886334"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grpSp>
          <p:nvGrpSpPr>
            <p:cNvPr id="2057" name="Group"/>
            <p:cNvGrpSpPr/>
            <p:nvPr/>
          </p:nvGrpSpPr>
          <p:grpSpPr>
            <a:xfrm rot="16200000">
              <a:off x="1597478" y="1505039"/>
              <a:ext cx="443983" cy="1020213"/>
              <a:chOff x="0" y="0"/>
              <a:chExt cx="443981" cy="1020211"/>
            </a:xfrm>
          </p:grpSpPr>
          <p:sp>
            <p:nvSpPr>
              <p:cNvPr id="2053" name="Rectangle"/>
              <p:cNvSpPr/>
              <p:nvPr/>
            </p:nvSpPr>
            <p:spPr>
              <a:xfrm rot="5400000">
                <a:off x="100737" y="-59186"/>
                <a:ext cx="201004" cy="33245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54"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55" name="Rectangle"/>
              <p:cNvSpPr/>
              <p:nvPr/>
            </p:nvSpPr>
            <p:spPr>
              <a:xfrm rot="5400000">
                <a:off x="84568" y="750058"/>
                <a:ext cx="214055" cy="3131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56"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2058" name="Line"/>
            <p:cNvSpPr/>
            <p:nvPr/>
          </p:nvSpPr>
          <p:spPr>
            <a:xfrm>
              <a:off x="-1" y="-1"/>
              <a:ext cx="1386594" cy="5882260"/>
            </a:xfrm>
            <a:custGeom>
              <a:avLst/>
              <a:gdLst/>
              <a:ahLst/>
              <a:cxnLst>
                <a:cxn ang="0">
                  <a:pos x="wd2" y="hd2"/>
                </a:cxn>
                <a:cxn ang="5400000">
                  <a:pos x="wd2" y="hd2"/>
                </a:cxn>
                <a:cxn ang="10800000">
                  <a:pos x="wd2" y="hd2"/>
                </a:cxn>
                <a:cxn ang="16200000">
                  <a:pos x="wd2" y="hd2"/>
                </a:cxn>
              </a:cxnLst>
              <a:rect l="0" t="0" r="r" b="b"/>
              <a:pathLst>
                <a:path w="13897" h="21587" fill="norm" stroke="1" extrusionOk="0">
                  <a:moveTo>
                    <a:pt x="0" y="0"/>
                  </a:moveTo>
                  <a:cubicBezTo>
                    <a:pt x="3150" y="56"/>
                    <a:pt x="6388" y="726"/>
                    <a:pt x="8402" y="1893"/>
                  </a:cubicBezTo>
                  <a:cubicBezTo>
                    <a:pt x="17355" y="7084"/>
                    <a:pt x="-4245" y="17370"/>
                    <a:pt x="11027" y="21255"/>
                  </a:cubicBezTo>
                  <a:cubicBezTo>
                    <a:pt x="11932" y="21485"/>
                    <a:pt x="12908" y="21600"/>
                    <a:pt x="13896"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071" name="Group"/>
          <p:cNvGrpSpPr/>
          <p:nvPr/>
        </p:nvGrpSpPr>
        <p:grpSpPr>
          <a:xfrm>
            <a:off x="11126698" y="2645090"/>
            <a:ext cx="2588949" cy="6653404"/>
            <a:chOff x="0" y="0"/>
            <a:chExt cx="2588948" cy="6653402"/>
          </a:xfrm>
        </p:grpSpPr>
        <p:sp>
          <p:nvSpPr>
            <p:cNvPr id="2060" name="Line"/>
            <p:cNvSpPr/>
            <p:nvPr/>
          </p:nvSpPr>
          <p:spPr>
            <a:xfrm>
              <a:off x="242621" y="3631150"/>
              <a:ext cx="989652" cy="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61" name="Line"/>
            <p:cNvSpPr/>
            <p:nvPr/>
          </p:nvSpPr>
          <p:spPr>
            <a:xfrm flipV="1">
              <a:off x="1881167" y="2375837"/>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62" name="LSTM"/>
            <p:cNvSpPr/>
            <p:nvPr/>
          </p:nvSpPr>
          <p:spPr>
            <a:xfrm>
              <a:off x="1255834" y="2994860"/>
              <a:ext cx="1270001" cy="1270001"/>
            </a:xfrm>
            <a:prstGeom prst="rect">
              <a:avLst/>
            </a:prstGeom>
            <a:solidFill>
              <a:schemeClr val="accent1"/>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063" name="Line"/>
            <p:cNvSpPr/>
            <p:nvPr/>
          </p:nvSpPr>
          <p:spPr>
            <a:xfrm flipV="1">
              <a:off x="1844638" y="4340928"/>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64" name="“fish”"/>
            <p:cNvSpPr txBox="1"/>
            <p:nvPr/>
          </p:nvSpPr>
          <p:spPr>
            <a:xfrm rot="18900000">
              <a:off x="1179578" y="5521541"/>
              <a:ext cx="1330123"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“fish”</a:t>
              </a:r>
            </a:p>
          </p:txBody>
        </p:sp>
        <p:grpSp>
          <p:nvGrpSpPr>
            <p:cNvPr id="2069" name="Group"/>
            <p:cNvGrpSpPr/>
            <p:nvPr/>
          </p:nvGrpSpPr>
          <p:grpSpPr>
            <a:xfrm rot="16200000">
              <a:off x="1675670" y="1499941"/>
              <a:ext cx="454181" cy="1020212"/>
              <a:chOff x="0" y="0"/>
              <a:chExt cx="454179" cy="1020211"/>
            </a:xfrm>
          </p:grpSpPr>
          <p:sp>
            <p:nvSpPr>
              <p:cNvPr id="2065" name="Rectangle"/>
              <p:cNvSpPr/>
              <p:nvPr/>
            </p:nvSpPr>
            <p:spPr>
              <a:xfrm rot="5400000">
                <a:off x="144093" y="-102542"/>
                <a:ext cx="201004" cy="419169"/>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66"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67"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68"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2070" name="Line"/>
            <p:cNvSpPr/>
            <p:nvPr/>
          </p:nvSpPr>
          <p:spPr>
            <a:xfrm>
              <a:off x="-1" y="-1"/>
              <a:ext cx="1386594" cy="5882260"/>
            </a:xfrm>
            <a:custGeom>
              <a:avLst/>
              <a:gdLst/>
              <a:ahLst/>
              <a:cxnLst>
                <a:cxn ang="0">
                  <a:pos x="wd2" y="hd2"/>
                </a:cxn>
                <a:cxn ang="5400000">
                  <a:pos x="wd2" y="hd2"/>
                </a:cxn>
                <a:cxn ang="10800000">
                  <a:pos x="wd2" y="hd2"/>
                </a:cxn>
                <a:cxn ang="16200000">
                  <a:pos x="wd2" y="hd2"/>
                </a:cxn>
              </a:cxnLst>
              <a:rect l="0" t="0" r="r" b="b"/>
              <a:pathLst>
                <a:path w="13897" h="21587" fill="norm" stroke="1" extrusionOk="0">
                  <a:moveTo>
                    <a:pt x="0" y="0"/>
                  </a:moveTo>
                  <a:cubicBezTo>
                    <a:pt x="3150" y="56"/>
                    <a:pt x="6388" y="726"/>
                    <a:pt x="8402" y="1893"/>
                  </a:cubicBezTo>
                  <a:cubicBezTo>
                    <a:pt x="17355" y="7084"/>
                    <a:pt x="-4245" y="17370"/>
                    <a:pt x="11027" y="21255"/>
                  </a:cubicBezTo>
                  <a:cubicBezTo>
                    <a:pt x="11932" y="21485"/>
                    <a:pt x="12908" y="21600"/>
                    <a:pt x="13896"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083" name="Group"/>
          <p:cNvGrpSpPr/>
          <p:nvPr/>
        </p:nvGrpSpPr>
        <p:grpSpPr>
          <a:xfrm>
            <a:off x="13333491" y="2645090"/>
            <a:ext cx="2938396" cy="7371713"/>
            <a:chOff x="0" y="0"/>
            <a:chExt cx="2938394" cy="7371711"/>
          </a:xfrm>
        </p:grpSpPr>
        <p:sp>
          <p:nvSpPr>
            <p:cNvPr id="2072" name="Line"/>
            <p:cNvSpPr/>
            <p:nvPr/>
          </p:nvSpPr>
          <p:spPr>
            <a:xfrm>
              <a:off x="307759" y="3631150"/>
              <a:ext cx="936942" cy="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73" name="Line"/>
            <p:cNvSpPr/>
            <p:nvPr/>
          </p:nvSpPr>
          <p:spPr>
            <a:xfrm flipV="1">
              <a:off x="1903263" y="2388049"/>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74" name="LSTM"/>
            <p:cNvSpPr/>
            <p:nvPr/>
          </p:nvSpPr>
          <p:spPr>
            <a:xfrm>
              <a:off x="1268262" y="2994860"/>
              <a:ext cx="1270001" cy="1270001"/>
            </a:xfrm>
            <a:prstGeom prst="rect">
              <a:avLst/>
            </a:prstGeom>
            <a:solidFill>
              <a:schemeClr val="accent1"/>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075" name="Line"/>
            <p:cNvSpPr/>
            <p:nvPr/>
          </p:nvSpPr>
          <p:spPr>
            <a:xfrm flipV="1">
              <a:off x="1955843" y="4340928"/>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76" name="“swimming”"/>
            <p:cNvSpPr txBox="1"/>
            <p:nvPr/>
          </p:nvSpPr>
          <p:spPr>
            <a:xfrm rot="18900000">
              <a:off x="213704" y="5695027"/>
              <a:ext cx="2871116"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grpSp>
          <p:nvGrpSpPr>
            <p:cNvPr id="2081" name="Group"/>
            <p:cNvGrpSpPr/>
            <p:nvPr/>
          </p:nvGrpSpPr>
          <p:grpSpPr>
            <a:xfrm rot="16200000">
              <a:off x="1436386" y="1279099"/>
              <a:ext cx="895863" cy="1020213"/>
              <a:chOff x="0" y="0"/>
              <a:chExt cx="895862" cy="1020211"/>
            </a:xfrm>
          </p:grpSpPr>
          <p:sp>
            <p:nvSpPr>
              <p:cNvPr id="2077" name="Rectangle"/>
              <p:cNvSpPr/>
              <p:nvPr/>
            </p:nvSpPr>
            <p:spPr>
              <a:xfrm rot="5400000">
                <a:off x="119748" y="-78197"/>
                <a:ext cx="201005" cy="370480"/>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78" name="Rectangle"/>
              <p:cNvSpPr/>
              <p:nvPr/>
            </p:nvSpPr>
            <p:spPr>
              <a:xfrm rot="5400000">
                <a:off x="362299" y="75789"/>
                <a:ext cx="206275" cy="860853"/>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79" name="Rectangle"/>
              <p:cNvSpPr/>
              <p:nvPr/>
            </p:nvSpPr>
            <p:spPr>
              <a:xfrm rot="5400000">
                <a:off x="197884" y="636743"/>
                <a:ext cx="214055" cy="53980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80"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2082" name="Line"/>
            <p:cNvSpPr/>
            <p:nvPr/>
          </p:nvSpPr>
          <p:spPr>
            <a:xfrm>
              <a:off x="-1" y="-1"/>
              <a:ext cx="1386594" cy="5882260"/>
            </a:xfrm>
            <a:custGeom>
              <a:avLst/>
              <a:gdLst/>
              <a:ahLst/>
              <a:cxnLst>
                <a:cxn ang="0">
                  <a:pos x="wd2" y="hd2"/>
                </a:cxn>
                <a:cxn ang="5400000">
                  <a:pos x="wd2" y="hd2"/>
                </a:cxn>
                <a:cxn ang="10800000">
                  <a:pos x="wd2" y="hd2"/>
                </a:cxn>
                <a:cxn ang="16200000">
                  <a:pos x="wd2" y="hd2"/>
                </a:cxn>
              </a:cxnLst>
              <a:rect l="0" t="0" r="r" b="b"/>
              <a:pathLst>
                <a:path w="13897" h="21587" fill="norm" stroke="1" extrusionOk="0">
                  <a:moveTo>
                    <a:pt x="0" y="0"/>
                  </a:moveTo>
                  <a:cubicBezTo>
                    <a:pt x="3150" y="56"/>
                    <a:pt x="6388" y="726"/>
                    <a:pt x="8402" y="1893"/>
                  </a:cubicBezTo>
                  <a:cubicBezTo>
                    <a:pt x="17355" y="7084"/>
                    <a:pt x="-4245" y="17370"/>
                    <a:pt x="11027" y="21255"/>
                  </a:cubicBezTo>
                  <a:cubicBezTo>
                    <a:pt x="11932" y="21485"/>
                    <a:pt x="12908" y="21600"/>
                    <a:pt x="13896"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095" name="Group"/>
          <p:cNvGrpSpPr/>
          <p:nvPr/>
        </p:nvGrpSpPr>
        <p:grpSpPr>
          <a:xfrm>
            <a:off x="15662862" y="2645090"/>
            <a:ext cx="2505270" cy="6404483"/>
            <a:chOff x="0" y="0"/>
            <a:chExt cx="2505268" cy="6404481"/>
          </a:xfrm>
        </p:grpSpPr>
        <p:sp>
          <p:nvSpPr>
            <p:cNvPr id="2084" name="Line"/>
            <p:cNvSpPr/>
            <p:nvPr/>
          </p:nvSpPr>
          <p:spPr>
            <a:xfrm>
              <a:off x="173817" y="3624875"/>
              <a:ext cx="1037891" cy="6275"/>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85" name="Line"/>
            <p:cNvSpPr/>
            <p:nvPr/>
          </p:nvSpPr>
          <p:spPr>
            <a:xfrm flipV="1">
              <a:off x="1847423" y="2388049"/>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86" name="LSTM"/>
            <p:cNvSpPr/>
            <p:nvPr/>
          </p:nvSpPr>
          <p:spPr>
            <a:xfrm>
              <a:off x="1235268" y="2994860"/>
              <a:ext cx="1270001" cy="1270001"/>
            </a:xfrm>
            <a:prstGeom prst="rect">
              <a:avLst/>
            </a:prstGeom>
            <a:solidFill>
              <a:schemeClr val="accent1"/>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087" name="Line"/>
            <p:cNvSpPr/>
            <p:nvPr/>
          </p:nvSpPr>
          <p:spPr>
            <a:xfrm flipV="1">
              <a:off x="1870268" y="4340928"/>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88" name="“in”"/>
            <p:cNvSpPr txBox="1"/>
            <p:nvPr/>
          </p:nvSpPr>
          <p:spPr>
            <a:xfrm rot="18900000">
              <a:off x="1402565" y="5412174"/>
              <a:ext cx="935407"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“in”</a:t>
              </a:r>
            </a:p>
          </p:txBody>
        </p:sp>
        <p:grpSp>
          <p:nvGrpSpPr>
            <p:cNvPr id="2093" name="Group"/>
            <p:cNvGrpSpPr/>
            <p:nvPr/>
          </p:nvGrpSpPr>
          <p:grpSpPr>
            <a:xfrm rot="16200000">
              <a:off x="1435020" y="1289228"/>
              <a:ext cx="875606" cy="1020212"/>
              <a:chOff x="0" y="0"/>
              <a:chExt cx="875604" cy="1020211"/>
            </a:xfrm>
          </p:grpSpPr>
          <p:sp>
            <p:nvSpPr>
              <p:cNvPr id="2089" name="Rectangle"/>
              <p:cNvSpPr/>
              <p:nvPr/>
            </p:nvSpPr>
            <p:spPr>
              <a:xfrm rot="5400000">
                <a:off x="-6053" y="47604"/>
                <a:ext cx="217192" cy="135065"/>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90"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91" name="Rectangle"/>
              <p:cNvSpPr/>
              <p:nvPr/>
            </p:nvSpPr>
            <p:spPr>
              <a:xfrm rot="5400000">
                <a:off x="352610" y="482017"/>
                <a:ext cx="205396" cy="840594"/>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92"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2094" name="Line"/>
            <p:cNvSpPr/>
            <p:nvPr/>
          </p:nvSpPr>
          <p:spPr>
            <a:xfrm>
              <a:off x="-1" y="-1"/>
              <a:ext cx="1386594" cy="5882260"/>
            </a:xfrm>
            <a:custGeom>
              <a:avLst/>
              <a:gdLst/>
              <a:ahLst/>
              <a:cxnLst>
                <a:cxn ang="0">
                  <a:pos x="wd2" y="hd2"/>
                </a:cxn>
                <a:cxn ang="5400000">
                  <a:pos x="wd2" y="hd2"/>
                </a:cxn>
                <a:cxn ang="10800000">
                  <a:pos x="wd2" y="hd2"/>
                </a:cxn>
                <a:cxn ang="16200000">
                  <a:pos x="wd2" y="hd2"/>
                </a:cxn>
              </a:cxnLst>
              <a:rect l="0" t="0" r="r" b="b"/>
              <a:pathLst>
                <a:path w="13897" h="21587" fill="norm" stroke="1" extrusionOk="0">
                  <a:moveTo>
                    <a:pt x="0" y="0"/>
                  </a:moveTo>
                  <a:cubicBezTo>
                    <a:pt x="3150" y="56"/>
                    <a:pt x="6388" y="726"/>
                    <a:pt x="8402" y="1893"/>
                  </a:cubicBezTo>
                  <a:cubicBezTo>
                    <a:pt x="17355" y="7084"/>
                    <a:pt x="-4245" y="17370"/>
                    <a:pt x="11027" y="21255"/>
                  </a:cubicBezTo>
                  <a:cubicBezTo>
                    <a:pt x="11932" y="21485"/>
                    <a:pt x="12908" y="21600"/>
                    <a:pt x="13896"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107" name="Group"/>
          <p:cNvGrpSpPr/>
          <p:nvPr/>
        </p:nvGrpSpPr>
        <p:grpSpPr>
          <a:xfrm>
            <a:off x="17931645" y="2484154"/>
            <a:ext cx="2793536" cy="6873515"/>
            <a:chOff x="0" y="0"/>
            <a:chExt cx="2793535" cy="6873514"/>
          </a:xfrm>
        </p:grpSpPr>
        <p:sp>
          <p:nvSpPr>
            <p:cNvPr id="2096" name="Line"/>
            <p:cNvSpPr/>
            <p:nvPr/>
          </p:nvSpPr>
          <p:spPr>
            <a:xfrm>
              <a:off x="183046" y="3777764"/>
              <a:ext cx="1037891" cy="6275"/>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97" name="Line"/>
            <p:cNvSpPr/>
            <p:nvPr/>
          </p:nvSpPr>
          <p:spPr>
            <a:xfrm flipV="1">
              <a:off x="1860289" y="2536285"/>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098" name="LSTM"/>
            <p:cNvSpPr/>
            <p:nvPr/>
          </p:nvSpPr>
          <p:spPr>
            <a:xfrm>
              <a:off x="1244497" y="3147748"/>
              <a:ext cx="1270001" cy="1270001"/>
            </a:xfrm>
            <a:prstGeom prst="rect">
              <a:avLst/>
            </a:prstGeom>
            <a:solidFill>
              <a:schemeClr val="accent1"/>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099" name="Line"/>
            <p:cNvSpPr/>
            <p:nvPr/>
          </p:nvSpPr>
          <p:spPr>
            <a:xfrm flipV="1">
              <a:off x="1912691" y="4501864"/>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00" name="“open”"/>
            <p:cNvSpPr txBox="1"/>
            <p:nvPr/>
          </p:nvSpPr>
          <p:spPr>
            <a:xfrm rot="18900000">
              <a:off x="1054539" y="5605117"/>
              <a:ext cx="1716304"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“open”</a:t>
              </a:r>
            </a:p>
          </p:txBody>
        </p:sp>
        <p:grpSp>
          <p:nvGrpSpPr>
            <p:cNvPr id="2105" name="Group"/>
            <p:cNvGrpSpPr/>
            <p:nvPr/>
          </p:nvGrpSpPr>
          <p:grpSpPr>
            <a:xfrm rot="16200000">
              <a:off x="1492941" y="1548780"/>
              <a:ext cx="703775" cy="1020212"/>
              <a:chOff x="0" y="0"/>
              <a:chExt cx="703774" cy="1020211"/>
            </a:xfrm>
          </p:grpSpPr>
          <p:sp>
            <p:nvSpPr>
              <p:cNvPr id="2101" name="Rectangle"/>
              <p:cNvSpPr/>
              <p:nvPr/>
            </p:nvSpPr>
            <p:spPr>
              <a:xfrm rot="5400000">
                <a:off x="268890" y="-227339"/>
                <a:ext cx="201005" cy="668764"/>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02" name="Rectangle"/>
              <p:cNvSpPr/>
              <p:nvPr/>
            </p:nvSpPr>
            <p:spPr>
              <a:xfrm rot="5400000">
                <a:off x="234302" y="203787"/>
                <a:ext cx="206275" cy="60485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03" name="Rectangle"/>
              <p:cNvSpPr/>
              <p:nvPr/>
            </p:nvSpPr>
            <p:spPr>
              <a:xfrm rot="5400000">
                <a:off x="-30378" y="865005"/>
                <a:ext cx="214055" cy="83277"/>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04"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2106" name="Line"/>
            <p:cNvSpPr/>
            <p:nvPr/>
          </p:nvSpPr>
          <p:spPr>
            <a:xfrm>
              <a:off x="-1" y="-1"/>
              <a:ext cx="1386594" cy="5882260"/>
            </a:xfrm>
            <a:custGeom>
              <a:avLst/>
              <a:gdLst/>
              <a:ahLst/>
              <a:cxnLst>
                <a:cxn ang="0">
                  <a:pos x="wd2" y="hd2"/>
                </a:cxn>
                <a:cxn ang="5400000">
                  <a:pos x="wd2" y="hd2"/>
                </a:cxn>
                <a:cxn ang="10800000">
                  <a:pos x="wd2" y="hd2"/>
                </a:cxn>
                <a:cxn ang="16200000">
                  <a:pos x="wd2" y="hd2"/>
                </a:cxn>
              </a:cxnLst>
              <a:rect l="0" t="0" r="r" b="b"/>
              <a:pathLst>
                <a:path w="13897" h="21587" fill="norm" stroke="1" extrusionOk="0">
                  <a:moveTo>
                    <a:pt x="0" y="0"/>
                  </a:moveTo>
                  <a:cubicBezTo>
                    <a:pt x="3150" y="56"/>
                    <a:pt x="6388" y="726"/>
                    <a:pt x="8402" y="1893"/>
                  </a:cubicBezTo>
                  <a:cubicBezTo>
                    <a:pt x="17355" y="7084"/>
                    <a:pt x="-4245" y="17370"/>
                    <a:pt x="11027" y="21255"/>
                  </a:cubicBezTo>
                  <a:cubicBezTo>
                    <a:pt x="11932" y="21485"/>
                    <a:pt x="12908" y="21600"/>
                    <a:pt x="13896"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119" name="Group"/>
          <p:cNvGrpSpPr/>
          <p:nvPr/>
        </p:nvGrpSpPr>
        <p:grpSpPr>
          <a:xfrm>
            <a:off x="20170091" y="2645090"/>
            <a:ext cx="2831218" cy="6632795"/>
            <a:chOff x="0" y="0"/>
            <a:chExt cx="2831217" cy="6632793"/>
          </a:xfrm>
        </p:grpSpPr>
        <p:sp>
          <p:nvSpPr>
            <p:cNvPr id="2108" name="Line"/>
            <p:cNvSpPr/>
            <p:nvPr/>
          </p:nvSpPr>
          <p:spPr>
            <a:xfrm>
              <a:off x="227798" y="3615329"/>
              <a:ext cx="1037891" cy="6275"/>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09" name="Line"/>
            <p:cNvSpPr/>
            <p:nvPr/>
          </p:nvSpPr>
          <p:spPr>
            <a:xfrm flipV="1">
              <a:off x="1905042" y="2373850"/>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10" name="LSTM"/>
            <p:cNvSpPr/>
            <p:nvPr/>
          </p:nvSpPr>
          <p:spPr>
            <a:xfrm>
              <a:off x="1289249" y="2985313"/>
              <a:ext cx="1270001" cy="1270001"/>
            </a:xfrm>
            <a:prstGeom prst="rect">
              <a:avLst/>
            </a:prstGeom>
            <a:solidFill>
              <a:schemeClr val="accent1"/>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111" name="Line"/>
            <p:cNvSpPr/>
            <p:nvPr/>
          </p:nvSpPr>
          <p:spPr>
            <a:xfrm flipV="1">
              <a:off x="1985449" y="4340929"/>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12" name="“seas”"/>
            <p:cNvSpPr txBox="1"/>
            <p:nvPr/>
          </p:nvSpPr>
          <p:spPr>
            <a:xfrm rot="18900000">
              <a:off x="1176903" y="5399474"/>
              <a:ext cx="1617092"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“seas”</a:t>
              </a:r>
            </a:p>
          </p:txBody>
        </p:sp>
        <p:grpSp>
          <p:nvGrpSpPr>
            <p:cNvPr id="2117" name="Group"/>
            <p:cNvGrpSpPr/>
            <p:nvPr/>
          </p:nvGrpSpPr>
          <p:grpSpPr>
            <a:xfrm rot="16200000">
              <a:off x="1364292" y="1243262"/>
              <a:ext cx="992937" cy="1020213"/>
              <a:chOff x="0" y="0"/>
              <a:chExt cx="992935" cy="1020211"/>
            </a:xfrm>
          </p:grpSpPr>
          <p:sp>
            <p:nvSpPr>
              <p:cNvPr id="2113" name="Rectangle"/>
              <p:cNvSpPr/>
              <p:nvPr/>
            </p:nvSpPr>
            <p:spPr>
              <a:xfrm rot="5400000">
                <a:off x="69114" y="-27563"/>
                <a:ext cx="243419" cy="311626"/>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14" name="Rectangle"/>
              <p:cNvSpPr/>
              <p:nvPr/>
            </p:nvSpPr>
            <p:spPr>
              <a:xfrm rot="5400000">
                <a:off x="136359" y="301730"/>
                <a:ext cx="206275" cy="408971"/>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15" name="Rectangle"/>
              <p:cNvSpPr/>
              <p:nvPr/>
            </p:nvSpPr>
            <p:spPr>
              <a:xfrm rot="5400000">
                <a:off x="406946" y="427681"/>
                <a:ext cx="214055" cy="957925"/>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16" name="Line"/>
              <p:cNvSpPr/>
              <p:nvPr/>
            </p:nvSpPr>
            <p:spPr>
              <a:xfrm flipV="1">
                <a:off x="-1" y="-1"/>
                <a:ext cx="2" cy="1020213"/>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2118" name="Line"/>
            <p:cNvSpPr/>
            <p:nvPr/>
          </p:nvSpPr>
          <p:spPr>
            <a:xfrm>
              <a:off x="-1" y="-1"/>
              <a:ext cx="1386594" cy="5882260"/>
            </a:xfrm>
            <a:custGeom>
              <a:avLst/>
              <a:gdLst/>
              <a:ahLst/>
              <a:cxnLst>
                <a:cxn ang="0">
                  <a:pos x="wd2" y="hd2"/>
                </a:cxn>
                <a:cxn ang="5400000">
                  <a:pos x="wd2" y="hd2"/>
                </a:cxn>
                <a:cxn ang="10800000">
                  <a:pos x="wd2" y="hd2"/>
                </a:cxn>
                <a:cxn ang="16200000">
                  <a:pos x="wd2" y="hd2"/>
                </a:cxn>
              </a:cxnLst>
              <a:rect l="0" t="0" r="r" b="b"/>
              <a:pathLst>
                <a:path w="13897" h="21587" fill="norm" stroke="1" extrusionOk="0">
                  <a:moveTo>
                    <a:pt x="0" y="0"/>
                  </a:moveTo>
                  <a:cubicBezTo>
                    <a:pt x="3150" y="56"/>
                    <a:pt x="6388" y="726"/>
                    <a:pt x="8402" y="1893"/>
                  </a:cubicBezTo>
                  <a:cubicBezTo>
                    <a:pt x="17355" y="7084"/>
                    <a:pt x="-4245" y="17370"/>
                    <a:pt x="11027" y="21255"/>
                  </a:cubicBezTo>
                  <a:cubicBezTo>
                    <a:pt x="11932" y="21485"/>
                    <a:pt x="12908" y="21600"/>
                    <a:pt x="13896" y="21586"/>
                  </a:cubicBezTo>
                </a:path>
              </a:pathLst>
            </a:custGeom>
            <a:noFill/>
            <a:ln w="50800" cap="flat">
              <a:solidFill>
                <a:srgbClr val="000000"/>
              </a:solidFill>
              <a:custDash>
                <a:ds d="200000" sp="200000"/>
              </a:custDash>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122" name="Group"/>
          <p:cNvGrpSpPr/>
          <p:nvPr/>
        </p:nvGrpSpPr>
        <p:grpSpPr>
          <a:xfrm>
            <a:off x="5504808" y="1875089"/>
            <a:ext cx="1174813" cy="1801025"/>
            <a:chOff x="0" y="0"/>
            <a:chExt cx="1174812" cy="1801023"/>
          </a:xfrm>
        </p:grpSpPr>
        <p:sp>
          <p:nvSpPr>
            <p:cNvPr id="2120" name="“A”"/>
            <p:cNvSpPr txBox="1"/>
            <p:nvPr/>
          </p:nvSpPr>
          <p:spPr>
            <a:xfrm rot="18900000">
              <a:off x="144239" y="199854"/>
              <a:ext cx="886334"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2121" name="Line"/>
            <p:cNvSpPr/>
            <p:nvPr/>
          </p:nvSpPr>
          <p:spPr>
            <a:xfrm flipV="1">
              <a:off x="723531" y="983104"/>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125" name="Group"/>
          <p:cNvGrpSpPr/>
          <p:nvPr/>
        </p:nvGrpSpPr>
        <p:grpSpPr>
          <a:xfrm>
            <a:off x="7376151" y="1155447"/>
            <a:ext cx="1894455" cy="2520667"/>
            <a:chOff x="0" y="0"/>
            <a:chExt cx="1894454" cy="2520665"/>
          </a:xfrm>
        </p:grpSpPr>
        <p:sp>
          <p:nvSpPr>
            <p:cNvPr id="2123" name="“clown”"/>
            <p:cNvSpPr txBox="1"/>
            <p:nvPr/>
          </p:nvSpPr>
          <p:spPr>
            <a:xfrm rot="18900000">
              <a:off x="-4803" y="559675"/>
              <a:ext cx="1904061"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“clown”</a:t>
              </a:r>
            </a:p>
          </p:txBody>
        </p:sp>
        <p:sp>
          <p:nvSpPr>
            <p:cNvPr id="2124" name="Line"/>
            <p:cNvSpPr/>
            <p:nvPr/>
          </p:nvSpPr>
          <p:spPr>
            <a:xfrm flipV="1">
              <a:off x="1190859" y="1702746"/>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128" name="Group"/>
          <p:cNvGrpSpPr/>
          <p:nvPr/>
        </p:nvGrpSpPr>
        <p:grpSpPr>
          <a:xfrm>
            <a:off x="9843070" y="1561283"/>
            <a:ext cx="1488619" cy="2114831"/>
            <a:chOff x="0" y="0"/>
            <a:chExt cx="1488618" cy="2114830"/>
          </a:xfrm>
        </p:grpSpPr>
        <p:sp>
          <p:nvSpPr>
            <p:cNvPr id="2126" name="“fish”"/>
            <p:cNvSpPr txBox="1"/>
            <p:nvPr/>
          </p:nvSpPr>
          <p:spPr>
            <a:xfrm rot="18900000">
              <a:off x="79248" y="356757"/>
              <a:ext cx="1330123"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“fish”</a:t>
              </a:r>
            </a:p>
          </p:txBody>
        </p:sp>
        <p:sp>
          <p:nvSpPr>
            <p:cNvPr id="2127" name="Line"/>
            <p:cNvSpPr/>
            <p:nvPr/>
          </p:nvSpPr>
          <p:spPr>
            <a:xfrm flipV="1">
              <a:off x="934537" y="1296910"/>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131" name="Group"/>
          <p:cNvGrpSpPr/>
          <p:nvPr/>
        </p:nvGrpSpPr>
        <p:grpSpPr>
          <a:xfrm>
            <a:off x="11554314" y="471636"/>
            <a:ext cx="2578265" cy="3217739"/>
            <a:chOff x="0" y="0"/>
            <a:chExt cx="2578264" cy="3217737"/>
          </a:xfrm>
        </p:grpSpPr>
        <p:sp>
          <p:nvSpPr>
            <p:cNvPr id="2129" name="“swimming”"/>
            <p:cNvSpPr txBox="1"/>
            <p:nvPr/>
          </p:nvSpPr>
          <p:spPr>
            <a:xfrm rot="18900000">
              <a:off x="-146425" y="901581"/>
              <a:ext cx="2871115"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2130" name="Line"/>
            <p:cNvSpPr/>
            <p:nvPr/>
          </p:nvSpPr>
          <p:spPr>
            <a:xfrm flipV="1">
              <a:off x="1370272" y="2399817"/>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134" name="Group"/>
          <p:cNvGrpSpPr/>
          <p:nvPr/>
        </p:nvGrpSpPr>
        <p:grpSpPr>
          <a:xfrm>
            <a:off x="14520160" y="1840389"/>
            <a:ext cx="1209513" cy="1848986"/>
            <a:chOff x="0" y="0"/>
            <a:chExt cx="1209512" cy="1848984"/>
          </a:xfrm>
        </p:grpSpPr>
        <p:sp>
          <p:nvSpPr>
            <p:cNvPr id="2132" name="“in”"/>
            <p:cNvSpPr txBox="1"/>
            <p:nvPr/>
          </p:nvSpPr>
          <p:spPr>
            <a:xfrm rot="18900000">
              <a:off x="137053" y="217204"/>
              <a:ext cx="935406"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“in”</a:t>
              </a:r>
            </a:p>
          </p:txBody>
        </p:sp>
        <p:sp>
          <p:nvSpPr>
            <p:cNvPr id="2133" name="Line"/>
            <p:cNvSpPr/>
            <p:nvPr/>
          </p:nvSpPr>
          <p:spPr>
            <a:xfrm flipV="1">
              <a:off x="743098" y="1031065"/>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137" name="Group"/>
          <p:cNvGrpSpPr/>
          <p:nvPr/>
        </p:nvGrpSpPr>
        <p:grpSpPr>
          <a:xfrm>
            <a:off x="16465021" y="1288211"/>
            <a:ext cx="1761691" cy="2401164"/>
            <a:chOff x="0" y="0"/>
            <a:chExt cx="1761689" cy="2401162"/>
          </a:xfrm>
        </p:grpSpPr>
        <p:sp>
          <p:nvSpPr>
            <p:cNvPr id="2135" name="“open”"/>
            <p:cNvSpPr txBox="1"/>
            <p:nvPr/>
          </p:nvSpPr>
          <p:spPr>
            <a:xfrm rot="18900000">
              <a:off x="22693" y="493293"/>
              <a:ext cx="1716304"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“open”</a:t>
              </a:r>
            </a:p>
          </p:txBody>
        </p:sp>
        <p:sp>
          <p:nvSpPr>
            <p:cNvPr id="2136" name="Line"/>
            <p:cNvSpPr/>
            <p:nvPr/>
          </p:nvSpPr>
          <p:spPr>
            <a:xfrm flipV="1">
              <a:off x="1008832" y="1583243"/>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140" name="Group"/>
          <p:cNvGrpSpPr/>
          <p:nvPr/>
        </p:nvGrpSpPr>
        <p:grpSpPr>
          <a:xfrm>
            <a:off x="18781746" y="1358365"/>
            <a:ext cx="1691537" cy="2335404"/>
            <a:chOff x="0" y="0"/>
            <a:chExt cx="1691536" cy="2335403"/>
          </a:xfrm>
        </p:grpSpPr>
        <p:sp>
          <p:nvSpPr>
            <p:cNvPr id="2138" name="“seas”"/>
            <p:cNvSpPr txBox="1"/>
            <p:nvPr/>
          </p:nvSpPr>
          <p:spPr>
            <a:xfrm rot="18900000">
              <a:off x="37222" y="458216"/>
              <a:ext cx="1617092"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“seas”</a:t>
              </a:r>
            </a:p>
          </p:txBody>
        </p:sp>
        <p:sp>
          <p:nvSpPr>
            <p:cNvPr id="2139" name="Line"/>
            <p:cNvSpPr/>
            <p:nvPr/>
          </p:nvSpPr>
          <p:spPr>
            <a:xfrm flipV="1">
              <a:off x="949070" y="1517483"/>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143" name="Group"/>
          <p:cNvGrpSpPr/>
          <p:nvPr/>
        </p:nvGrpSpPr>
        <p:grpSpPr>
          <a:xfrm>
            <a:off x="21207893" y="1499814"/>
            <a:ext cx="1405641" cy="2193955"/>
            <a:chOff x="0" y="0"/>
            <a:chExt cx="1405640" cy="2193954"/>
          </a:xfrm>
        </p:grpSpPr>
        <p:sp>
          <p:nvSpPr>
            <p:cNvPr id="2141" name="END"/>
            <p:cNvSpPr txBox="1"/>
            <p:nvPr/>
          </p:nvSpPr>
          <p:spPr>
            <a:xfrm rot="18900000">
              <a:off x="96433" y="315269"/>
              <a:ext cx="1212775"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END</a:t>
              </a:r>
            </a:p>
          </p:txBody>
        </p:sp>
        <p:sp>
          <p:nvSpPr>
            <p:cNvPr id="2142" name="Line"/>
            <p:cNvSpPr/>
            <p:nvPr/>
          </p:nvSpPr>
          <p:spPr>
            <a:xfrm flipV="1">
              <a:off x="861595" y="1376034"/>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2144" name="Sample from predicted distribution over words."/>
          <p:cNvSpPr txBox="1"/>
          <p:nvPr/>
        </p:nvSpPr>
        <p:spPr>
          <a:xfrm>
            <a:off x="8837245" y="10526338"/>
            <a:ext cx="15036607"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Sample from predicted distribution over words.</a:t>
            </a:r>
          </a:p>
        </p:txBody>
      </p:sp>
      <p:sp>
        <p:nvSpPr>
          <p:cNvPr id="2145" name="Alternatively, sample most likely word."/>
          <p:cNvSpPr txBox="1"/>
          <p:nvPr/>
        </p:nvSpPr>
        <p:spPr>
          <a:xfrm>
            <a:off x="8842456" y="11842306"/>
            <a:ext cx="15036607"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Alternatively, sample most likely word.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0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1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0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1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0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1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20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21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209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3" fill="hold">
                                  <p:stCondLst>
                                    <p:cond delay="0"/>
                                  </p:stCondLst>
                                  <p:iterate type="el" backwards="0">
                                    <p:tmAbs val="0"/>
                                  </p:iterate>
                                  <p:childTnLst>
                                    <p:set>
                                      <p:cBhvr>
                                        <p:cTn id="54" fill="hold"/>
                                        <p:tgtEl>
                                          <p:spTgt spid="21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4" fill="hold">
                                  <p:stCondLst>
                                    <p:cond delay="0"/>
                                  </p:stCondLst>
                                  <p:iterate type="el" backwards="0">
                                    <p:tmAbs val="0"/>
                                  </p:iterate>
                                  <p:childTnLst>
                                    <p:set>
                                      <p:cBhvr>
                                        <p:cTn id="58" fill="hold"/>
                                        <p:tgtEl>
                                          <p:spTgt spid="210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15" fill="hold">
                                  <p:stCondLst>
                                    <p:cond delay="0"/>
                                  </p:stCondLst>
                                  <p:iterate type="el" backwards="0">
                                    <p:tmAbs val="0"/>
                                  </p:iterate>
                                  <p:childTnLst>
                                    <p:set>
                                      <p:cBhvr>
                                        <p:cTn id="62" fill="hold"/>
                                        <p:tgtEl>
                                          <p:spTgt spid="2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16" fill="hold">
                                  <p:stCondLst>
                                    <p:cond delay="0"/>
                                  </p:stCondLst>
                                  <p:iterate type="el" backwards="0">
                                    <p:tmAbs val="0"/>
                                  </p:iterate>
                                  <p:childTnLst>
                                    <p:set>
                                      <p:cBhvr>
                                        <p:cTn id="66" fill="hold"/>
                                        <p:tgtEl>
                                          <p:spTgt spid="21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17" fill="hold">
                                  <p:stCondLst>
                                    <p:cond delay="0"/>
                                  </p:stCondLst>
                                  <p:iterate type="el" backwards="0">
                                    <p:tmAbs val="0"/>
                                  </p:iterate>
                                  <p:childTnLst>
                                    <p:set>
                                      <p:cBhvr>
                                        <p:cTn id="70" fill="hold"/>
                                        <p:tgtEl>
                                          <p:spTgt spid="2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9" grpId="4"/>
      <p:bldP build="whole" bldLvl="1" animBg="1" rev="0" advAuto="0" spid="2083" grpId="10"/>
      <p:bldP build="whole" bldLvl="1" animBg="1" rev="0" advAuto="0" spid="2137" grpId="13"/>
      <p:bldP build="whole" bldLvl="1" animBg="1" rev="0" advAuto="0" spid="2134" grpId="11"/>
      <p:bldP build="whole" bldLvl="1" animBg="1" rev="0" advAuto="0" spid="2071" grpId="8"/>
      <p:bldP build="whole" bldLvl="1" animBg="1" rev="0" advAuto="0" spid="2122" grpId="3"/>
      <p:bldP build="whole" bldLvl="1" animBg="1" rev="0" advAuto="0" spid="2046" grpId="6"/>
      <p:bldP build="whole" bldLvl="1" animBg="1" rev="0" advAuto="0" spid="2128" grpId="7"/>
      <p:bldP build="whole" bldLvl="1" animBg="1" rev="0" advAuto="0" spid="2145" grpId="2"/>
      <p:bldP build="whole" bldLvl="1" animBg="1" rev="0" advAuto="0" spid="2107" grpId="14"/>
      <p:bldP build="whole" bldLvl="1" animBg="1" rev="0" advAuto="0" spid="2119" grpId="16"/>
      <p:bldP build="whole" bldLvl="1" animBg="1" rev="0" advAuto="0" spid="2143" grpId="17"/>
      <p:bldP build="whole" bldLvl="1" animBg="1" rev="0" advAuto="0" spid="2095" grpId="12"/>
      <p:bldP build="whole" bldLvl="1" animBg="1" rev="0" advAuto="0" spid="2131" grpId="9"/>
      <p:bldP build="whole" bldLvl="1" animBg="1" rev="0" advAuto="0" spid="2125" grpId="5"/>
      <p:bldP build="whole" bldLvl="1" animBg="1" rev="0" advAuto="0" spid="2140" grpId="15"/>
      <p:bldP build="whole" bldLvl="1" animBg="1" rev="0" advAuto="0" spid="2144"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7" name="Picture 3" descr="Picture 3"/>
          <p:cNvPicPr>
            <a:picLocks noChangeAspect="1"/>
          </p:cNvPicPr>
          <p:nvPr/>
        </p:nvPicPr>
        <p:blipFill>
          <a:blip r:embed="rId2">
            <a:extLst/>
          </a:blip>
          <a:srcRect l="0" t="8509" r="0" b="0"/>
          <a:stretch>
            <a:fillRect/>
          </a:stretch>
        </p:blipFill>
        <p:spPr>
          <a:xfrm>
            <a:off x="3111500" y="1494352"/>
            <a:ext cx="18161000" cy="12107348"/>
          </a:xfrm>
          <a:prstGeom prst="rect">
            <a:avLst/>
          </a:prstGeom>
          <a:ln w="12700">
            <a:miter lim="400000"/>
          </a:ln>
        </p:spPr>
      </p:pic>
      <p:sp>
        <p:nvSpPr>
          <p:cNvPr id="2148" name="It was very popular a few years ago"/>
          <p:cNvSpPr txBox="1"/>
          <p:nvPr/>
        </p:nvSpPr>
        <p:spPr>
          <a:xfrm>
            <a:off x="974414" y="-4819"/>
            <a:ext cx="22435173" cy="15271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1828800">
              <a:lnSpc>
                <a:spcPct val="90000"/>
              </a:lnSpc>
              <a:defRPr b="0" sz="8000">
                <a:latin typeface="Helvetica Light"/>
                <a:ea typeface="Helvetica Light"/>
                <a:cs typeface="Helvetica Light"/>
                <a:sym typeface="Helvetica Light"/>
              </a:defRPr>
            </a:lvl1pPr>
          </a:lstStyle>
          <a:p>
            <a:pPr/>
            <a:r>
              <a:t>It was very popular a few years ago</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50" name="object 2"/>
          <p:cNvSpPr/>
          <p:nvPr/>
        </p:nvSpPr>
        <p:spPr>
          <a:xfrm>
            <a:off x="502414" y="2831341"/>
            <a:ext cx="23397032" cy="9347307"/>
          </a:xfrm>
          <a:prstGeom prst="rect">
            <a:avLst/>
          </a:prstGeom>
          <a:blipFill>
            <a:blip r:embed="rId2"/>
            <a:stretch>
              <a:fillRect/>
            </a:stretch>
          </a:blipFill>
          <a:ln w="12700">
            <a:miter lim="400000"/>
          </a:ln>
        </p:spPr>
        <p:txBody>
          <a:bodyPr lIns="64293" tIns="64293" rIns="64293" bIns="64293"/>
          <a:lstStyle/>
          <a:p>
            <a:pPr algn="l" defTabSz="1285875">
              <a:defRPr b="0" sz="2400">
                <a:latin typeface="Calibri"/>
                <a:ea typeface="Calibri"/>
                <a:cs typeface="Calibri"/>
                <a:sym typeface="Calibri"/>
              </a:defRPr>
            </a:pPr>
          </a:p>
        </p:txBody>
      </p:sp>
      <p:sp>
        <p:nvSpPr>
          <p:cNvPr id="2151" name="object 3"/>
          <p:cNvSpPr txBox="1"/>
          <p:nvPr>
            <p:ph type="title"/>
          </p:nvPr>
        </p:nvSpPr>
        <p:spPr>
          <a:xfrm>
            <a:off x="2065914" y="276940"/>
            <a:ext cx="20270031" cy="1106389"/>
          </a:xfrm>
          <a:prstGeom prst="rect">
            <a:avLst/>
          </a:prstGeom>
        </p:spPr>
        <p:txBody>
          <a:bodyPr/>
          <a:lstStyle/>
          <a:p>
            <a:pPr indent="11684" defTabSz="1183005">
              <a:defRPr sz="7360">
                <a:latin typeface="Helvetica Neue Light"/>
                <a:ea typeface="Helvetica Neue Light"/>
                <a:cs typeface="Helvetica Neue Light"/>
                <a:sym typeface="Helvetica Neue Light"/>
              </a:defRPr>
            </a:pPr>
            <a:r>
              <a:t>Show and </a:t>
            </a:r>
            <a:r>
              <a:rPr spc="-167"/>
              <a:t>Tell: </a:t>
            </a:r>
            <a:r>
              <a:t>A Neural Image Caption Generator</a:t>
            </a:r>
          </a:p>
        </p:txBody>
      </p:sp>
      <p:sp>
        <p:nvSpPr>
          <p:cNvPr id="2152" name="[Vinyals et. al., CVPR 2015]"/>
          <p:cNvSpPr txBox="1"/>
          <p:nvPr/>
        </p:nvSpPr>
        <p:spPr>
          <a:xfrm>
            <a:off x="8388667" y="1403299"/>
            <a:ext cx="7606666" cy="8864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[Vinyals et. al., CVPR 2015]</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54" name="object 3"/>
          <p:cNvSpPr txBox="1"/>
          <p:nvPr>
            <p:ph type="title"/>
          </p:nvPr>
        </p:nvSpPr>
        <p:spPr>
          <a:xfrm>
            <a:off x="2065914" y="276940"/>
            <a:ext cx="20270031" cy="1106389"/>
          </a:xfrm>
          <a:prstGeom prst="rect">
            <a:avLst/>
          </a:prstGeom>
        </p:spPr>
        <p:txBody>
          <a:bodyPr/>
          <a:lstStyle/>
          <a:p>
            <a:pPr indent="11684" defTabSz="1183005">
              <a:defRPr sz="7360">
                <a:latin typeface="Helvetica Neue Light"/>
                <a:ea typeface="Helvetica Neue Light"/>
                <a:cs typeface="Helvetica Neue Light"/>
                <a:sym typeface="Helvetica Neue Light"/>
              </a:defRPr>
            </a:pPr>
            <a:r>
              <a:t>Show and </a:t>
            </a:r>
            <a:r>
              <a:rPr spc="-167"/>
              <a:t>Tell: </a:t>
            </a:r>
            <a:r>
              <a:t>A Neural Image Caption Generator</a:t>
            </a:r>
          </a:p>
        </p:txBody>
      </p:sp>
      <p:sp>
        <p:nvSpPr>
          <p:cNvPr id="2155" name="[Vinyals et. al., CVPR 2015]"/>
          <p:cNvSpPr txBox="1"/>
          <p:nvPr/>
        </p:nvSpPr>
        <p:spPr>
          <a:xfrm>
            <a:off x="8388667" y="1403299"/>
            <a:ext cx="7606666" cy="8864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[Vinyals et. al., CVPR 2015]</a:t>
            </a:r>
          </a:p>
        </p:txBody>
      </p:sp>
      <p:sp>
        <p:nvSpPr>
          <p:cNvPr id="2156" name="object 3"/>
          <p:cNvSpPr/>
          <p:nvPr/>
        </p:nvSpPr>
        <p:spPr>
          <a:xfrm>
            <a:off x="2263290" y="2575674"/>
            <a:ext cx="12481868" cy="9958735"/>
          </a:xfrm>
          <a:prstGeom prst="rect">
            <a:avLst/>
          </a:prstGeom>
          <a:blipFill>
            <a:blip r:embed="rId2"/>
            <a:stretch>
              <a:fillRect/>
            </a:stretch>
          </a:blipFill>
          <a:ln w="12700">
            <a:miter lim="400000"/>
          </a:ln>
        </p:spPr>
        <p:txBody>
          <a:bodyPr lIns="64293" tIns="64293" rIns="64293" bIns="64293"/>
          <a:lstStyle/>
          <a:p>
            <a:pPr algn="l" defTabSz="1285875">
              <a:defRPr b="0" sz="2400">
                <a:latin typeface="Calibri"/>
                <a:ea typeface="Calibri"/>
                <a:cs typeface="Calibri"/>
                <a:sym typeface="Calibri"/>
              </a:defRPr>
            </a:pPr>
          </a:p>
        </p:txBody>
      </p:sp>
      <p:sp>
        <p:nvSpPr>
          <p:cNvPr id="2157" name="object 4"/>
          <p:cNvSpPr/>
          <p:nvPr/>
        </p:nvSpPr>
        <p:spPr>
          <a:xfrm>
            <a:off x="16607961" y="5163475"/>
            <a:ext cx="5681621" cy="4783133"/>
          </a:xfrm>
          <a:prstGeom prst="rect">
            <a:avLst/>
          </a:prstGeom>
          <a:blipFill>
            <a:blip r:embed="rId3"/>
            <a:stretch>
              <a:fillRect/>
            </a:stretch>
          </a:blipFill>
          <a:ln w="12700">
            <a:miter lim="400000"/>
          </a:ln>
        </p:spPr>
        <p:txBody>
          <a:bodyPr lIns="64293" tIns="64293" rIns="64293" bIns="64293"/>
          <a:lstStyle/>
          <a:p>
            <a:pPr algn="l" defTabSz="1285875">
              <a:defRPr b="0" sz="24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Screen Shot 2016-08-31 at 9.06.44 PM.png" descr="Screen Shot 2016-08-31 at 9.06.44 PM.png"/>
          <p:cNvPicPr>
            <a:picLocks noChangeAspect="1"/>
          </p:cNvPicPr>
          <p:nvPr/>
        </p:nvPicPr>
        <p:blipFill>
          <a:blip r:embed="rId3">
            <a:extLst/>
          </a:blip>
          <a:stretch>
            <a:fillRect/>
          </a:stretch>
        </p:blipFill>
        <p:spPr>
          <a:xfrm>
            <a:off x="3039658" y="0"/>
            <a:ext cx="18304684" cy="13769740"/>
          </a:xfrm>
          <a:prstGeom prst="rect">
            <a:avLst/>
          </a:prstGeom>
          <a:ln w="12700">
            <a:miter lim="400000"/>
          </a:ln>
        </p:spPr>
      </p:pic>
      <p:sp>
        <p:nvSpPr>
          <p:cNvPr id="238" name="“What color is the chair?”"/>
          <p:cNvSpPr txBox="1"/>
          <p:nvPr/>
        </p:nvSpPr>
        <p:spPr>
          <a:xfrm>
            <a:off x="5502792" y="1092672"/>
            <a:ext cx="13314512" cy="1425576"/>
          </a:xfrm>
          <a:prstGeom prst="rect">
            <a:avLst/>
          </a:prstGeom>
          <a:ln w="12700">
            <a:miter lim="400000"/>
          </a:ln>
          <a:effectLst>
            <a:outerShdw sx="100000" sy="100000" kx="0" ky="0" algn="b" rotWithShape="0" blurRad="266700" dist="12700" dir="5400000">
              <a:srgbClr val="000000">
                <a:alpha val="75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sz="8400">
                <a:solidFill>
                  <a:srgbClr val="FFFFFF"/>
                </a:solidFill>
                <a:latin typeface="Helvetica"/>
                <a:ea typeface="Helvetica"/>
                <a:cs typeface="Helvetica"/>
                <a:sym typeface="Helvetica"/>
              </a:defRPr>
            </a:lvl1pPr>
          </a:lstStyle>
          <a:p>
            <a:pPr/>
            <a:r>
              <a:t>“What color is the chair?”</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9" name="object 2"/>
          <p:cNvSpPr/>
          <p:nvPr/>
        </p:nvSpPr>
        <p:spPr>
          <a:xfrm>
            <a:off x="1439050" y="195729"/>
            <a:ext cx="21505900" cy="13324542"/>
          </a:xfrm>
          <a:prstGeom prst="rect">
            <a:avLst/>
          </a:prstGeom>
          <a:blipFill>
            <a:blip r:embed="rId2"/>
            <a:stretch>
              <a:fillRect/>
            </a:stretch>
          </a:blipFill>
          <a:ln w="12700">
            <a:miter lim="400000"/>
          </a:ln>
        </p:spPr>
        <p:txBody>
          <a:bodyPr lIns="64293" tIns="64293" rIns="64293" bIns="64293"/>
          <a:lstStyle/>
          <a:p>
            <a:pPr algn="l" defTabSz="1285875">
              <a:defRPr b="0" sz="24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1" name="The problem of long-range dependences"/>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The problem of long-range dependences</a:t>
            </a:r>
          </a:p>
        </p:txBody>
      </p:sp>
      <p:sp>
        <p:nvSpPr>
          <p:cNvPr id="2162" name="Why not remember everything?"/>
          <p:cNvSpPr txBox="1"/>
          <p:nvPr/>
        </p:nvSpPr>
        <p:spPr>
          <a:xfrm>
            <a:off x="1453547" y="2257364"/>
            <a:ext cx="10416668" cy="104787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6000">
                <a:latin typeface="Helvetica Neue Light"/>
                <a:ea typeface="Helvetica Neue Light"/>
                <a:cs typeface="Helvetica Neue Light"/>
                <a:sym typeface="Helvetica Neue Light"/>
              </a:defRPr>
            </a:lvl1pPr>
          </a:lstStyle>
          <a:p>
            <a:pPr/>
            <a:r>
              <a:t>Why not remember everything?</a:t>
            </a:r>
          </a:p>
        </p:txBody>
      </p:sp>
      <p:sp>
        <p:nvSpPr>
          <p:cNvPr id="2163" name="Memory size grows with t…"/>
          <p:cNvSpPr txBox="1"/>
          <p:nvPr/>
        </p:nvSpPr>
        <p:spPr>
          <a:xfrm>
            <a:off x="2716845" y="3922287"/>
            <a:ext cx="20032076" cy="77571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Memory size grows with t</a:t>
            </a:r>
          </a:p>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This kind of memory is </a:t>
            </a:r>
            <a:r>
              <a:rPr b="1">
                <a:latin typeface="+mn-lt"/>
                <a:ea typeface="+mn-ea"/>
                <a:cs typeface="+mn-cs"/>
                <a:sym typeface="Helvetica Neue"/>
              </a:rPr>
              <a:t>nonparametric</a:t>
            </a:r>
            <a:r>
              <a:t>: there is no finite set of parameters we can use to model it</a:t>
            </a:r>
          </a:p>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RNNs make a Markov assumption — the future hidden state only depends on the immediately preceding hidden state</a:t>
            </a:r>
          </a:p>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By putting the right info in to the hidden state, RNNs can model depedences that are arbitrarily far apart</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71" name="Group"/>
          <p:cNvGrpSpPr/>
          <p:nvPr/>
        </p:nvGrpSpPr>
        <p:grpSpPr>
          <a:xfrm>
            <a:off x="15553171" y="3100236"/>
            <a:ext cx="2155867" cy="6475137"/>
            <a:chOff x="0" y="0"/>
            <a:chExt cx="2155865" cy="6475135"/>
          </a:xfrm>
        </p:grpSpPr>
        <p:sp>
          <p:nvSpPr>
            <p:cNvPr id="2165" name="Line"/>
            <p:cNvSpPr/>
            <p:nvPr/>
          </p:nvSpPr>
          <p:spPr>
            <a:xfrm flipV="1">
              <a:off x="-1" y="0"/>
              <a:ext cx="1091502" cy="63927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166" name="Line"/>
            <p:cNvSpPr/>
            <p:nvPr/>
          </p:nvSpPr>
          <p:spPr>
            <a:xfrm flipV="1">
              <a:off x="1065847" y="20939"/>
              <a:ext cx="21692" cy="645419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167" name="Line"/>
            <p:cNvSpPr/>
            <p:nvPr/>
          </p:nvSpPr>
          <p:spPr>
            <a:xfrm flipH="1" flipV="1">
              <a:off x="1071461" y="43543"/>
              <a:ext cx="1084405" cy="6431334"/>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2170" name="Group"/>
            <p:cNvGrpSpPr/>
            <p:nvPr/>
          </p:nvGrpSpPr>
          <p:grpSpPr>
            <a:xfrm rot="16200000">
              <a:off x="265963" y="2435313"/>
              <a:ext cx="1621460" cy="1647795"/>
              <a:chOff x="0" y="0"/>
              <a:chExt cx="1621458" cy="1647794"/>
            </a:xfrm>
          </p:grpSpPr>
          <p:sp>
            <p:nvSpPr>
              <p:cNvPr id="2168" name="Rectangle"/>
              <p:cNvSpPr/>
              <p:nvPr/>
            </p:nvSpPr>
            <p:spPr>
              <a:xfrm>
                <a:off x="0" y="0"/>
                <a:ext cx="1621459" cy="1647795"/>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2169" name="mathbf_w.pdf" descr="mathbf_w.pdf"/>
              <p:cNvPicPr>
                <a:picLocks noChangeAspect="1"/>
              </p:cNvPicPr>
              <p:nvPr/>
            </p:nvPicPr>
            <p:blipFill>
              <a:blip r:embed="rId3">
                <a:extLst/>
              </a:blip>
              <a:stretch>
                <a:fillRect/>
              </a:stretch>
            </p:blipFill>
            <p:spPr>
              <a:xfrm rot="5400000">
                <a:off x="373500" y="567590"/>
                <a:ext cx="874459" cy="512614"/>
              </a:xfrm>
              <a:prstGeom prst="rect">
                <a:avLst/>
              </a:prstGeom>
              <a:ln w="12700" cap="flat">
                <a:noFill/>
                <a:miter lim="400000"/>
              </a:ln>
              <a:effectLst/>
            </p:spPr>
          </p:pic>
        </p:grpSp>
      </p:grpSp>
      <p:grpSp>
        <p:nvGrpSpPr>
          <p:cNvPr id="2178" name="Group"/>
          <p:cNvGrpSpPr/>
          <p:nvPr/>
        </p:nvGrpSpPr>
        <p:grpSpPr>
          <a:xfrm>
            <a:off x="3113863" y="2952382"/>
            <a:ext cx="2155867" cy="6475136"/>
            <a:chOff x="0" y="0"/>
            <a:chExt cx="2155865" cy="6475135"/>
          </a:xfrm>
        </p:grpSpPr>
        <p:sp>
          <p:nvSpPr>
            <p:cNvPr id="2172" name="Line"/>
            <p:cNvSpPr/>
            <p:nvPr/>
          </p:nvSpPr>
          <p:spPr>
            <a:xfrm flipV="1">
              <a:off x="-1" y="0"/>
              <a:ext cx="1091502" cy="63927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173" name="Line"/>
            <p:cNvSpPr/>
            <p:nvPr/>
          </p:nvSpPr>
          <p:spPr>
            <a:xfrm flipV="1">
              <a:off x="1065847" y="20939"/>
              <a:ext cx="21692" cy="645419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174" name="Line"/>
            <p:cNvSpPr/>
            <p:nvPr/>
          </p:nvSpPr>
          <p:spPr>
            <a:xfrm flipH="1" flipV="1">
              <a:off x="1071461" y="43543"/>
              <a:ext cx="1084405" cy="6431334"/>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2177" name="Group"/>
            <p:cNvGrpSpPr/>
            <p:nvPr/>
          </p:nvGrpSpPr>
          <p:grpSpPr>
            <a:xfrm rot="16200000">
              <a:off x="265963" y="2435313"/>
              <a:ext cx="1621460" cy="1647795"/>
              <a:chOff x="0" y="0"/>
              <a:chExt cx="1621458" cy="1647794"/>
            </a:xfrm>
          </p:grpSpPr>
          <p:sp>
            <p:nvSpPr>
              <p:cNvPr id="2175" name="Rectangle"/>
              <p:cNvSpPr/>
              <p:nvPr/>
            </p:nvSpPr>
            <p:spPr>
              <a:xfrm>
                <a:off x="0" y="0"/>
                <a:ext cx="1621459" cy="1647795"/>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2176" name="mathbf_w.pdf" descr="mathbf_w.pdf"/>
              <p:cNvPicPr>
                <a:picLocks noChangeAspect="1"/>
              </p:cNvPicPr>
              <p:nvPr/>
            </p:nvPicPr>
            <p:blipFill>
              <a:blip r:embed="rId3">
                <a:extLst/>
              </a:blip>
              <a:stretch>
                <a:fillRect/>
              </a:stretch>
            </p:blipFill>
            <p:spPr>
              <a:xfrm rot="5400000">
                <a:off x="373500" y="567590"/>
                <a:ext cx="874459" cy="512614"/>
              </a:xfrm>
              <a:prstGeom prst="rect">
                <a:avLst/>
              </a:prstGeom>
              <a:ln w="12700" cap="flat">
                <a:noFill/>
                <a:miter lim="400000"/>
              </a:ln>
              <a:effectLst/>
            </p:spPr>
          </p:pic>
        </p:grpSp>
      </p:grpSp>
      <p:sp>
        <p:nvSpPr>
          <p:cNvPr id="2179" name="Circle"/>
          <p:cNvSpPr/>
          <p:nvPr/>
        </p:nvSpPr>
        <p:spPr>
          <a:xfrm rot="5400000">
            <a:off x="9421135" y="9241738"/>
            <a:ext cx="835930"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80" name="Circle"/>
          <p:cNvSpPr/>
          <p:nvPr/>
        </p:nvSpPr>
        <p:spPr>
          <a:xfrm rot="5400000">
            <a:off x="7157132" y="9241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81" name="Circle"/>
          <p:cNvSpPr/>
          <p:nvPr/>
        </p:nvSpPr>
        <p:spPr>
          <a:xfrm rot="5400000">
            <a:off x="4893131" y="9241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82" name="Circle"/>
          <p:cNvSpPr/>
          <p:nvPr/>
        </p:nvSpPr>
        <p:spPr>
          <a:xfrm rot="5400000">
            <a:off x="2629129"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83" name="Circle"/>
          <p:cNvSpPr/>
          <p:nvPr/>
        </p:nvSpPr>
        <p:spPr>
          <a:xfrm rot="5400000">
            <a:off x="18477141"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84" name="Circle"/>
          <p:cNvSpPr/>
          <p:nvPr/>
        </p:nvSpPr>
        <p:spPr>
          <a:xfrm rot="5400000">
            <a:off x="16213139" y="9241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85" name="Circle"/>
          <p:cNvSpPr/>
          <p:nvPr/>
        </p:nvSpPr>
        <p:spPr>
          <a:xfrm rot="5400000">
            <a:off x="13949137"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86" name="Circle"/>
          <p:cNvSpPr/>
          <p:nvPr/>
        </p:nvSpPr>
        <p:spPr>
          <a:xfrm rot="5400000">
            <a:off x="11685136" y="9241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87" name="Circle"/>
          <p:cNvSpPr/>
          <p:nvPr/>
        </p:nvSpPr>
        <p:spPr>
          <a:xfrm rot="5400000">
            <a:off x="20741140" y="9241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88" name="Line"/>
          <p:cNvSpPr/>
          <p:nvPr/>
        </p:nvSpPr>
        <p:spPr>
          <a:xfrm>
            <a:off x="1945780" y="10654041"/>
            <a:ext cx="20494345"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189" name="time"/>
          <p:cNvSpPr txBox="1"/>
          <p:nvPr/>
        </p:nvSpPr>
        <p:spPr>
          <a:xfrm>
            <a:off x="21151383" y="10787733"/>
            <a:ext cx="10867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2190" name="Circle"/>
          <p:cNvSpPr/>
          <p:nvPr/>
        </p:nvSpPr>
        <p:spPr>
          <a:xfrm rot="5400000">
            <a:off x="10553135"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91" name="Circle"/>
          <p:cNvSpPr/>
          <p:nvPr/>
        </p:nvSpPr>
        <p:spPr>
          <a:xfrm rot="5400000">
            <a:off x="8289133" y="9241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92" name="Circle"/>
          <p:cNvSpPr/>
          <p:nvPr/>
        </p:nvSpPr>
        <p:spPr>
          <a:xfrm rot="5400000">
            <a:off x="6025131" y="9241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93" name="Circle"/>
          <p:cNvSpPr/>
          <p:nvPr/>
        </p:nvSpPr>
        <p:spPr>
          <a:xfrm rot="5400000">
            <a:off x="3761130"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94" name="Circle"/>
          <p:cNvSpPr/>
          <p:nvPr/>
        </p:nvSpPr>
        <p:spPr>
          <a:xfrm rot="5400000">
            <a:off x="19609142"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95" name="Circle"/>
          <p:cNvSpPr/>
          <p:nvPr/>
        </p:nvSpPr>
        <p:spPr>
          <a:xfrm rot="5400000">
            <a:off x="17345139" y="92417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96" name="Circle"/>
          <p:cNvSpPr/>
          <p:nvPr/>
        </p:nvSpPr>
        <p:spPr>
          <a:xfrm rot="5400000">
            <a:off x="15081138"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97" name="Circle"/>
          <p:cNvSpPr/>
          <p:nvPr/>
        </p:nvSpPr>
        <p:spPr>
          <a:xfrm rot="5400000">
            <a:off x="12817137" y="9241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98" name="Circle"/>
          <p:cNvSpPr/>
          <p:nvPr/>
        </p:nvSpPr>
        <p:spPr>
          <a:xfrm rot="5400000">
            <a:off x="9433836"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199" name="Circle"/>
          <p:cNvSpPr/>
          <p:nvPr/>
        </p:nvSpPr>
        <p:spPr>
          <a:xfrm rot="5400000">
            <a:off x="7169834"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00" name="Circle"/>
          <p:cNvSpPr/>
          <p:nvPr/>
        </p:nvSpPr>
        <p:spPr>
          <a:xfrm rot="5400000">
            <a:off x="4905832"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01" name="Circle"/>
          <p:cNvSpPr/>
          <p:nvPr/>
        </p:nvSpPr>
        <p:spPr>
          <a:xfrm rot="5400000">
            <a:off x="264183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02" name="Circle"/>
          <p:cNvSpPr/>
          <p:nvPr/>
        </p:nvSpPr>
        <p:spPr>
          <a:xfrm rot="5400000">
            <a:off x="18489843"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03" name="Circle"/>
          <p:cNvSpPr/>
          <p:nvPr/>
        </p:nvSpPr>
        <p:spPr>
          <a:xfrm rot="5400000">
            <a:off x="16225840"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04" name="Circle"/>
          <p:cNvSpPr/>
          <p:nvPr/>
        </p:nvSpPr>
        <p:spPr>
          <a:xfrm rot="5400000">
            <a:off x="13961839"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05" name="Circle"/>
          <p:cNvSpPr/>
          <p:nvPr/>
        </p:nvSpPr>
        <p:spPr>
          <a:xfrm rot="5400000">
            <a:off x="11697837"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06" name="Circle"/>
          <p:cNvSpPr/>
          <p:nvPr/>
        </p:nvSpPr>
        <p:spPr>
          <a:xfrm rot="5400000">
            <a:off x="2075384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07" name="Circle"/>
          <p:cNvSpPr/>
          <p:nvPr/>
        </p:nvSpPr>
        <p:spPr>
          <a:xfrm rot="5400000">
            <a:off x="10565837"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08" name="Circle"/>
          <p:cNvSpPr/>
          <p:nvPr/>
        </p:nvSpPr>
        <p:spPr>
          <a:xfrm rot="5400000">
            <a:off x="8301835"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09" name="Circle"/>
          <p:cNvSpPr/>
          <p:nvPr/>
        </p:nvSpPr>
        <p:spPr>
          <a:xfrm rot="5400000">
            <a:off x="6037833"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10" name="Circle"/>
          <p:cNvSpPr/>
          <p:nvPr/>
        </p:nvSpPr>
        <p:spPr>
          <a:xfrm rot="5400000">
            <a:off x="3773832"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11" name="Circle"/>
          <p:cNvSpPr/>
          <p:nvPr/>
        </p:nvSpPr>
        <p:spPr>
          <a:xfrm rot="5400000">
            <a:off x="19621844"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12" name="Circle"/>
          <p:cNvSpPr/>
          <p:nvPr/>
        </p:nvSpPr>
        <p:spPr>
          <a:xfrm rot="5400000">
            <a:off x="17357841"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13" name="Circle"/>
          <p:cNvSpPr/>
          <p:nvPr/>
        </p:nvSpPr>
        <p:spPr>
          <a:xfrm rot="5400000">
            <a:off x="15093839"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14" name="Circle"/>
          <p:cNvSpPr/>
          <p:nvPr/>
        </p:nvSpPr>
        <p:spPr>
          <a:xfrm rot="5400000">
            <a:off x="12829838"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15" name="Circle"/>
          <p:cNvSpPr/>
          <p:nvPr/>
        </p:nvSpPr>
        <p:spPr>
          <a:xfrm rot="5400000">
            <a:off x="9433835" y="2715538"/>
            <a:ext cx="835930"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16" name="Circle"/>
          <p:cNvSpPr/>
          <p:nvPr/>
        </p:nvSpPr>
        <p:spPr>
          <a:xfrm rot="5400000">
            <a:off x="7169832"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17" name="Circle"/>
          <p:cNvSpPr/>
          <p:nvPr/>
        </p:nvSpPr>
        <p:spPr>
          <a:xfrm rot="5400000">
            <a:off x="4905831" y="2715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18" name="Circle"/>
          <p:cNvSpPr/>
          <p:nvPr/>
        </p:nvSpPr>
        <p:spPr>
          <a:xfrm rot="5400000">
            <a:off x="1848984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19" name="Circle"/>
          <p:cNvSpPr/>
          <p:nvPr/>
        </p:nvSpPr>
        <p:spPr>
          <a:xfrm rot="5400000">
            <a:off x="16225840" y="2734223"/>
            <a:ext cx="835931" cy="835930"/>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20" name="Circle"/>
          <p:cNvSpPr/>
          <p:nvPr/>
        </p:nvSpPr>
        <p:spPr>
          <a:xfrm rot="5400000">
            <a:off x="13961837"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21" name="Circle"/>
          <p:cNvSpPr/>
          <p:nvPr/>
        </p:nvSpPr>
        <p:spPr>
          <a:xfrm rot="5400000">
            <a:off x="11697836" y="2715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22" name="Circle"/>
          <p:cNvSpPr/>
          <p:nvPr/>
        </p:nvSpPr>
        <p:spPr>
          <a:xfrm rot="5400000">
            <a:off x="10565835" y="2715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23" name="Circle"/>
          <p:cNvSpPr/>
          <p:nvPr/>
        </p:nvSpPr>
        <p:spPr>
          <a:xfrm rot="5400000">
            <a:off x="8301833" y="27155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24" name="Circle"/>
          <p:cNvSpPr/>
          <p:nvPr/>
        </p:nvSpPr>
        <p:spPr>
          <a:xfrm rot="5400000">
            <a:off x="603783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25" name="Circle"/>
          <p:cNvSpPr/>
          <p:nvPr/>
        </p:nvSpPr>
        <p:spPr>
          <a:xfrm rot="5400000">
            <a:off x="3773830"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26" name="Circle"/>
          <p:cNvSpPr/>
          <p:nvPr/>
        </p:nvSpPr>
        <p:spPr>
          <a:xfrm rot="5400000">
            <a:off x="19621842"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27" name="Circle"/>
          <p:cNvSpPr/>
          <p:nvPr/>
        </p:nvSpPr>
        <p:spPr>
          <a:xfrm rot="5400000">
            <a:off x="17357839"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28" name="Circle"/>
          <p:cNvSpPr/>
          <p:nvPr/>
        </p:nvSpPr>
        <p:spPr>
          <a:xfrm rot="5400000">
            <a:off x="15093838" y="27155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29" name="Circle"/>
          <p:cNvSpPr/>
          <p:nvPr/>
        </p:nvSpPr>
        <p:spPr>
          <a:xfrm rot="5400000">
            <a:off x="12829837" y="2715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30" name="Rufus"/>
          <p:cNvSpPr txBox="1"/>
          <p:nvPr/>
        </p:nvSpPr>
        <p:spPr>
          <a:xfrm>
            <a:off x="3328168" y="1669739"/>
            <a:ext cx="173101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Rufus</a:t>
            </a:r>
          </a:p>
        </p:txBody>
      </p:sp>
      <p:pic>
        <p:nvPicPr>
          <p:cNvPr id="2231" name="Image" descr="Image"/>
          <p:cNvPicPr>
            <a:picLocks noChangeAspect="1"/>
          </p:cNvPicPr>
          <p:nvPr/>
        </p:nvPicPr>
        <p:blipFill>
          <a:blip r:embed="rId4">
            <a:extLst/>
          </a:blip>
          <a:stretch>
            <a:fillRect/>
          </a:stretch>
        </p:blipFill>
        <p:spPr>
          <a:xfrm>
            <a:off x="2681514" y="10945348"/>
            <a:ext cx="2995163" cy="2403360"/>
          </a:xfrm>
          <a:prstGeom prst="rect">
            <a:avLst/>
          </a:prstGeom>
          <a:ln w="25400">
            <a:solidFill>
              <a:srgbClr val="000000"/>
            </a:solidFill>
            <a:miter lim="400000"/>
          </a:ln>
        </p:spPr>
      </p:pic>
      <p:sp>
        <p:nvSpPr>
          <p:cNvPr id="2232" name="Circle"/>
          <p:cNvSpPr/>
          <p:nvPr/>
        </p:nvSpPr>
        <p:spPr>
          <a:xfrm rot="5400000">
            <a:off x="3761130" y="418572"/>
            <a:ext cx="835931" cy="835931"/>
          </a:xfrm>
          <a:prstGeom prst="ellipse">
            <a:avLst/>
          </a:prstGeom>
          <a:solidFill>
            <a:srgbClr val="D6AE52"/>
          </a:solidFill>
          <a:ln w="381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233" name="Memory unit"/>
          <p:cNvSpPr txBox="1"/>
          <p:nvPr/>
        </p:nvSpPr>
        <p:spPr>
          <a:xfrm>
            <a:off x="136116" y="12309"/>
            <a:ext cx="3020564" cy="1648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Memory unit</a:t>
            </a:r>
          </a:p>
        </p:txBody>
      </p:sp>
      <p:sp>
        <p:nvSpPr>
          <p:cNvPr id="2234" name="Rufus!"/>
          <p:cNvSpPr txBox="1"/>
          <p:nvPr/>
        </p:nvSpPr>
        <p:spPr>
          <a:xfrm>
            <a:off x="15689081" y="1669739"/>
            <a:ext cx="1884046"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Rufus!</a:t>
            </a:r>
          </a:p>
        </p:txBody>
      </p:sp>
      <p:cxnSp>
        <p:nvCxnSpPr>
          <p:cNvPr id="2235" name="Connection Line"/>
          <p:cNvCxnSpPr>
            <a:stCxn id="2232" idx="0"/>
            <a:endCxn id="2219" idx="0"/>
          </p:cNvCxnSpPr>
          <p:nvPr/>
        </p:nvCxnSpPr>
        <p:spPr>
          <a:xfrm>
            <a:off x="4179095" y="836537"/>
            <a:ext cx="12464711" cy="2315651"/>
          </a:xfrm>
          <a:prstGeom prst="straightConnector1">
            <a:avLst/>
          </a:prstGeom>
          <a:ln w="38100">
            <a:solidFill>
              <a:srgbClr val="000000"/>
            </a:solidFill>
            <a:miter lim="400000"/>
            <a:tailEnd type="triangle"/>
          </a:ln>
        </p:spPr>
      </p:cxnSp>
      <p:pic>
        <p:nvPicPr>
          <p:cNvPr id="2236" name="Image" descr="Image"/>
          <p:cNvPicPr>
            <a:picLocks noChangeAspect="1"/>
          </p:cNvPicPr>
          <p:nvPr/>
        </p:nvPicPr>
        <p:blipFill>
          <a:blip r:embed="rId5">
            <a:extLst/>
          </a:blip>
          <a:stretch>
            <a:fillRect/>
          </a:stretch>
        </p:blipFill>
        <p:spPr>
          <a:xfrm>
            <a:off x="15146224" y="10945348"/>
            <a:ext cx="2995163" cy="2403360"/>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0" name="Line"/>
          <p:cNvSpPr/>
          <p:nvPr/>
        </p:nvSpPr>
        <p:spPr>
          <a:xfrm flipV="1">
            <a:off x="6458882" y="839693"/>
            <a:ext cx="1" cy="2428759"/>
          </a:xfrm>
          <a:prstGeom prst="line">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41" name="Line"/>
          <p:cNvSpPr/>
          <p:nvPr/>
        </p:nvSpPr>
        <p:spPr>
          <a:xfrm flipV="1">
            <a:off x="5333323" y="966693"/>
            <a:ext cx="1" cy="2428759"/>
          </a:xfrm>
          <a:prstGeom prst="line">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42" name="Line"/>
          <p:cNvSpPr/>
          <p:nvPr/>
        </p:nvSpPr>
        <p:spPr>
          <a:xfrm flipV="1">
            <a:off x="7610117" y="839693"/>
            <a:ext cx="1" cy="2428759"/>
          </a:xfrm>
          <a:prstGeom prst="line">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43" name="Line"/>
          <p:cNvSpPr/>
          <p:nvPr/>
        </p:nvSpPr>
        <p:spPr>
          <a:xfrm flipV="1">
            <a:off x="8704013" y="966693"/>
            <a:ext cx="1" cy="2428759"/>
          </a:xfrm>
          <a:prstGeom prst="line">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44" name="Line"/>
          <p:cNvSpPr/>
          <p:nvPr/>
        </p:nvSpPr>
        <p:spPr>
          <a:xfrm flipV="1">
            <a:off x="9875570" y="966693"/>
            <a:ext cx="1" cy="2428759"/>
          </a:xfrm>
          <a:prstGeom prst="line">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45" name="Line"/>
          <p:cNvSpPr/>
          <p:nvPr/>
        </p:nvSpPr>
        <p:spPr>
          <a:xfrm flipV="1">
            <a:off x="10971100" y="839693"/>
            <a:ext cx="1" cy="2428759"/>
          </a:xfrm>
          <a:prstGeom prst="line">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cxnSp>
        <p:nvCxnSpPr>
          <p:cNvPr id="2246" name="Connection Line"/>
          <p:cNvCxnSpPr>
            <a:stCxn id="2315" idx="0"/>
            <a:endCxn id="2314" idx="0"/>
          </p:cNvCxnSpPr>
          <p:nvPr/>
        </p:nvCxnSpPr>
        <p:spPr>
          <a:xfrm>
            <a:off x="4179095" y="836537"/>
            <a:ext cx="12464711" cy="2315651"/>
          </a:xfrm>
          <a:prstGeom prst="straightConnector1">
            <a:avLst/>
          </a:prstGeom>
          <a:ln w="38100">
            <a:solidFill>
              <a:srgbClr val="000000"/>
            </a:solidFill>
            <a:miter lim="400000"/>
            <a:tailEnd type="triangle"/>
          </a:ln>
        </p:spPr>
      </p:cxnSp>
      <p:sp>
        <p:nvSpPr>
          <p:cNvPr id="2247" name="Line"/>
          <p:cNvSpPr/>
          <p:nvPr/>
        </p:nvSpPr>
        <p:spPr>
          <a:xfrm flipV="1">
            <a:off x="4178920" y="839693"/>
            <a:ext cx="1" cy="2428759"/>
          </a:xfrm>
          <a:prstGeom prst="line">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grpSp>
        <p:nvGrpSpPr>
          <p:cNvPr id="2254" name="Group"/>
          <p:cNvGrpSpPr/>
          <p:nvPr/>
        </p:nvGrpSpPr>
        <p:grpSpPr>
          <a:xfrm>
            <a:off x="15553171" y="3100236"/>
            <a:ext cx="2155867" cy="6475137"/>
            <a:chOff x="0" y="0"/>
            <a:chExt cx="2155865" cy="6475135"/>
          </a:xfrm>
        </p:grpSpPr>
        <p:sp>
          <p:nvSpPr>
            <p:cNvPr id="2248" name="Line"/>
            <p:cNvSpPr/>
            <p:nvPr/>
          </p:nvSpPr>
          <p:spPr>
            <a:xfrm flipV="1">
              <a:off x="-1" y="0"/>
              <a:ext cx="1091502" cy="63927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249" name="Line"/>
            <p:cNvSpPr/>
            <p:nvPr/>
          </p:nvSpPr>
          <p:spPr>
            <a:xfrm flipV="1">
              <a:off x="1065847" y="20939"/>
              <a:ext cx="21692" cy="645419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250" name="Line"/>
            <p:cNvSpPr/>
            <p:nvPr/>
          </p:nvSpPr>
          <p:spPr>
            <a:xfrm flipH="1" flipV="1">
              <a:off x="1071461" y="43543"/>
              <a:ext cx="1084405" cy="6431334"/>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2253" name="Group"/>
            <p:cNvGrpSpPr/>
            <p:nvPr/>
          </p:nvGrpSpPr>
          <p:grpSpPr>
            <a:xfrm rot="16200000">
              <a:off x="265963" y="2435313"/>
              <a:ext cx="1621460" cy="1647795"/>
              <a:chOff x="0" y="0"/>
              <a:chExt cx="1621458" cy="1647794"/>
            </a:xfrm>
          </p:grpSpPr>
          <p:sp>
            <p:nvSpPr>
              <p:cNvPr id="2251" name="Rectangle"/>
              <p:cNvSpPr/>
              <p:nvPr/>
            </p:nvSpPr>
            <p:spPr>
              <a:xfrm>
                <a:off x="0" y="0"/>
                <a:ext cx="1621459" cy="1647795"/>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2252" name="mathbf_w.pdf" descr="mathbf_w.pdf"/>
              <p:cNvPicPr>
                <a:picLocks noChangeAspect="1"/>
              </p:cNvPicPr>
              <p:nvPr/>
            </p:nvPicPr>
            <p:blipFill>
              <a:blip r:embed="rId3">
                <a:extLst/>
              </a:blip>
              <a:stretch>
                <a:fillRect/>
              </a:stretch>
            </p:blipFill>
            <p:spPr>
              <a:xfrm rot="5400000">
                <a:off x="373500" y="567590"/>
                <a:ext cx="874459" cy="512614"/>
              </a:xfrm>
              <a:prstGeom prst="rect">
                <a:avLst/>
              </a:prstGeom>
              <a:ln w="12700" cap="flat">
                <a:noFill/>
                <a:miter lim="400000"/>
              </a:ln>
              <a:effectLst/>
            </p:spPr>
          </p:pic>
        </p:grpSp>
      </p:grpSp>
      <p:grpSp>
        <p:nvGrpSpPr>
          <p:cNvPr id="2261" name="Group"/>
          <p:cNvGrpSpPr/>
          <p:nvPr/>
        </p:nvGrpSpPr>
        <p:grpSpPr>
          <a:xfrm>
            <a:off x="3113863" y="2952382"/>
            <a:ext cx="2155867" cy="6475136"/>
            <a:chOff x="0" y="0"/>
            <a:chExt cx="2155865" cy="6475135"/>
          </a:xfrm>
        </p:grpSpPr>
        <p:sp>
          <p:nvSpPr>
            <p:cNvPr id="2255" name="Line"/>
            <p:cNvSpPr/>
            <p:nvPr/>
          </p:nvSpPr>
          <p:spPr>
            <a:xfrm flipV="1">
              <a:off x="-1" y="0"/>
              <a:ext cx="1091502" cy="6392770"/>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256" name="Line"/>
            <p:cNvSpPr/>
            <p:nvPr/>
          </p:nvSpPr>
          <p:spPr>
            <a:xfrm flipV="1">
              <a:off x="1065847" y="20939"/>
              <a:ext cx="21692" cy="6454197"/>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257" name="Line"/>
            <p:cNvSpPr/>
            <p:nvPr/>
          </p:nvSpPr>
          <p:spPr>
            <a:xfrm flipH="1" flipV="1">
              <a:off x="1071461" y="43543"/>
              <a:ext cx="1084405" cy="6431334"/>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2260" name="Group"/>
            <p:cNvGrpSpPr/>
            <p:nvPr/>
          </p:nvGrpSpPr>
          <p:grpSpPr>
            <a:xfrm rot="16200000">
              <a:off x="265963" y="2435313"/>
              <a:ext cx="1621460" cy="1647795"/>
              <a:chOff x="0" y="0"/>
              <a:chExt cx="1621458" cy="1647794"/>
            </a:xfrm>
          </p:grpSpPr>
          <p:sp>
            <p:nvSpPr>
              <p:cNvPr id="2258" name="Rectangle"/>
              <p:cNvSpPr/>
              <p:nvPr/>
            </p:nvSpPr>
            <p:spPr>
              <a:xfrm>
                <a:off x="0" y="0"/>
                <a:ext cx="1621459" cy="1647795"/>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2259" name="mathbf_w.pdf" descr="mathbf_w.pdf"/>
              <p:cNvPicPr>
                <a:picLocks noChangeAspect="1"/>
              </p:cNvPicPr>
              <p:nvPr/>
            </p:nvPicPr>
            <p:blipFill>
              <a:blip r:embed="rId3">
                <a:extLst/>
              </a:blip>
              <a:stretch>
                <a:fillRect/>
              </a:stretch>
            </p:blipFill>
            <p:spPr>
              <a:xfrm rot="5400000">
                <a:off x="373500" y="567590"/>
                <a:ext cx="874459" cy="512614"/>
              </a:xfrm>
              <a:prstGeom prst="rect">
                <a:avLst/>
              </a:prstGeom>
              <a:ln w="12700" cap="flat">
                <a:noFill/>
                <a:miter lim="400000"/>
              </a:ln>
              <a:effectLst/>
            </p:spPr>
          </p:pic>
        </p:grpSp>
      </p:grpSp>
      <p:sp>
        <p:nvSpPr>
          <p:cNvPr id="2262" name="Circle"/>
          <p:cNvSpPr/>
          <p:nvPr/>
        </p:nvSpPr>
        <p:spPr>
          <a:xfrm rot="5400000">
            <a:off x="9421135" y="9241738"/>
            <a:ext cx="835930"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63" name="Circle"/>
          <p:cNvSpPr/>
          <p:nvPr/>
        </p:nvSpPr>
        <p:spPr>
          <a:xfrm rot="5400000">
            <a:off x="7157132" y="9241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64" name="Circle"/>
          <p:cNvSpPr/>
          <p:nvPr/>
        </p:nvSpPr>
        <p:spPr>
          <a:xfrm rot="5400000">
            <a:off x="4893131" y="9241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65" name="Circle"/>
          <p:cNvSpPr/>
          <p:nvPr/>
        </p:nvSpPr>
        <p:spPr>
          <a:xfrm rot="5400000">
            <a:off x="2629129"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66" name="Circle"/>
          <p:cNvSpPr/>
          <p:nvPr/>
        </p:nvSpPr>
        <p:spPr>
          <a:xfrm rot="5400000">
            <a:off x="18477141"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67" name="Circle"/>
          <p:cNvSpPr/>
          <p:nvPr/>
        </p:nvSpPr>
        <p:spPr>
          <a:xfrm rot="5400000">
            <a:off x="16213139" y="9241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68" name="Circle"/>
          <p:cNvSpPr/>
          <p:nvPr/>
        </p:nvSpPr>
        <p:spPr>
          <a:xfrm rot="5400000">
            <a:off x="13949137"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69" name="Circle"/>
          <p:cNvSpPr/>
          <p:nvPr/>
        </p:nvSpPr>
        <p:spPr>
          <a:xfrm rot="5400000">
            <a:off x="11685136" y="9241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70" name="Circle"/>
          <p:cNvSpPr/>
          <p:nvPr/>
        </p:nvSpPr>
        <p:spPr>
          <a:xfrm rot="5400000">
            <a:off x="20741140" y="92417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71" name="Line"/>
          <p:cNvSpPr/>
          <p:nvPr/>
        </p:nvSpPr>
        <p:spPr>
          <a:xfrm>
            <a:off x="1945780" y="10654041"/>
            <a:ext cx="20494345" cy="1"/>
          </a:xfrm>
          <a:prstGeom prst="line">
            <a:avLst/>
          </a:prstGeom>
          <a:ln w="38100">
            <a:solidFill>
              <a:srgbClr val="000000"/>
            </a:solidFill>
            <a:miter lim="400000"/>
            <a:tailEnd type="arrow"/>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272" name="time"/>
          <p:cNvSpPr txBox="1"/>
          <p:nvPr/>
        </p:nvSpPr>
        <p:spPr>
          <a:xfrm>
            <a:off x="21151383" y="10787733"/>
            <a:ext cx="1086740" cy="7504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000">
                <a:latin typeface="Helvetica Neue Light"/>
                <a:ea typeface="Helvetica Neue Light"/>
                <a:cs typeface="Helvetica Neue Light"/>
                <a:sym typeface="Helvetica Neue Light"/>
              </a:defRPr>
            </a:lvl1pPr>
          </a:lstStyle>
          <a:p>
            <a:pPr/>
            <a:r>
              <a:t>time</a:t>
            </a:r>
          </a:p>
        </p:txBody>
      </p:sp>
      <p:sp>
        <p:nvSpPr>
          <p:cNvPr id="2273" name="Circle"/>
          <p:cNvSpPr/>
          <p:nvPr/>
        </p:nvSpPr>
        <p:spPr>
          <a:xfrm rot="5400000">
            <a:off x="10553135"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74" name="Circle"/>
          <p:cNvSpPr/>
          <p:nvPr/>
        </p:nvSpPr>
        <p:spPr>
          <a:xfrm rot="5400000">
            <a:off x="8289133" y="92417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75" name="Circle"/>
          <p:cNvSpPr/>
          <p:nvPr/>
        </p:nvSpPr>
        <p:spPr>
          <a:xfrm rot="5400000">
            <a:off x="6025131" y="92417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76" name="Circle"/>
          <p:cNvSpPr/>
          <p:nvPr/>
        </p:nvSpPr>
        <p:spPr>
          <a:xfrm rot="5400000">
            <a:off x="3761130" y="92417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77" name="Circle"/>
          <p:cNvSpPr/>
          <p:nvPr/>
        </p:nvSpPr>
        <p:spPr>
          <a:xfrm rot="5400000">
            <a:off x="19609142"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78" name="Circle"/>
          <p:cNvSpPr/>
          <p:nvPr/>
        </p:nvSpPr>
        <p:spPr>
          <a:xfrm rot="5400000">
            <a:off x="17345139" y="92417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79" name="Circle"/>
          <p:cNvSpPr/>
          <p:nvPr/>
        </p:nvSpPr>
        <p:spPr>
          <a:xfrm rot="5400000">
            <a:off x="15081138" y="92417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80" name="Circle"/>
          <p:cNvSpPr/>
          <p:nvPr/>
        </p:nvSpPr>
        <p:spPr>
          <a:xfrm rot="5400000">
            <a:off x="12817137" y="92417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81" name="Circle"/>
          <p:cNvSpPr/>
          <p:nvPr/>
        </p:nvSpPr>
        <p:spPr>
          <a:xfrm rot="5400000">
            <a:off x="9433836"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82" name="Circle"/>
          <p:cNvSpPr/>
          <p:nvPr/>
        </p:nvSpPr>
        <p:spPr>
          <a:xfrm rot="5400000">
            <a:off x="7169834"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83" name="Circle"/>
          <p:cNvSpPr/>
          <p:nvPr/>
        </p:nvSpPr>
        <p:spPr>
          <a:xfrm rot="5400000">
            <a:off x="4905832"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84" name="Circle"/>
          <p:cNvSpPr/>
          <p:nvPr/>
        </p:nvSpPr>
        <p:spPr>
          <a:xfrm rot="5400000">
            <a:off x="264183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85" name="Circle"/>
          <p:cNvSpPr/>
          <p:nvPr/>
        </p:nvSpPr>
        <p:spPr>
          <a:xfrm rot="5400000">
            <a:off x="18489843"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86" name="Circle"/>
          <p:cNvSpPr/>
          <p:nvPr/>
        </p:nvSpPr>
        <p:spPr>
          <a:xfrm rot="5400000">
            <a:off x="16225840"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87" name="Circle"/>
          <p:cNvSpPr/>
          <p:nvPr/>
        </p:nvSpPr>
        <p:spPr>
          <a:xfrm rot="5400000">
            <a:off x="13961839"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88" name="Circle"/>
          <p:cNvSpPr/>
          <p:nvPr/>
        </p:nvSpPr>
        <p:spPr>
          <a:xfrm rot="5400000">
            <a:off x="11697837"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89" name="Circle"/>
          <p:cNvSpPr/>
          <p:nvPr/>
        </p:nvSpPr>
        <p:spPr>
          <a:xfrm rot="5400000">
            <a:off x="2075384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90" name="Circle"/>
          <p:cNvSpPr/>
          <p:nvPr/>
        </p:nvSpPr>
        <p:spPr>
          <a:xfrm rot="5400000">
            <a:off x="10565837"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91" name="Circle"/>
          <p:cNvSpPr/>
          <p:nvPr/>
        </p:nvSpPr>
        <p:spPr>
          <a:xfrm rot="5400000">
            <a:off x="8301835"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92" name="Circle"/>
          <p:cNvSpPr/>
          <p:nvPr/>
        </p:nvSpPr>
        <p:spPr>
          <a:xfrm rot="5400000">
            <a:off x="6037833"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93" name="Circle"/>
          <p:cNvSpPr/>
          <p:nvPr/>
        </p:nvSpPr>
        <p:spPr>
          <a:xfrm rot="5400000">
            <a:off x="3773832"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94" name="Circle"/>
          <p:cNvSpPr/>
          <p:nvPr/>
        </p:nvSpPr>
        <p:spPr>
          <a:xfrm rot="5400000">
            <a:off x="19621844"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95" name="Circle"/>
          <p:cNvSpPr/>
          <p:nvPr/>
        </p:nvSpPr>
        <p:spPr>
          <a:xfrm rot="5400000">
            <a:off x="17357841" y="2715538"/>
            <a:ext cx="835930"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96" name="Circle"/>
          <p:cNvSpPr/>
          <p:nvPr/>
        </p:nvSpPr>
        <p:spPr>
          <a:xfrm rot="5400000">
            <a:off x="15093839"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97" name="Circle"/>
          <p:cNvSpPr/>
          <p:nvPr/>
        </p:nvSpPr>
        <p:spPr>
          <a:xfrm rot="5400000">
            <a:off x="12829838"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98" name="Circle"/>
          <p:cNvSpPr/>
          <p:nvPr/>
        </p:nvSpPr>
        <p:spPr>
          <a:xfrm rot="5400000">
            <a:off x="9433835" y="2715538"/>
            <a:ext cx="835930"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299" name="Circle"/>
          <p:cNvSpPr/>
          <p:nvPr/>
        </p:nvSpPr>
        <p:spPr>
          <a:xfrm rot="5400000">
            <a:off x="7169832"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00" name="Circle"/>
          <p:cNvSpPr/>
          <p:nvPr/>
        </p:nvSpPr>
        <p:spPr>
          <a:xfrm rot="5400000">
            <a:off x="4905831" y="2715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01" name="Circle"/>
          <p:cNvSpPr/>
          <p:nvPr/>
        </p:nvSpPr>
        <p:spPr>
          <a:xfrm rot="5400000">
            <a:off x="1848984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02" name="Circle"/>
          <p:cNvSpPr/>
          <p:nvPr/>
        </p:nvSpPr>
        <p:spPr>
          <a:xfrm rot="5400000">
            <a:off x="13961837"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03" name="Circle"/>
          <p:cNvSpPr/>
          <p:nvPr/>
        </p:nvSpPr>
        <p:spPr>
          <a:xfrm rot="5400000">
            <a:off x="11697836" y="2715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04" name="Circle"/>
          <p:cNvSpPr/>
          <p:nvPr/>
        </p:nvSpPr>
        <p:spPr>
          <a:xfrm rot="5400000">
            <a:off x="10565835" y="2715538"/>
            <a:ext cx="835931" cy="835931"/>
          </a:xfrm>
          <a:prstGeom prst="ellipse">
            <a:avLst/>
          </a:prstGeom>
          <a:solidFill>
            <a:srgbClr val="929292"/>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05" name="Circle"/>
          <p:cNvSpPr/>
          <p:nvPr/>
        </p:nvSpPr>
        <p:spPr>
          <a:xfrm rot="5400000">
            <a:off x="8301833" y="2715538"/>
            <a:ext cx="835931" cy="835931"/>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06" name="Circle"/>
          <p:cNvSpPr/>
          <p:nvPr/>
        </p:nvSpPr>
        <p:spPr>
          <a:xfrm rot="5400000">
            <a:off x="6037831" y="2715538"/>
            <a:ext cx="835931" cy="835931"/>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07" name="Circle"/>
          <p:cNvSpPr/>
          <p:nvPr/>
        </p:nvSpPr>
        <p:spPr>
          <a:xfrm rot="5400000">
            <a:off x="3773830"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08" name="Circle"/>
          <p:cNvSpPr/>
          <p:nvPr/>
        </p:nvSpPr>
        <p:spPr>
          <a:xfrm rot="5400000">
            <a:off x="19621842"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09" name="Circle"/>
          <p:cNvSpPr/>
          <p:nvPr/>
        </p:nvSpPr>
        <p:spPr>
          <a:xfrm rot="5400000">
            <a:off x="17357839" y="2715538"/>
            <a:ext cx="835931" cy="835931"/>
          </a:xfrm>
          <a:prstGeom prst="ellipse">
            <a:avLst/>
          </a:prstGeom>
          <a:solidFill>
            <a:srgbClr val="D6D5D5"/>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10" name="Circle"/>
          <p:cNvSpPr/>
          <p:nvPr/>
        </p:nvSpPr>
        <p:spPr>
          <a:xfrm rot="5400000">
            <a:off x="15093838" y="2715538"/>
            <a:ext cx="835931"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11" name="Circle"/>
          <p:cNvSpPr/>
          <p:nvPr/>
        </p:nvSpPr>
        <p:spPr>
          <a:xfrm rot="5400000">
            <a:off x="12829837" y="2715538"/>
            <a:ext cx="835930" cy="835931"/>
          </a:xfrm>
          <a:prstGeom prst="ellipse">
            <a:avLst/>
          </a:prstGeom>
          <a:solidFill>
            <a:srgbClr val="5E5E5E"/>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2312" name="Image" descr="Image"/>
          <p:cNvPicPr>
            <a:picLocks noChangeAspect="1"/>
          </p:cNvPicPr>
          <p:nvPr/>
        </p:nvPicPr>
        <p:blipFill>
          <a:blip r:embed="rId4">
            <a:extLst/>
          </a:blip>
          <a:stretch>
            <a:fillRect/>
          </a:stretch>
        </p:blipFill>
        <p:spPr>
          <a:xfrm>
            <a:off x="2681514" y="10945348"/>
            <a:ext cx="2995163" cy="2403360"/>
          </a:xfrm>
          <a:prstGeom prst="rect">
            <a:avLst/>
          </a:prstGeom>
          <a:ln w="25400">
            <a:solidFill>
              <a:srgbClr val="000000"/>
            </a:solidFill>
            <a:miter lim="400000"/>
          </a:ln>
        </p:spPr>
      </p:pic>
      <p:sp>
        <p:nvSpPr>
          <p:cNvPr id="2313" name="Memory units"/>
          <p:cNvSpPr txBox="1"/>
          <p:nvPr/>
        </p:nvSpPr>
        <p:spPr>
          <a:xfrm>
            <a:off x="136116" y="12309"/>
            <a:ext cx="3020564" cy="1648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Memory units</a:t>
            </a:r>
          </a:p>
        </p:txBody>
      </p:sp>
      <p:sp>
        <p:nvSpPr>
          <p:cNvPr id="2314" name="Circle"/>
          <p:cNvSpPr/>
          <p:nvPr/>
        </p:nvSpPr>
        <p:spPr>
          <a:xfrm rot="5400000">
            <a:off x="16225840" y="2734223"/>
            <a:ext cx="835931" cy="835930"/>
          </a:xfrm>
          <a:prstGeom prst="ellipse">
            <a:avLst/>
          </a:prstGeom>
          <a:solidFill>
            <a:srgbClr val="000000"/>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2315" name="Circle"/>
          <p:cNvSpPr/>
          <p:nvPr/>
        </p:nvSpPr>
        <p:spPr>
          <a:xfrm rot="5400000">
            <a:off x="3761130" y="418572"/>
            <a:ext cx="835931" cy="835931"/>
          </a:xfrm>
          <a:prstGeom prst="ellipse">
            <a:avLst/>
          </a:prstGeom>
          <a:solidFill>
            <a:srgbClr val="D6AE52"/>
          </a:solidFill>
          <a:ln w="381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16" name="…"/>
          <p:cNvSpPr txBox="1"/>
          <p:nvPr/>
        </p:nvSpPr>
        <p:spPr>
          <a:xfrm>
            <a:off x="11796712" y="221859"/>
            <a:ext cx="79057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lvl1pPr>
          </a:lstStyle>
          <a:p>
            <a:pPr/>
            <a:r>
              <a:t>…</a:t>
            </a:r>
          </a:p>
        </p:txBody>
      </p:sp>
      <p:grpSp>
        <p:nvGrpSpPr>
          <p:cNvPr id="2319" name="Group"/>
          <p:cNvGrpSpPr/>
          <p:nvPr/>
        </p:nvGrpSpPr>
        <p:grpSpPr>
          <a:xfrm>
            <a:off x="4905833" y="418572"/>
            <a:ext cx="11737972" cy="2733616"/>
            <a:chOff x="0" y="0"/>
            <a:chExt cx="11737971" cy="2733615"/>
          </a:xfrm>
        </p:grpSpPr>
        <p:sp>
          <p:nvSpPr>
            <p:cNvPr id="2317" name="Circle"/>
            <p:cNvSpPr/>
            <p:nvPr/>
          </p:nvSpPr>
          <p:spPr>
            <a:xfrm rot="5400000">
              <a:off x="0" y="0"/>
              <a:ext cx="835930" cy="835930"/>
            </a:xfrm>
            <a:prstGeom prst="ellipse">
              <a:avLst/>
            </a:prstGeom>
            <a:solidFill>
              <a:schemeClr val="accent4"/>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336" name="Connection Line"/>
            <p:cNvSpPr/>
            <p:nvPr/>
          </p:nvSpPr>
          <p:spPr>
            <a:xfrm>
              <a:off x="854852" y="428489"/>
              <a:ext cx="10883120" cy="2305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465" y="1087"/>
                    <a:pt x="14665" y="8287"/>
                    <a:pt x="21600" y="21600"/>
                  </a:cubicBezTo>
                </a:path>
              </a:pathLst>
            </a:custGeom>
            <a:noFill/>
            <a:ln w="38100" cap="flat">
              <a:solidFill>
                <a:srgbClr val="000000"/>
              </a:solidFill>
              <a:prstDash val="solid"/>
              <a:miter lim="400000"/>
              <a:tailEnd type="triangle" w="med" len="med"/>
            </a:ln>
            <a:effectLst/>
          </p:spPr>
          <p:txBody>
            <a:bodyPr/>
            <a:lstStyle/>
            <a:p>
              <a:pPr/>
            </a:p>
          </p:txBody>
        </p:sp>
      </p:grpSp>
      <p:grpSp>
        <p:nvGrpSpPr>
          <p:cNvPr id="2322" name="Group"/>
          <p:cNvGrpSpPr/>
          <p:nvPr/>
        </p:nvGrpSpPr>
        <p:grpSpPr>
          <a:xfrm>
            <a:off x="6050535" y="418572"/>
            <a:ext cx="10593270" cy="2733616"/>
            <a:chOff x="0" y="0"/>
            <a:chExt cx="10593269" cy="2733615"/>
          </a:xfrm>
        </p:grpSpPr>
        <p:sp>
          <p:nvSpPr>
            <p:cNvPr id="2320" name="Circle"/>
            <p:cNvSpPr/>
            <p:nvPr/>
          </p:nvSpPr>
          <p:spPr>
            <a:xfrm rot="5400000">
              <a:off x="0" y="0"/>
              <a:ext cx="835930" cy="835930"/>
            </a:xfrm>
            <a:prstGeom prst="ellipse">
              <a:avLst/>
            </a:prstGeom>
            <a:solidFill>
              <a:schemeClr val="accent2"/>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337" name="Connection Line"/>
            <p:cNvSpPr/>
            <p:nvPr/>
          </p:nvSpPr>
          <p:spPr>
            <a:xfrm>
              <a:off x="854804" y="430307"/>
              <a:ext cx="9738466" cy="23033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525" y="1159"/>
                    <a:pt x="14725" y="8359"/>
                    <a:pt x="21600" y="21600"/>
                  </a:cubicBezTo>
                </a:path>
              </a:pathLst>
            </a:custGeom>
            <a:noFill/>
            <a:ln w="38100" cap="flat">
              <a:solidFill>
                <a:srgbClr val="000000"/>
              </a:solidFill>
              <a:prstDash val="solid"/>
              <a:miter lim="400000"/>
              <a:tailEnd type="triangle" w="med" len="med"/>
            </a:ln>
            <a:effectLst/>
          </p:spPr>
          <p:txBody>
            <a:bodyPr/>
            <a:lstStyle/>
            <a:p>
              <a:pPr/>
            </a:p>
          </p:txBody>
        </p:sp>
      </p:grpSp>
      <p:grpSp>
        <p:nvGrpSpPr>
          <p:cNvPr id="2325" name="Group"/>
          <p:cNvGrpSpPr/>
          <p:nvPr/>
        </p:nvGrpSpPr>
        <p:grpSpPr>
          <a:xfrm>
            <a:off x="7195238" y="418572"/>
            <a:ext cx="9448567" cy="2714932"/>
            <a:chOff x="0" y="0"/>
            <a:chExt cx="9448566" cy="2714930"/>
          </a:xfrm>
        </p:grpSpPr>
        <p:sp>
          <p:nvSpPr>
            <p:cNvPr id="2323" name="Circle"/>
            <p:cNvSpPr/>
            <p:nvPr/>
          </p:nvSpPr>
          <p:spPr>
            <a:xfrm rot="5400000">
              <a:off x="0" y="0"/>
              <a:ext cx="835930" cy="835930"/>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338" name="Connection Line"/>
            <p:cNvSpPr/>
            <p:nvPr/>
          </p:nvSpPr>
          <p:spPr>
            <a:xfrm>
              <a:off x="854757" y="431881"/>
              <a:ext cx="8593810" cy="2283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605" y="1202"/>
                    <a:pt x="14805" y="8402"/>
                    <a:pt x="21600" y="21600"/>
                  </a:cubicBezTo>
                </a:path>
              </a:pathLst>
            </a:custGeom>
            <a:noFill/>
            <a:ln w="38100" cap="flat">
              <a:solidFill>
                <a:srgbClr val="000000"/>
              </a:solidFill>
              <a:prstDash val="solid"/>
              <a:miter lim="400000"/>
              <a:tailEnd type="triangle" w="med" len="med"/>
            </a:ln>
            <a:effectLst/>
          </p:spPr>
          <p:txBody>
            <a:bodyPr/>
            <a:lstStyle/>
            <a:p>
              <a:pPr/>
            </a:p>
          </p:txBody>
        </p:sp>
      </p:grpSp>
      <p:grpSp>
        <p:nvGrpSpPr>
          <p:cNvPr id="2328" name="Group"/>
          <p:cNvGrpSpPr/>
          <p:nvPr/>
        </p:nvGrpSpPr>
        <p:grpSpPr>
          <a:xfrm>
            <a:off x="8289133" y="418572"/>
            <a:ext cx="8354673" cy="2733616"/>
            <a:chOff x="0" y="0"/>
            <a:chExt cx="8354671" cy="2733615"/>
          </a:xfrm>
        </p:grpSpPr>
        <p:sp>
          <p:nvSpPr>
            <p:cNvPr id="2326" name="Circle"/>
            <p:cNvSpPr/>
            <p:nvPr/>
          </p:nvSpPr>
          <p:spPr>
            <a:xfrm rot="5400000">
              <a:off x="0" y="0"/>
              <a:ext cx="835930" cy="835930"/>
            </a:xfrm>
            <a:prstGeom prst="ellipse">
              <a:avLst/>
            </a:prstGeom>
            <a:solidFill>
              <a:schemeClr val="accent2">
                <a:hueOff val="167855"/>
                <a:satOff val="17755"/>
                <a:lumOff val="-16671"/>
              </a:schemeClr>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339" name="Connection Line"/>
            <p:cNvSpPr/>
            <p:nvPr/>
          </p:nvSpPr>
          <p:spPr>
            <a:xfrm>
              <a:off x="854603" y="436068"/>
              <a:ext cx="7500069" cy="2297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722" y="1365"/>
                    <a:pt x="14922" y="8565"/>
                    <a:pt x="21600" y="21600"/>
                  </a:cubicBezTo>
                </a:path>
              </a:pathLst>
            </a:custGeom>
            <a:noFill/>
            <a:ln w="38100" cap="flat">
              <a:solidFill>
                <a:srgbClr val="000000"/>
              </a:solidFill>
              <a:prstDash val="solid"/>
              <a:miter lim="400000"/>
              <a:tailEnd type="triangle" w="med" len="med"/>
            </a:ln>
            <a:effectLst/>
          </p:spPr>
          <p:txBody>
            <a:bodyPr/>
            <a:lstStyle/>
            <a:p>
              <a:pPr/>
            </a:p>
          </p:txBody>
        </p:sp>
      </p:grpSp>
      <p:grpSp>
        <p:nvGrpSpPr>
          <p:cNvPr id="2331" name="Group"/>
          <p:cNvGrpSpPr/>
          <p:nvPr/>
        </p:nvGrpSpPr>
        <p:grpSpPr>
          <a:xfrm>
            <a:off x="9421135" y="418572"/>
            <a:ext cx="7222670" cy="2733616"/>
            <a:chOff x="0" y="0"/>
            <a:chExt cx="7222669" cy="2733615"/>
          </a:xfrm>
        </p:grpSpPr>
        <p:sp>
          <p:nvSpPr>
            <p:cNvPr id="2329" name="Circle"/>
            <p:cNvSpPr/>
            <p:nvPr/>
          </p:nvSpPr>
          <p:spPr>
            <a:xfrm rot="5400000">
              <a:off x="0" y="0"/>
              <a:ext cx="835930" cy="835930"/>
            </a:xfrm>
            <a:prstGeom prst="ellipse">
              <a:avLst/>
            </a:prstGeom>
            <a:solidFill>
              <a:schemeClr val="accent1"/>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340" name="Connection Line"/>
            <p:cNvSpPr/>
            <p:nvPr/>
          </p:nvSpPr>
          <p:spPr>
            <a:xfrm>
              <a:off x="854368" y="441058"/>
              <a:ext cx="6368302" cy="22925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896" y="1520"/>
                    <a:pt x="15096" y="8720"/>
                    <a:pt x="21600" y="21600"/>
                  </a:cubicBezTo>
                </a:path>
              </a:pathLst>
            </a:custGeom>
            <a:noFill/>
            <a:ln w="38100" cap="flat">
              <a:solidFill>
                <a:srgbClr val="000000"/>
              </a:solidFill>
              <a:prstDash val="solid"/>
              <a:miter lim="400000"/>
              <a:tailEnd type="triangle" w="med" len="med"/>
            </a:ln>
            <a:effectLst/>
          </p:spPr>
          <p:txBody>
            <a:bodyPr/>
            <a:lstStyle/>
            <a:p>
              <a:pPr/>
            </a:p>
          </p:txBody>
        </p:sp>
      </p:grpSp>
      <p:grpSp>
        <p:nvGrpSpPr>
          <p:cNvPr id="2334" name="Group"/>
          <p:cNvGrpSpPr/>
          <p:nvPr/>
        </p:nvGrpSpPr>
        <p:grpSpPr>
          <a:xfrm>
            <a:off x="10565837" y="418572"/>
            <a:ext cx="6077969" cy="2733616"/>
            <a:chOff x="0" y="0"/>
            <a:chExt cx="6077968" cy="2733615"/>
          </a:xfrm>
        </p:grpSpPr>
        <p:sp>
          <p:nvSpPr>
            <p:cNvPr id="2332" name="Circle"/>
            <p:cNvSpPr/>
            <p:nvPr/>
          </p:nvSpPr>
          <p:spPr>
            <a:xfrm rot="5400000">
              <a:off x="0" y="0"/>
              <a:ext cx="835930" cy="835930"/>
            </a:xfrm>
            <a:prstGeom prst="ellipse">
              <a:avLst/>
            </a:prstGeom>
            <a:solidFill>
              <a:schemeClr val="accent1">
                <a:lumOff val="-13575"/>
              </a:schemeClr>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2341" name="Connection Line"/>
            <p:cNvSpPr/>
            <p:nvPr/>
          </p:nvSpPr>
          <p:spPr>
            <a:xfrm>
              <a:off x="848864" y="490798"/>
              <a:ext cx="5229105" cy="22428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976" y="3443"/>
                    <a:pt x="15176" y="10643"/>
                    <a:pt x="21600" y="21600"/>
                  </a:cubicBezTo>
                </a:path>
              </a:pathLst>
            </a:custGeom>
            <a:noFill/>
            <a:ln w="38100" cap="flat">
              <a:solidFill>
                <a:srgbClr val="000000"/>
              </a:solidFill>
              <a:prstDash val="solid"/>
              <a:miter lim="400000"/>
              <a:tailEnd type="triangle" w="med" len="med"/>
            </a:ln>
            <a:effectLst/>
          </p:spPr>
          <p:txBody>
            <a:bodyPr/>
            <a:lstStyle/>
            <a:p>
              <a:pPr/>
            </a:p>
          </p:txBody>
        </p:sp>
      </p:grpSp>
      <p:pic>
        <p:nvPicPr>
          <p:cNvPr id="2335" name="Image" descr="Image"/>
          <p:cNvPicPr>
            <a:picLocks noChangeAspect="1"/>
          </p:cNvPicPr>
          <p:nvPr/>
        </p:nvPicPr>
        <p:blipFill>
          <a:blip r:embed="rId5">
            <a:extLst/>
          </a:blip>
          <a:stretch>
            <a:fillRect/>
          </a:stretch>
        </p:blipFill>
        <p:spPr>
          <a:xfrm>
            <a:off x="15146224" y="10945348"/>
            <a:ext cx="2995163" cy="2403360"/>
          </a:xfrm>
          <a:prstGeom prst="rect">
            <a:avLst/>
          </a:prstGeom>
          <a:ln w="254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1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2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322"/>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2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2325"/>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224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7" fill="hold">
                                  <p:stCondLst>
                                    <p:cond delay="0"/>
                                  </p:stCondLst>
                                  <p:iterate type="el" backwards="0">
                                    <p:tmAbs val="0"/>
                                  </p:iterate>
                                  <p:childTnLst>
                                    <p:set>
                                      <p:cBhvr>
                                        <p:cTn id="27" fill="hold"/>
                                        <p:tgtEl>
                                          <p:spTgt spid="2328"/>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22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9" fill="hold">
                                  <p:stCondLst>
                                    <p:cond delay="0"/>
                                  </p:stCondLst>
                                  <p:iterate type="el" backwards="0">
                                    <p:tmAbs val="0"/>
                                  </p:iterate>
                                  <p:childTnLst>
                                    <p:set>
                                      <p:cBhvr>
                                        <p:cTn id="34" fill="hold"/>
                                        <p:tgtEl>
                                          <p:spTgt spid="2331"/>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0" fill="hold">
                                  <p:stCondLst>
                                    <p:cond delay="0"/>
                                  </p:stCondLst>
                                  <p:iterate type="el" backwards="0">
                                    <p:tmAbs val="0"/>
                                  </p:iterate>
                                  <p:childTnLst>
                                    <p:set>
                                      <p:cBhvr>
                                        <p:cTn id="37" fill="hold"/>
                                        <p:tgtEl>
                                          <p:spTgt spid="224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1" fill="hold">
                                  <p:stCondLst>
                                    <p:cond delay="0"/>
                                  </p:stCondLst>
                                  <p:iterate type="el" backwards="0">
                                    <p:tmAbs val="0"/>
                                  </p:iterate>
                                  <p:childTnLst>
                                    <p:set>
                                      <p:cBhvr>
                                        <p:cTn id="41" fill="hold"/>
                                        <p:tgtEl>
                                          <p:spTgt spid="2334"/>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2" fill="hold">
                                  <p:stCondLst>
                                    <p:cond delay="0"/>
                                  </p:stCondLst>
                                  <p:iterate type="el" backwards="0">
                                    <p:tmAbs val="0"/>
                                  </p:iterate>
                                  <p:childTnLst>
                                    <p:set>
                                      <p:cBhvr>
                                        <p:cTn id="44" fill="hold"/>
                                        <p:tgtEl>
                                          <p:spTgt spid="22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3" fill="hold">
                                  <p:stCondLst>
                                    <p:cond delay="0"/>
                                  </p:stCondLst>
                                  <p:iterate type="el" backwards="0">
                                    <p:tmAbs val="0"/>
                                  </p:iterate>
                                  <p:childTnLst>
                                    <p:set>
                                      <p:cBhvr>
                                        <p:cTn id="48" fill="hold"/>
                                        <p:tgtEl>
                                          <p:spTgt spid="2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2" grpId="3"/>
      <p:bldP build="whole" bldLvl="1" animBg="1" rev="0" advAuto="0" spid="2319" grpId="1"/>
      <p:bldP build="whole" bldLvl="1" animBg="1" rev="0" advAuto="0" spid="2244" grpId="10"/>
      <p:bldP build="whole" bldLvl="1" animBg="1" rev="0" advAuto="0" spid="2316" grpId="13"/>
      <p:bldP build="whole" bldLvl="1" animBg="1" rev="0" advAuto="0" spid="2240" grpId="4"/>
      <p:bldP build="whole" bldLvl="1" animBg="1" rev="0" advAuto="0" spid="2243" grpId="8"/>
      <p:bldP build="whole" bldLvl="1" animBg="1" rev="0" advAuto="0" spid="2241" grpId="2"/>
      <p:bldP build="whole" bldLvl="1" animBg="1" rev="0" advAuto="0" spid="2245" grpId="12"/>
      <p:bldP build="whole" bldLvl="1" animBg="1" rev="0" advAuto="0" spid="2242" grpId="6"/>
      <p:bldP build="whole" bldLvl="1" animBg="1" rev="0" advAuto="0" spid="2334" grpId="11"/>
      <p:bldP build="whole" bldLvl="1" animBg="1" rev="0" advAuto="0" spid="2331" grpId="9"/>
      <p:bldP build="whole" bldLvl="1" animBg="1" rev="0" advAuto="0" spid="2328" grpId="7"/>
      <p:bldP build="whole" bldLvl="1" animBg="1" rev="0" advAuto="0" spid="2325" grpId="5"/>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5" name="The problem of long-range dependences"/>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The problem of long-range dependences</a:t>
            </a:r>
          </a:p>
        </p:txBody>
      </p:sp>
      <p:sp>
        <p:nvSpPr>
          <p:cNvPr id="2346" name="Other methods exist that do directly link old “memories” (observations or hidden states) to future predictions:"/>
          <p:cNvSpPr txBox="1"/>
          <p:nvPr/>
        </p:nvSpPr>
        <p:spPr>
          <a:xfrm>
            <a:off x="1403232" y="3104895"/>
            <a:ext cx="21577537" cy="29020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821531">
              <a:defRPr b="0" sz="6000">
                <a:latin typeface="Helvetica Neue Light"/>
                <a:ea typeface="Helvetica Neue Light"/>
                <a:cs typeface="Helvetica Neue Light"/>
                <a:sym typeface="Helvetica Neue Light"/>
              </a:defRPr>
            </a:pPr>
            <a:r>
              <a:t>Other methods exist that do directly link old “memories” (observations or hidden states) to future predictions:</a:t>
            </a:r>
          </a:p>
          <a:p>
            <a:pPr algn="l" defTabSz="821531">
              <a:defRPr b="0" sz="6000">
                <a:latin typeface="Helvetica Neue Light"/>
                <a:ea typeface="Helvetica Neue Light"/>
                <a:cs typeface="Helvetica Neue Light"/>
                <a:sym typeface="Helvetica Neue Light"/>
              </a:defRPr>
            </a:pPr>
            <a:r>
              <a:t> </a:t>
            </a:r>
          </a:p>
        </p:txBody>
      </p:sp>
      <p:sp>
        <p:nvSpPr>
          <p:cNvPr id="2347" name="Temporal convolutions…"/>
          <p:cNvSpPr txBox="1"/>
          <p:nvPr/>
        </p:nvSpPr>
        <p:spPr>
          <a:xfrm>
            <a:off x="2740133" y="6031611"/>
            <a:ext cx="20032076" cy="3934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Temporal convolutions </a:t>
            </a:r>
          </a:p>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Attention / Transformers (see </a:t>
            </a:r>
            <a:r>
              <a:rPr u="sng">
                <a:hlinkClick r:id="rId2" invalidUrl="" action="" tgtFrame="" tooltip="" history="1" highlightClick="0" endSnd="0"/>
              </a:rPr>
              <a:t>https://arxiv.org/abs/1706.03762</a:t>
            </a:r>
            <a:r>
              <a:t>)</a:t>
            </a:r>
          </a:p>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Memory networks (see </a:t>
            </a:r>
            <a:r>
              <a:rPr u="sng">
                <a:hlinkClick r:id="rId3" invalidUrl="" action="" tgtFrame="" tooltip="" history="1" highlightClick="0" endSnd="0"/>
              </a:rPr>
              <a:t>https://arxiv.org/abs/1410.3916</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4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4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47" grpId="1"/>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49" name="Hidden"/>
          <p:cNvSpPr txBox="1"/>
          <p:nvPr/>
        </p:nvSpPr>
        <p:spPr>
          <a:xfrm>
            <a:off x="153775" y="9138277"/>
            <a:ext cx="3020564"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2350" name="Line"/>
          <p:cNvSpPr/>
          <p:nvPr/>
        </p:nvSpPr>
        <p:spPr>
          <a:xfrm flipV="1">
            <a:off x="9687266" y="588830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51" name="Outputs"/>
          <p:cNvSpPr txBox="1"/>
          <p:nvPr/>
        </p:nvSpPr>
        <p:spPr>
          <a:xfrm>
            <a:off x="153775" y="2299369"/>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2352" name="Input"/>
          <p:cNvSpPr txBox="1"/>
          <p:nvPr/>
        </p:nvSpPr>
        <p:spPr>
          <a:xfrm>
            <a:off x="153775" y="11207827"/>
            <a:ext cx="2024067"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sp>
        <p:nvSpPr>
          <p:cNvPr id="2353" name="Line"/>
          <p:cNvSpPr/>
          <p:nvPr/>
        </p:nvSpPr>
        <p:spPr>
          <a:xfrm flipV="1">
            <a:off x="3081634" y="7264812"/>
            <a:ext cx="5693870" cy="1743707"/>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54" name="Line"/>
          <p:cNvSpPr/>
          <p:nvPr/>
        </p:nvSpPr>
        <p:spPr>
          <a:xfrm flipV="1">
            <a:off x="5217529" y="7477057"/>
            <a:ext cx="3888173" cy="1531462"/>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355" name="sum.pdf" descr="sum.pdf"/>
          <p:cNvPicPr>
            <a:picLocks noChangeAspect="1"/>
          </p:cNvPicPr>
          <p:nvPr/>
        </p:nvPicPr>
        <p:blipFill>
          <a:blip r:embed="rId2">
            <a:extLst/>
          </a:blip>
          <a:stretch>
            <a:fillRect/>
          </a:stretch>
        </p:blipFill>
        <p:spPr>
          <a:xfrm>
            <a:off x="9376116" y="6899975"/>
            <a:ext cx="622301" cy="647701"/>
          </a:xfrm>
          <a:prstGeom prst="rect">
            <a:avLst/>
          </a:prstGeom>
          <a:ln w="12700">
            <a:miter lim="400000"/>
          </a:ln>
        </p:spPr>
      </p:pic>
      <p:sp>
        <p:nvSpPr>
          <p:cNvPr id="2356" name="Line"/>
          <p:cNvSpPr/>
          <p:nvPr/>
        </p:nvSpPr>
        <p:spPr>
          <a:xfrm flipV="1">
            <a:off x="3054915"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57" name="Square"/>
          <p:cNvSpPr/>
          <p:nvPr/>
        </p:nvSpPr>
        <p:spPr>
          <a:xfrm>
            <a:off x="2624619" y="91670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358" name="Line"/>
          <p:cNvSpPr/>
          <p:nvPr/>
        </p:nvSpPr>
        <p:spPr>
          <a:xfrm flipV="1">
            <a:off x="5173316"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59" name="Square"/>
          <p:cNvSpPr/>
          <p:nvPr/>
        </p:nvSpPr>
        <p:spPr>
          <a:xfrm>
            <a:off x="4743020" y="91670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360" name="Line"/>
          <p:cNvSpPr/>
          <p:nvPr/>
        </p:nvSpPr>
        <p:spPr>
          <a:xfrm flipV="1">
            <a:off x="7449828"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61" name="Square"/>
          <p:cNvSpPr/>
          <p:nvPr/>
        </p:nvSpPr>
        <p:spPr>
          <a:xfrm>
            <a:off x="7019532" y="91670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362" name="Line"/>
          <p:cNvSpPr/>
          <p:nvPr/>
        </p:nvSpPr>
        <p:spPr>
          <a:xfrm flipV="1">
            <a:off x="9693385"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63" name="Square"/>
          <p:cNvSpPr/>
          <p:nvPr/>
        </p:nvSpPr>
        <p:spPr>
          <a:xfrm>
            <a:off x="9263088" y="91670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364" name="Square"/>
          <p:cNvSpPr/>
          <p:nvPr/>
        </p:nvSpPr>
        <p:spPr>
          <a:xfrm>
            <a:off x="9263088" y="91670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365" name="Line"/>
          <p:cNvSpPr/>
          <p:nvPr/>
        </p:nvSpPr>
        <p:spPr>
          <a:xfrm flipV="1">
            <a:off x="11845061"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66" name="Square"/>
          <p:cNvSpPr/>
          <p:nvPr/>
        </p:nvSpPr>
        <p:spPr>
          <a:xfrm>
            <a:off x="11414765" y="91670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367" name="Line"/>
          <p:cNvSpPr/>
          <p:nvPr/>
        </p:nvSpPr>
        <p:spPr>
          <a:xfrm flipV="1">
            <a:off x="13996738"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68" name="Square"/>
          <p:cNvSpPr/>
          <p:nvPr/>
        </p:nvSpPr>
        <p:spPr>
          <a:xfrm>
            <a:off x="13566441" y="91670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369" name="Line"/>
          <p:cNvSpPr/>
          <p:nvPr/>
        </p:nvSpPr>
        <p:spPr>
          <a:xfrm flipV="1">
            <a:off x="16255316"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70" name="Square"/>
          <p:cNvSpPr/>
          <p:nvPr/>
        </p:nvSpPr>
        <p:spPr>
          <a:xfrm>
            <a:off x="15825020" y="91670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371" name="Line"/>
          <p:cNvSpPr/>
          <p:nvPr/>
        </p:nvSpPr>
        <p:spPr>
          <a:xfrm flipV="1">
            <a:off x="7471594" y="7721867"/>
            <a:ext cx="2010463" cy="128665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72" name="Line"/>
          <p:cNvSpPr/>
          <p:nvPr/>
        </p:nvSpPr>
        <p:spPr>
          <a:xfrm flipH="1" flipV="1">
            <a:off x="9872094" y="7741422"/>
            <a:ext cx="2010463" cy="128665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73" name="Line"/>
          <p:cNvSpPr/>
          <p:nvPr/>
        </p:nvSpPr>
        <p:spPr>
          <a:xfrm flipH="1" flipV="1">
            <a:off x="10113014" y="7477056"/>
            <a:ext cx="3888173" cy="1531463"/>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74" name="Line"/>
          <p:cNvSpPr/>
          <p:nvPr/>
        </p:nvSpPr>
        <p:spPr>
          <a:xfrm flipH="1" flipV="1">
            <a:off x="10600087" y="7264812"/>
            <a:ext cx="5693870" cy="1743707"/>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75" name="Line"/>
          <p:cNvSpPr/>
          <p:nvPr/>
        </p:nvSpPr>
        <p:spPr>
          <a:xfrm flipV="1">
            <a:off x="9674230" y="7882491"/>
            <a:ext cx="1" cy="1025908"/>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76" name="Pooling"/>
          <p:cNvSpPr txBox="1"/>
          <p:nvPr/>
        </p:nvSpPr>
        <p:spPr>
          <a:xfrm>
            <a:off x="407775" y="122566"/>
            <a:ext cx="7947716" cy="11965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7000">
                <a:latin typeface="Helvetica Neue Medium"/>
                <a:ea typeface="Helvetica Neue Medium"/>
                <a:cs typeface="Helvetica Neue Medium"/>
                <a:sym typeface="Helvetica Neue Medium"/>
              </a:defRPr>
            </a:lvl1pPr>
          </a:lstStyle>
          <a:p>
            <a:pPr/>
            <a:r>
              <a:t>Pooling</a:t>
            </a:r>
          </a:p>
        </p:txBody>
      </p:sp>
      <p:sp>
        <p:nvSpPr>
          <p:cNvPr id="2377" name="“A”"/>
          <p:cNvSpPr txBox="1"/>
          <p:nvPr/>
        </p:nvSpPr>
        <p:spPr>
          <a:xfrm rot="18900000">
            <a:off x="9379209" y="2603224"/>
            <a:ext cx="8863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2378" name="“dog”"/>
          <p:cNvSpPr txBox="1"/>
          <p:nvPr/>
        </p:nvSpPr>
        <p:spPr>
          <a:xfrm rot="18900000">
            <a:off x="11324139" y="2379562"/>
            <a:ext cx="144960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“dog”</a:t>
            </a:r>
          </a:p>
        </p:txBody>
      </p:sp>
      <p:sp>
        <p:nvSpPr>
          <p:cNvPr id="2379" name="“playing”"/>
          <p:cNvSpPr txBox="1"/>
          <p:nvPr/>
        </p:nvSpPr>
        <p:spPr>
          <a:xfrm rot="18900000">
            <a:off x="13237227" y="2355046"/>
            <a:ext cx="2160626"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“playing”</a:t>
            </a:r>
          </a:p>
        </p:txBody>
      </p:sp>
      <p:sp>
        <p:nvSpPr>
          <p:cNvPr id="2380" name="“in”"/>
          <p:cNvSpPr txBox="1"/>
          <p:nvPr/>
        </p:nvSpPr>
        <p:spPr>
          <a:xfrm rot="18900000">
            <a:off x="16101442" y="2603224"/>
            <a:ext cx="935407"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“in”</a:t>
            </a:r>
          </a:p>
        </p:txBody>
      </p:sp>
      <p:sp>
        <p:nvSpPr>
          <p:cNvPr id="2381" name="“the”"/>
          <p:cNvSpPr txBox="1"/>
          <p:nvPr/>
        </p:nvSpPr>
        <p:spPr>
          <a:xfrm rot="18900000">
            <a:off x="18219351" y="2634529"/>
            <a:ext cx="1271449"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“the”</a:t>
            </a:r>
          </a:p>
        </p:txBody>
      </p:sp>
      <p:sp>
        <p:nvSpPr>
          <p:cNvPr id="2382" name="“snow”"/>
          <p:cNvSpPr txBox="1"/>
          <p:nvPr/>
        </p:nvSpPr>
        <p:spPr>
          <a:xfrm rot="18900000">
            <a:off x="20183470" y="2379562"/>
            <a:ext cx="1785113"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“snow”</a:t>
            </a:r>
          </a:p>
        </p:txBody>
      </p:sp>
      <p:sp>
        <p:nvSpPr>
          <p:cNvPr id="2383" name="LSTM"/>
          <p:cNvSpPr/>
          <p:nvPr/>
        </p:nvSpPr>
        <p:spPr>
          <a:xfrm>
            <a:off x="9127707" y="4438093"/>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384" name="LSTM"/>
          <p:cNvSpPr/>
          <p:nvPr/>
        </p:nvSpPr>
        <p:spPr>
          <a:xfrm>
            <a:off x="11413941" y="4448550"/>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385" name="LSTM"/>
          <p:cNvSpPr/>
          <p:nvPr/>
        </p:nvSpPr>
        <p:spPr>
          <a:xfrm>
            <a:off x="13650945" y="4451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386" name="LSTM"/>
          <p:cNvSpPr/>
          <p:nvPr/>
        </p:nvSpPr>
        <p:spPr>
          <a:xfrm>
            <a:off x="15934145" y="4451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387" name="LSTM"/>
          <p:cNvSpPr/>
          <p:nvPr/>
        </p:nvSpPr>
        <p:spPr>
          <a:xfrm>
            <a:off x="18153366" y="4451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388" name="LSTM"/>
          <p:cNvSpPr/>
          <p:nvPr/>
        </p:nvSpPr>
        <p:spPr>
          <a:xfrm>
            <a:off x="20449744" y="4451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389" name="Line"/>
          <p:cNvSpPr/>
          <p:nvPr/>
        </p:nvSpPr>
        <p:spPr>
          <a:xfrm flipV="1">
            <a:off x="9751774" y="3635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90" name="Line"/>
          <p:cNvSpPr/>
          <p:nvPr/>
        </p:nvSpPr>
        <p:spPr>
          <a:xfrm flipV="1">
            <a:off x="12025307" y="3635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91" name="Line"/>
          <p:cNvSpPr/>
          <p:nvPr/>
        </p:nvSpPr>
        <p:spPr>
          <a:xfrm flipV="1">
            <a:off x="14262311" y="3635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92" name="Line"/>
          <p:cNvSpPr/>
          <p:nvPr/>
        </p:nvSpPr>
        <p:spPr>
          <a:xfrm flipV="1">
            <a:off x="16535843" y="3635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93" name="Line"/>
          <p:cNvSpPr/>
          <p:nvPr/>
        </p:nvSpPr>
        <p:spPr>
          <a:xfrm flipV="1">
            <a:off x="18764732" y="3648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94" name="Line"/>
          <p:cNvSpPr/>
          <p:nvPr/>
        </p:nvSpPr>
        <p:spPr>
          <a:xfrm flipV="1">
            <a:off x="21038264" y="3648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395" name="Image" descr="Image"/>
          <p:cNvPicPr>
            <a:picLocks noChangeAspect="1"/>
          </p:cNvPicPr>
          <p:nvPr/>
        </p:nvPicPr>
        <p:blipFill>
          <a:blip r:embed="rId3">
            <a:extLst/>
          </a:blip>
          <a:stretch>
            <a:fillRect/>
          </a:stretch>
        </p:blipFill>
        <p:spPr>
          <a:xfrm>
            <a:off x="2697525" y="10514366"/>
            <a:ext cx="3503030" cy="2902060"/>
          </a:xfrm>
          <a:prstGeom prst="rect">
            <a:avLst/>
          </a:prstGeom>
          <a:ln w="12700">
            <a:miter lim="400000"/>
          </a:ln>
        </p:spPr>
      </p:pic>
      <p:pic>
        <p:nvPicPr>
          <p:cNvPr id="2396" name="Image" descr="Image"/>
          <p:cNvPicPr>
            <a:picLocks noChangeAspect="1"/>
          </p:cNvPicPr>
          <p:nvPr/>
        </p:nvPicPr>
        <p:blipFill>
          <a:blip r:embed="rId4">
            <a:extLst/>
          </a:blip>
          <a:stretch>
            <a:fillRect/>
          </a:stretch>
        </p:blipFill>
        <p:spPr>
          <a:xfrm>
            <a:off x="7079130" y="10514366"/>
            <a:ext cx="3576973" cy="2902556"/>
          </a:xfrm>
          <a:prstGeom prst="rect">
            <a:avLst/>
          </a:prstGeom>
          <a:ln w="12700">
            <a:miter lim="400000"/>
          </a:ln>
        </p:spPr>
      </p:pic>
      <p:pic>
        <p:nvPicPr>
          <p:cNvPr id="2397" name="Image" descr="Image"/>
          <p:cNvPicPr>
            <a:picLocks noChangeAspect="1"/>
          </p:cNvPicPr>
          <p:nvPr/>
        </p:nvPicPr>
        <p:blipFill>
          <a:blip r:embed="rId5">
            <a:extLst/>
          </a:blip>
          <a:stretch>
            <a:fillRect/>
          </a:stretch>
        </p:blipFill>
        <p:spPr>
          <a:xfrm>
            <a:off x="11738381" y="10517427"/>
            <a:ext cx="3138591" cy="2902060"/>
          </a:xfrm>
          <a:prstGeom prst="rect">
            <a:avLst/>
          </a:prstGeom>
          <a:ln w="12700">
            <a:miter lim="400000"/>
          </a:ln>
        </p:spPr>
      </p:pic>
      <p:sp>
        <p:nvSpPr>
          <p:cNvPr id="2398" name="Line"/>
          <p:cNvSpPr/>
          <p:nvPr/>
        </p:nvSpPr>
        <p:spPr>
          <a:xfrm>
            <a:off x="14872693" y="5081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99" name="Line"/>
          <p:cNvSpPr/>
          <p:nvPr/>
        </p:nvSpPr>
        <p:spPr>
          <a:xfrm>
            <a:off x="17091915" y="5081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00" name="Line"/>
          <p:cNvSpPr/>
          <p:nvPr/>
        </p:nvSpPr>
        <p:spPr>
          <a:xfrm>
            <a:off x="19388292" y="5081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01" name="Line"/>
          <p:cNvSpPr/>
          <p:nvPr/>
        </p:nvSpPr>
        <p:spPr>
          <a:xfrm>
            <a:off x="12589493" y="5081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02" name="Line"/>
          <p:cNvSpPr/>
          <p:nvPr/>
        </p:nvSpPr>
        <p:spPr>
          <a:xfrm>
            <a:off x="10357094" y="5081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37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37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379"/>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2380"/>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2381"/>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238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7" fill="hold">
                                  <p:stCondLst>
                                    <p:cond delay="0"/>
                                  </p:stCondLst>
                                  <p:iterate type="el" backwards="0">
                                    <p:tmAbs val="0"/>
                                  </p:iterate>
                                  <p:childTnLst>
                                    <p:set>
                                      <p:cBhvr>
                                        <p:cTn id="25" fill="hold"/>
                                        <p:tgtEl>
                                          <p:spTgt spid="237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235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9" fill="hold">
                                  <p:stCondLst>
                                    <p:cond delay="0"/>
                                  </p:stCondLst>
                                  <p:iterate type="el" backwards="0">
                                    <p:tmAbs val="0"/>
                                  </p:iterate>
                                  <p:childTnLst>
                                    <p:set>
                                      <p:cBhvr>
                                        <p:cTn id="33" fill="hold"/>
                                        <p:tgtEl>
                                          <p:spTgt spid="238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0" fill="hold">
                                  <p:stCondLst>
                                    <p:cond delay="0"/>
                                  </p:stCondLst>
                                  <p:iterate type="el" backwards="0">
                                    <p:tmAbs val="0"/>
                                  </p:iterate>
                                  <p:childTnLst>
                                    <p:set>
                                      <p:cBhvr>
                                        <p:cTn id="37" fill="hold"/>
                                        <p:tgtEl>
                                          <p:spTgt spid="239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1" fill="hold">
                                  <p:stCondLst>
                                    <p:cond delay="0"/>
                                  </p:stCondLst>
                                  <p:iterate type="el" backwards="0">
                                    <p:tmAbs val="0"/>
                                  </p:iterate>
                                  <p:childTnLst>
                                    <p:set>
                                      <p:cBhvr>
                                        <p:cTn id="41" fill="hold"/>
                                        <p:tgtEl>
                                          <p:spTgt spid="239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0" presetID="1" grpId="12" fill="hold">
                                  <p:stCondLst>
                                    <p:cond delay="0"/>
                                  </p:stCondLst>
                                  <p:iterate type="el" backwards="0">
                                    <p:tmAbs val="0"/>
                                  </p:iterate>
                                  <p:childTnLst>
                                    <p:set>
                                      <p:cBhvr>
                                        <p:cTn id="45" fill="hold"/>
                                        <p:tgtEl>
                                          <p:spTgt spid="239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0" presetID="1" grpId="13" fill="hold">
                                  <p:stCondLst>
                                    <p:cond delay="0"/>
                                  </p:stCondLst>
                                  <p:iterate type="el" backwards="0">
                                    <p:tmAbs val="0"/>
                                  </p:iterate>
                                  <p:childTnLst>
                                    <p:set>
                                      <p:cBhvr>
                                        <p:cTn id="49" fill="hold"/>
                                        <p:tgtEl>
                                          <p:spTgt spid="239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4" fill="hold">
                                  <p:stCondLst>
                                    <p:cond delay="0"/>
                                  </p:stCondLst>
                                  <p:iterate type="el" backwards="0">
                                    <p:tmAbs val="0"/>
                                  </p:iterate>
                                  <p:childTnLst>
                                    <p:set>
                                      <p:cBhvr>
                                        <p:cTn id="53" fill="hold"/>
                                        <p:tgtEl>
                                          <p:spTgt spid="239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15" fill="hold">
                                  <p:stCondLst>
                                    <p:cond delay="0"/>
                                  </p:stCondLst>
                                  <p:iterate type="el" backwards="0">
                                    <p:tmAbs val="0"/>
                                  </p:iterate>
                                  <p:childTnLst>
                                    <p:set>
                                      <p:cBhvr>
                                        <p:cTn id="57" fill="hold"/>
                                        <p:tgtEl>
                                          <p:spTgt spid="238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0" presetID="1" grpId="16" fill="hold">
                                  <p:stCondLst>
                                    <p:cond delay="0"/>
                                  </p:stCondLst>
                                  <p:iterate type="el" backwards="0">
                                    <p:tmAbs val="0"/>
                                  </p:iterate>
                                  <p:childTnLst>
                                    <p:set>
                                      <p:cBhvr>
                                        <p:cTn id="61" fill="hold"/>
                                        <p:tgtEl>
                                          <p:spTgt spid="238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0" presetID="1" grpId="17" fill="hold">
                                  <p:stCondLst>
                                    <p:cond delay="0"/>
                                  </p:stCondLst>
                                  <p:iterate type="el" backwards="0">
                                    <p:tmAbs val="0"/>
                                  </p:iterate>
                                  <p:childTnLst>
                                    <p:set>
                                      <p:cBhvr>
                                        <p:cTn id="65" fill="hold"/>
                                        <p:tgtEl>
                                          <p:spTgt spid="238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Class="entr" nodeType="clickEffect" presetSubtype="0" presetID="1" grpId="18" fill="hold">
                                  <p:stCondLst>
                                    <p:cond delay="0"/>
                                  </p:stCondLst>
                                  <p:iterate type="el" backwards="0">
                                    <p:tmAbs val="0"/>
                                  </p:iterate>
                                  <p:childTnLst>
                                    <p:set>
                                      <p:cBhvr>
                                        <p:cTn id="69" fill="hold"/>
                                        <p:tgtEl>
                                          <p:spTgt spid="238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Class="entr" nodeType="clickEffect" presetSubtype="0" presetID="1" grpId="19" fill="hold">
                                  <p:stCondLst>
                                    <p:cond delay="0"/>
                                  </p:stCondLst>
                                  <p:iterate type="el" backwards="0">
                                    <p:tmAbs val="0"/>
                                  </p:iterate>
                                  <p:childTnLst>
                                    <p:set>
                                      <p:cBhvr>
                                        <p:cTn id="73" fill="hold"/>
                                        <p:tgtEl>
                                          <p:spTgt spid="238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Class="entr" nodeType="clickEffect" presetSubtype="0" presetID="1" grpId="20" fill="hold">
                                  <p:stCondLst>
                                    <p:cond delay="0"/>
                                  </p:stCondLst>
                                  <p:iterate type="el" backwards="0">
                                    <p:tmAbs val="0"/>
                                  </p:iterate>
                                  <p:childTnLst>
                                    <p:set>
                                      <p:cBhvr>
                                        <p:cTn id="77" fill="hold"/>
                                        <p:tgtEl>
                                          <p:spTgt spid="238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Class="entr" nodeType="clickEffect" presetSubtype="0" presetID="1" grpId="21" fill="hold">
                                  <p:stCondLst>
                                    <p:cond delay="0"/>
                                  </p:stCondLst>
                                  <p:iterate type="el" backwards="0">
                                    <p:tmAbs val="0"/>
                                  </p:iterate>
                                  <p:childTnLst>
                                    <p:set>
                                      <p:cBhvr>
                                        <p:cTn id="81" fill="hold"/>
                                        <p:tgtEl>
                                          <p:spTgt spid="235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Class="entr" nodeType="clickEffect" presetSubtype="0" presetID="1" grpId="22" fill="hold">
                                  <p:stCondLst>
                                    <p:cond delay="0"/>
                                  </p:stCondLst>
                                  <p:iterate type="el" backwards="0">
                                    <p:tmAbs val="0"/>
                                  </p:iterate>
                                  <p:childTnLst>
                                    <p:set>
                                      <p:cBhvr>
                                        <p:cTn id="85" fill="hold"/>
                                        <p:tgtEl>
                                          <p:spTgt spid="235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Class="entr" nodeType="clickEffect" presetSubtype="0" presetID="1" grpId="23" fill="hold">
                                  <p:stCondLst>
                                    <p:cond delay="0"/>
                                  </p:stCondLst>
                                  <p:iterate type="el" backwards="0">
                                    <p:tmAbs val="0"/>
                                  </p:iterate>
                                  <p:childTnLst>
                                    <p:set>
                                      <p:cBhvr>
                                        <p:cTn id="89" fill="hold"/>
                                        <p:tgtEl>
                                          <p:spTgt spid="2353"/>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Class="entr" nodeType="clickEffect" presetSubtype="0" presetID="1" grpId="24" fill="hold">
                                  <p:stCondLst>
                                    <p:cond delay="0"/>
                                  </p:stCondLst>
                                  <p:iterate type="el" backwards="0">
                                    <p:tmAbs val="0"/>
                                  </p:iterate>
                                  <p:childTnLst>
                                    <p:set>
                                      <p:cBhvr>
                                        <p:cTn id="93" fill="hold"/>
                                        <p:tgtEl>
                                          <p:spTgt spid="2374"/>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Class="entr" nodeType="clickEffect" presetSubtype="0" presetID="1" grpId="25" fill="hold">
                                  <p:stCondLst>
                                    <p:cond delay="0"/>
                                  </p:stCondLst>
                                  <p:iterate type="el" backwards="0">
                                    <p:tmAbs val="0"/>
                                  </p:iterate>
                                  <p:childTnLst>
                                    <p:set>
                                      <p:cBhvr>
                                        <p:cTn id="97" fill="hold"/>
                                        <p:tgtEl>
                                          <p:spTgt spid="235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Class="entr" nodeType="clickEffect" presetSubtype="0" presetID="1" grpId="26" fill="hold">
                                  <p:stCondLst>
                                    <p:cond delay="0"/>
                                  </p:stCondLst>
                                  <p:iterate type="el" backwards="0">
                                    <p:tmAbs val="0"/>
                                  </p:iterate>
                                  <p:childTnLst>
                                    <p:set>
                                      <p:cBhvr>
                                        <p:cTn id="101" fill="hold"/>
                                        <p:tgtEl>
                                          <p:spTgt spid="237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Class="entr" nodeType="clickEffect" presetSubtype="0" presetID="1" grpId="27" fill="hold">
                                  <p:stCondLst>
                                    <p:cond delay="0"/>
                                  </p:stCondLst>
                                  <p:iterate type="el" backwards="0">
                                    <p:tmAbs val="0"/>
                                  </p:iterate>
                                  <p:childTnLst>
                                    <p:set>
                                      <p:cBhvr>
                                        <p:cTn id="105" fill="hold"/>
                                        <p:tgtEl>
                                          <p:spTgt spid="237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Class="entr" nodeType="clickEffect" presetSubtype="0" presetID="1" grpId="28" fill="hold">
                                  <p:stCondLst>
                                    <p:cond delay="0"/>
                                  </p:stCondLst>
                                  <p:iterate type="el" backwards="0">
                                    <p:tmAbs val="0"/>
                                  </p:iterate>
                                  <p:childTnLst>
                                    <p:set>
                                      <p:cBhvr>
                                        <p:cTn id="109" fill="hold"/>
                                        <p:tgtEl>
                                          <p:spTgt spid="2372"/>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Class="entr" nodeType="clickEffect" presetSubtype="0" presetID="1" grpId="29" fill="hold">
                                  <p:stCondLst>
                                    <p:cond delay="0"/>
                                  </p:stCondLst>
                                  <p:iterate type="el" backwards="0">
                                    <p:tmAbs val="0"/>
                                  </p:iterate>
                                  <p:childTnLst>
                                    <p:set>
                                      <p:cBhvr>
                                        <p:cTn id="113" fill="hold"/>
                                        <p:tgtEl>
                                          <p:spTgt spid="2375"/>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Class="entr" nodeType="clickEffect" presetSubtype="0" presetID="1" grpId="30" fill="hold">
                                  <p:stCondLst>
                                    <p:cond delay="0"/>
                                  </p:stCondLst>
                                  <p:iterate type="el" backwards="0">
                                    <p:tmAbs val="0"/>
                                  </p:iterate>
                                  <p:childTnLst>
                                    <p:set>
                                      <p:cBhvr>
                                        <p:cTn id="117" fill="hold"/>
                                        <p:tgtEl>
                                          <p:spTgt spid="2357"/>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Class="entr" nodeType="clickEffect" presetSubtype="0" presetID="1" grpId="31" fill="hold">
                                  <p:stCondLst>
                                    <p:cond delay="0"/>
                                  </p:stCondLst>
                                  <p:iterate type="el" backwards="0">
                                    <p:tmAbs val="0"/>
                                  </p:iterate>
                                  <p:childTnLst>
                                    <p:set>
                                      <p:cBhvr>
                                        <p:cTn id="121" fill="hold"/>
                                        <p:tgtEl>
                                          <p:spTgt spid="2359"/>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Class="entr" nodeType="clickEffect" presetSubtype="0" presetID="1" grpId="32" fill="hold">
                                  <p:stCondLst>
                                    <p:cond delay="0"/>
                                  </p:stCondLst>
                                  <p:iterate type="el" backwards="0">
                                    <p:tmAbs val="0"/>
                                  </p:iterate>
                                  <p:childTnLst>
                                    <p:set>
                                      <p:cBhvr>
                                        <p:cTn id="125" fill="hold"/>
                                        <p:tgtEl>
                                          <p:spTgt spid="2361"/>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Class="entr" nodeType="clickEffect" presetSubtype="0" presetID="1" grpId="33" fill="hold">
                                  <p:stCondLst>
                                    <p:cond delay="0"/>
                                  </p:stCondLst>
                                  <p:iterate type="el" backwards="0">
                                    <p:tmAbs val="0"/>
                                  </p:iterate>
                                  <p:childTnLst>
                                    <p:set>
                                      <p:cBhvr>
                                        <p:cTn id="129" fill="hold"/>
                                        <p:tgtEl>
                                          <p:spTgt spid="2364"/>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Class="entr" nodeType="clickEffect" presetSubtype="0" presetID="1" grpId="34" fill="hold">
                                  <p:stCondLst>
                                    <p:cond delay="0"/>
                                  </p:stCondLst>
                                  <p:iterate type="el" backwards="0">
                                    <p:tmAbs val="0"/>
                                  </p:iterate>
                                  <p:childTnLst>
                                    <p:set>
                                      <p:cBhvr>
                                        <p:cTn id="133" fill="hold"/>
                                        <p:tgtEl>
                                          <p:spTgt spid="2363"/>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Class="entr" nodeType="clickEffect" presetSubtype="0" presetID="1" grpId="35" fill="hold">
                                  <p:stCondLst>
                                    <p:cond delay="0"/>
                                  </p:stCondLst>
                                  <p:iterate type="el" backwards="0">
                                    <p:tmAbs val="0"/>
                                  </p:iterate>
                                  <p:childTnLst>
                                    <p:set>
                                      <p:cBhvr>
                                        <p:cTn id="137" fill="hold"/>
                                        <p:tgtEl>
                                          <p:spTgt spid="2366"/>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Class="entr" nodeType="clickEffect" presetSubtype="0" presetID="1" grpId="36" fill="hold">
                                  <p:stCondLst>
                                    <p:cond delay="0"/>
                                  </p:stCondLst>
                                  <p:iterate type="el" backwards="0">
                                    <p:tmAbs val="0"/>
                                  </p:iterate>
                                  <p:childTnLst>
                                    <p:set>
                                      <p:cBhvr>
                                        <p:cTn id="141" fill="hold"/>
                                        <p:tgtEl>
                                          <p:spTgt spid="2368"/>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Class="entr" nodeType="clickEffect" presetSubtype="0" presetID="1" grpId="37" fill="hold">
                                  <p:stCondLst>
                                    <p:cond delay="0"/>
                                  </p:stCondLst>
                                  <p:iterate type="el" backwards="0">
                                    <p:tmAbs val="0"/>
                                  </p:iterate>
                                  <p:childTnLst>
                                    <p:set>
                                      <p:cBhvr>
                                        <p:cTn id="145" fill="hold"/>
                                        <p:tgtEl>
                                          <p:spTgt spid="2370"/>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Class="entr" nodeType="clickEffect" presetSubtype="0" presetID="1" grpId="38" fill="hold">
                                  <p:stCondLst>
                                    <p:cond delay="0"/>
                                  </p:stCondLst>
                                  <p:iterate type="el" backwards="0">
                                    <p:tmAbs val="0"/>
                                  </p:iterate>
                                  <p:childTnLst>
                                    <p:set>
                                      <p:cBhvr>
                                        <p:cTn id="149" fill="hold"/>
                                        <p:tgtEl>
                                          <p:spTgt spid="2349"/>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Class="entr" nodeType="clickEffect" presetSubtype="0" presetID="1" grpId="39" fill="hold">
                                  <p:stCondLst>
                                    <p:cond delay="0"/>
                                  </p:stCondLst>
                                  <p:iterate type="el" backwards="0">
                                    <p:tmAbs val="0"/>
                                  </p:iterate>
                                  <p:childTnLst>
                                    <p:set>
                                      <p:cBhvr>
                                        <p:cTn id="153" fill="hold"/>
                                        <p:tgtEl>
                                          <p:spTgt spid="2356"/>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Class="entr" nodeType="clickEffect" presetSubtype="0" presetID="1" grpId="40" fill="hold">
                                  <p:stCondLst>
                                    <p:cond delay="0"/>
                                  </p:stCondLst>
                                  <p:iterate type="el" backwards="0">
                                    <p:tmAbs val="0"/>
                                  </p:iterate>
                                  <p:childTnLst>
                                    <p:set>
                                      <p:cBhvr>
                                        <p:cTn id="157" fill="hold"/>
                                        <p:tgtEl>
                                          <p:spTgt spid="2358"/>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Class="entr" nodeType="clickEffect" presetSubtype="0" presetID="1" grpId="41" fill="hold">
                                  <p:stCondLst>
                                    <p:cond delay="0"/>
                                  </p:stCondLst>
                                  <p:iterate type="el" backwards="0">
                                    <p:tmAbs val="0"/>
                                  </p:iterate>
                                  <p:childTnLst>
                                    <p:set>
                                      <p:cBhvr>
                                        <p:cTn id="161" fill="hold"/>
                                        <p:tgtEl>
                                          <p:spTgt spid="2360"/>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Class="entr" nodeType="clickEffect" presetSubtype="0" presetID="1" grpId="42" fill="hold">
                                  <p:stCondLst>
                                    <p:cond delay="0"/>
                                  </p:stCondLst>
                                  <p:iterate type="el" backwards="0">
                                    <p:tmAbs val="0"/>
                                  </p:iterate>
                                  <p:childTnLst>
                                    <p:set>
                                      <p:cBhvr>
                                        <p:cTn id="165" fill="hold"/>
                                        <p:tgtEl>
                                          <p:spTgt spid="2362"/>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Class="entr" nodeType="clickEffect" presetSubtype="0" presetID="1" grpId="43" fill="hold">
                                  <p:stCondLst>
                                    <p:cond delay="0"/>
                                  </p:stCondLst>
                                  <p:iterate type="el" backwards="0">
                                    <p:tmAbs val="0"/>
                                  </p:iterate>
                                  <p:childTnLst>
                                    <p:set>
                                      <p:cBhvr>
                                        <p:cTn id="169" fill="hold"/>
                                        <p:tgtEl>
                                          <p:spTgt spid="2365"/>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Class="entr" nodeType="clickEffect" presetSubtype="0" presetID="1" grpId="44" fill="hold">
                                  <p:stCondLst>
                                    <p:cond delay="0"/>
                                  </p:stCondLst>
                                  <p:iterate type="el" backwards="0">
                                    <p:tmAbs val="0"/>
                                  </p:iterate>
                                  <p:childTnLst>
                                    <p:set>
                                      <p:cBhvr>
                                        <p:cTn id="173" fill="hold"/>
                                        <p:tgtEl>
                                          <p:spTgt spid="2367"/>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Class="entr" nodeType="clickEffect" presetSubtype="0" presetID="1" grpId="45" fill="hold">
                                  <p:stCondLst>
                                    <p:cond delay="0"/>
                                  </p:stCondLst>
                                  <p:iterate type="el" backwards="0">
                                    <p:tmAbs val="0"/>
                                  </p:iterate>
                                  <p:childTnLst>
                                    <p:set>
                                      <p:cBhvr>
                                        <p:cTn id="177" fill="hold"/>
                                        <p:tgtEl>
                                          <p:spTgt spid="2369"/>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Class="entr" nodeType="clickEffect" presetSubtype="0" presetID="1" grpId="46" fill="hold">
                                  <p:stCondLst>
                                    <p:cond delay="0"/>
                                  </p:stCondLst>
                                  <p:iterate type="el" backwards="0">
                                    <p:tmAbs val="0"/>
                                  </p:iterate>
                                  <p:childTnLst>
                                    <p:set>
                                      <p:cBhvr>
                                        <p:cTn id="181" fill="hold"/>
                                        <p:tgtEl>
                                          <p:spTgt spid="2352"/>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Class="entr" nodeType="clickEffect" presetSubtype="0" presetID="1" grpId="47" fill="hold">
                                  <p:stCondLst>
                                    <p:cond delay="0"/>
                                  </p:stCondLst>
                                  <p:iterate type="el" backwards="0">
                                    <p:tmAbs val="0"/>
                                  </p:iterate>
                                  <p:childTnLst>
                                    <p:set>
                                      <p:cBhvr>
                                        <p:cTn id="185" fill="hold"/>
                                        <p:tgtEl>
                                          <p:spTgt spid="2402"/>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Class="entr" nodeType="clickEffect" presetSubtype="0" presetID="1" grpId="48" fill="hold">
                                  <p:stCondLst>
                                    <p:cond delay="0"/>
                                  </p:stCondLst>
                                  <p:iterate type="el" backwards="0">
                                    <p:tmAbs val="0"/>
                                  </p:iterate>
                                  <p:childTnLst>
                                    <p:set>
                                      <p:cBhvr>
                                        <p:cTn id="189" fill="hold"/>
                                        <p:tgtEl>
                                          <p:spTgt spid="2401"/>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Class="entr" nodeType="clickEffect" presetSubtype="0" presetID="1" grpId="49" fill="hold">
                                  <p:stCondLst>
                                    <p:cond delay="0"/>
                                  </p:stCondLst>
                                  <p:iterate type="el" backwards="0">
                                    <p:tmAbs val="0"/>
                                  </p:iterate>
                                  <p:childTnLst>
                                    <p:set>
                                      <p:cBhvr>
                                        <p:cTn id="193" fill="hold"/>
                                        <p:tgtEl>
                                          <p:spTgt spid="2398"/>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Class="entr" nodeType="clickEffect" presetSubtype="0" presetID="1" grpId="50" fill="hold">
                                  <p:stCondLst>
                                    <p:cond delay="0"/>
                                  </p:stCondLst>
                                  <p:iterate type="el" backwards="0">
                                    <p:tmAbs val="0"/>
                                  </p:iterate>
                                  <p:childTnLst>
                                    <p:set>
                                      <p:cBhvr>
                                        <p:cTn id="197" fill="hold"/>
                                        <p:tgtEl>
                                          <p:spTgt spid="2399"/>
                                        </p:tgtEl>
                                        <p:attrNameLst>
                                          <p:attrName>style.visibility</p:attrName>
                                        </p:attrNameLst>
                                      </p:cBhvr>
                                      <p:to>
                                        <p:strVal val="visible"/>
                                      </p:to>
                                    </p:set>
                                  </p:childTnLst>
                                </p:cTn>
                              </p:par>
                            </p:childTnLst>
                          </p:cTn>
                        </p:par>
                      </p:childTnLst>
                    </p:cTn>
                  </p:par>
                  <p:par>
                    <p:cTn id="198" fill="hold">
                      <p:stCondLst>
                        <p:cond delay="indefinite"/>
                      </p:stCondLst>
                      <p:childTnLst>
                        <p:par>
                          <p:cTn id="199" fill="hold">
                            <p:stCondLst>
                              <p:cond delay="0"/>
                            </p:stCondLst>
                            <p:childTnLst>
                              <p:par>
                                <p:cTn id="200" presetClass="entr" nodeType="clickEffect" presetSubtype="0" presetID="1" grpId="51" fill="hold">
                                  <p:stCondLst>
                                    <p:cond delay="0"/>
                                  </p:stCondLst>
                                  <p:iterate type="el" backwards="0">
                                    <p:tmAbs val="0"/>
                                  </p:iterate>
                                  <p:childTnLst>
                                    <p:set>
                                      <p:cBhvr>
                                        <p:cTn id="201" fill="hold"/>
                                        <p:tgtEl>
                                          <p:spTgt spid="2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75" grpId="29"/>
      <p:bldP build="whole" bldLvl="1" animBg="1" rev="0" advAuto="0" spid="2371" grpId="27"/>
      <p:bldP build="whole" bldLvl="1" animBg="1" rev="0" advAuto="0" spid="2359" grpId="31"/>
      <p:bldP build="whole" bldLvl="1" animBg="1" rev="0" advAuto="0" spid="2353" grpId="23"/>
      <p:bldP build="whole" bldLvl="1" animBg="1" rev="0" advAuto="0" spid="2390" grpId="10"/>
      <p:bldP build="whole" bldLvl="1" animBg="1" rev="0" advAuto="0" spid="2358" grpId="40"/>
      <p:bldP build="whole" bldLvl="1" animBg="1" rev="0" advAuto="0" spid="2366" grpId="35"/>
      <p:bldP build="whole" bldLvl="1" animBg="1" rev="0" advAuto="0" spid="2365" grpId="43"/>
      <p:bldP build="whole" bldLvl="1" animBg="1" rev="0" advAuto="0" spid="2401" grpId="48"/>
      <p:bldP build="whole" bldLvl="1" animBg="1" rev="0" advAuto="0" spid="2400" grpId="51"/>
      <p:bldP build="whole" bldLvl="1" animBg="1" rev="0" advAuto="0" spid="2372" grpId="28"/>
      <p:bldP build="whole" bldLvl="1" animBg="1" rev="0" advAuto="0" spid="2381" grpId="5"/>
      <p:bldP build="whole" bldLvl="1" animBg="1" rev="0" advAuto="0" spid="2354" grpId="25"/>
      <p:bldP build="whole" bldLvl="1" animBg="1" rev="0" advAuto="0" spid="2392" grpId="12"/>
      <p:bldP build="whole" bldLvl="1" animBg="1" rev="0" advAuto="0" spid="2389" grpId="9"/>
      <p:bldP build="whole" bldLvl="1" animBg="1" rev="0" advAuto="0" spid="2384" grpId="16"/>
      <p:bldP build="whole" bldLvl="1" animBg="1" rev="0" advAuto="0" spid="2386" grpId="18"/>
      <p:bldP build="whole" bldLvl="1" animBg="1" rev="0" advAuto="0" spid="2388" grpId="20"/>
      <p:bldP build="whole" bldLvl="1" animBg="1" rev="0" advAuto="0" spid="2370" grpId="37"/>
      <p:bldP build="whole" bldLvl="1" animBg="1" rev="0" advAuto="0" spid="2352" grpId="46"/>
      <p:bldP build="whole" bldLvl="1" animBg="1" rev="0" advAuto="0" spid="2398" grpId="49"/>
      <p:bldP build="whole" bldLvl="1" animBg="1" rev="0" advAuto="0" spid="2393" grpId="13"/>
      <p:bldP build="whole" bldLvl="1" animBg="1" rev="0" advAuto="0" spid="2363" grpId="34"/>
      <p:bldP build="whole" bldLvl="1" animBg="1" rev="0" advAuto="0" spid="2378" grpId="2"/>
      <p:bldP build="whole" bldLvl="1" animBg="1" rev="0" advAuto="0" spid="2350" grpId="21"/>
      <p:bldP build="whole" bldLvl="1" animBg="1" rev="0" advAuto="0" spid="2394" grpId="14"/>
      <p:bldP build="whole" bldLvl="1" animBg="1" rev="0" advAuto="0" spid="2379" grpId="3"/>
      <p:bldP build="whole" bldLvl="1" animBg="1" rev="0" advAuto="0" spid="2355" grpId="22"/>
      <p:bldP build="whole" bldLvl="1" animBg="1" rev="0" advAuto="0" spid="2362" grpId="42"/>
      <p:bldP build="whole" bldLvl="1" animBg="1" rev="0" advAuto="0" spid="2391" grpId="11"/>
      <p:bldP build="whole" bldLvl="1" animBg="1" rev="0" advAuto="0" spid="2376" grpId="7"/>
      <p:bldP build="whole" bldLvl="1" animBg="1" rev="0" advAuto="0" spid="2368" grpId="36"/>
      <p:bldP build="whole" bldLvl="1" animBg="1" rev="0" advAuto="0" spid="2380" grpId="4"/>
      <p:bldP build="whole" bldLvl="1" animBg="1" rev="0" advAuto="0" spid="2361" grpId="32"/>
      <p:bldP build="whole" bldLvl="1" animBg="1" rev="0" advAuto="0" spid="2367" grpId="44"/>
      <p:bldP build="whole" bldLvl="1" animBg="1" rev="0" advAuto="0" spid="2351" grpId="8"/>
      <p:bldP build="whole" bldLvl="1" animBg="1" rev="0" advAuto="0" spid="2357" grpId="30"/>
      <p:bldP build="whole" bldLvl="1" animBg="1" rev="0" advAuto="0" spid="2402" grpId="47"/>
      <p:bldP build="whole" bldLvl="1" animBg="1" rev="0" advAuto="0" spid="2382" grpId="6"/>
      <p:bldP build="whole" bldLvl="1" animBg="1" rev="0" advAuto="0" spid="2364" grpId="33"/>
      <p:bldP build="whole" bldLvl="1" animBg="1" rev="0" advAuto="0" spid="2399" grpId="50"/>
      <p:bldP build="whole" bldLvl="1" animBg="1" rev="0" advAuto="0" spid="2373" grpId="26"/>
      <p:bldP build="whole" bldLvl="1" animBg="1" rev="0" advAuto="0" spid="2383" grpId="15"/>
      <p:bldP build="whole" bldLvl="1" animBg="1" rev="0" advAuto="0" spid="2374" grpId="24"/>
      <p:bldP build="whole" bldLvl="1" animBg="1" rev="0" advAuto="0" spid="2385" grpId="17"/>
      <p:bldP build="whole" bldLvl="1" animBg="1" rev="0" advAuto="0" spid="2377" grpId="1"/>
      <p:bldP build="whole" bldLvl="1" animBg="1" rev="0" advAuto="0" spid="2349" grpId="38"/>
      <p:bldP build="whole" bldLvl="1" animBg="1" rev="0" advAuto="0" spid="2356" grpId="39"/>
      <p:bldP build="whole" bldLvl="1" animBg="1" rev="0" advAuto="0" spid="2387" grpId="19"/>
      <p:bldP build="whole" bldLvl="1" animBg="1" rev="0" advAuto="0" spid="2360" grpId="41"/>
      <p:bldP build="whole" bldLvl="1" animBg="1" rev="0" advAuto="0" spid="2369" grpId="45"/>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04" name="Hidden"/>
          <p:cNvSpPr txBox="1"/>
          <p:nvPr/>
        </p:nvSpPr>
        <p:spPr>
          <a:xfrm>
            <a:off x="407775" y="9138277"/>
            <a:ext cx="3020564"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2405" name="Line"/>
          <p:cNvSpPr/>
          <p:nvPr/>
        </p:nvSpPr>
        <p:spPr>
          <a:xfrm flipV="1">
            <a:off x="10830266" y="588830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06" name="Outputs"/>
          <p:cNvSpPr txBox="1"/>
          <p:nvPr/>
        </p:nvSpPr>
        <p:spPr>
          <a:xfrm>
            <a:off x="407775" y="2561306"/>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2407" name="Input"/>
          <p:cNvSpPr txBox="1"/>
          <p:nvPr/>
        </p:nvSpPr>
        <p:spPr>
          <a:xfrm>
            <a:off x="407775" y="11207827"/>
            <a:ext cx="2024067"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sp>
        <p:nvSpPr>
          <p:cNvPr id="2408" name="“A”"/>
          <p:cNvSpPr txBox="1"/>
          <p:nvPr/>
        </p:nvSpPr>
        <p:spPr>
          <a:xfrm rot="18900000">
            <a:off x="3635868" y="11106600"/>
            <a:ext cx="8863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2409" name="“clown”"/>
          <p:cNvSpPr txBox="1"/>
          <p:nvPr/>
        </p:nvSpPr>
        <p:spPr>
          <a:xfrm rot="18900000">
            <a:off x="5358168" y="11466421"/>
            <a:ext cx="1904061"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“clown”</a:t>
            </a:r>
          </a:p>
        </p:txBody>
      </p:sp>
      <p:sp>
        <p:nvSpPr>
          <p:cNvPr id="2410" name="“fish”"/>
          <p:cNvSpPr txBox="1"/>
          <p:nvPr/>
        </p:nvSpPr>
        <p:spPr>
          <a:xfrm rot="18900000">
            <a:off x="7909138" y="11263504"/>
            <a:ext cx="1330123"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“fish”</a:t>
            </a:r>
          </a:p>
        </p:txBody>
      </p:sp>
      <p:sp>
        <p:nvSpPr>
          <p:cNvPr id="2411" name="“swimming”"/>
          <p:cNvSpPr txBox="1"/>
          <p:nvPr/>
        </p:nvSpPr>
        <p:spPr>
          <a:xfrm rot="18900000">
            <a:off x="9394708" y="11808327"/>
            <a:ext cx="2871116"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2412" name="“in”"/>
          <p:cNvSpPr txBox="1"/>
          <p:nvPr/>
        </p:nvSpPr>
        <p:spPr>
          <a:xfrm rot="18900000">
            <a:off x="12644031" y="11123950"/>
            <a:ext cx="935407"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“in”</a:t>
            </a:r>
          </a:p>
        </p:txBody>
      </p:sp>
      <p:sp>
        <p:nvSpPr>
          <p:cNvPr id="2413" name="“open”"/>
          <p:cNvSpPr txBox="1"/>
          <p:nvPr/>
        </p:nvSpPr>
        <p:spPr>
          <a:xfrm rot="18900000">
            <a:off x="14474534" y="11400040"/>
            <a:ext cx="1716304"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“open”</a:t>
            </a:r>
          </a:p>
        </p:txBody>
      </p:sp>
      <p:sp>
        <p:nvSpPr>
          <p:cNvPr id="2414" name="“seas”"/>
          <p:cNvSpPr txBox="1"/>
          <p:nvPr/>
        </p:nvSpPr>
        <p:spPr>
          <a:xfrm rot="18900000">
            <a:off x="16805788" y="11364963"/>
            <a:ext cx="1617092"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“seas”</a:t>
            </a:r>
          </a:p>
        </p:txBody>
      </p:sp>
      <p:sp>
        <p:nvSpPr>
          <p:cNvPr id="2415" name="Line"/>
          <p:cNvSpPr/>
          <p:nvPr/>
        </p:nvSpPr>
        <p:spPr>
          <a:xfrm flipV="1">
            <a:off x="4224634" y="7264812"/>
            <a:ext cx="5693870" cy="1743707"/>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16" name="Line"/>
          <p:cNvSpPr/>
          <p:nvPr/>
        </p:nvSpPr>
        <p:spPr>
          <a:xfrm flipV="1">
            <a:off x="6360529" y="7477057"/>
            <a:ext cx="3888173" cy="1531462"/>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417" name="sum.pdf" descr="sum.pdf"/>
          <p:cNvPicPr>
            <a:picLocks noChangeAspect="1"/>
          </p:cNvPicPr>
          <p:nvPr/>
        </p:nvPicPr>
        <p:blipFill>
          <a:blip r:embed="rId2">
            <a:extLst/>
          </a:blip>
          <a:stretch>
            <a:fillRect/>
          </a:stretch>
        </p:blipFill>
        <p:spPr>
          <a:xfrm>
            <a:off x="10519116" y="6899975"/>
            <a:ext cx="622301" cy="647701"/>
          </a:xfrm>
          <a:prstGeom prst="rect">
            <a:avLst/>
          </a:prstGeom>
          <a:ln w="12700">
            <a:miter lim="400000"/>
          </a:ln>
        </p:spPr>
      </p:pic>
      <p:sp>
        <p:nvSpPr>
          <p:cNvPr id="2418" name="Line"/>
          <p:cNvSpPr/>
          <p:nvPr/>
        </p:nvSpPr>
        <p:spPr>
          <a:xfrm flipV="1">
            <a:off x="4197915"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19" name="Square"/>
          <p:cNvSpPr/>
          <p:nvPr/>
        </p:nvSpPr>
        <p:spPr>
          <a:xfrm>
            <a:off x="3767619" y="91670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20" name="Line"/>
          <p:cNvSpPr/>
          <p:nvPr/>
        </p:nvSpPr>
        <p:spPr>
          <a:xfrm flipV="1">
            <a:off x="6316316"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21" name="Square"/>
          <p:cNvSpPr/>
          <p:nvPr/>
        </p:nvSpPr>
        <p:spPr>
          <a:xfrm>
            <a:off x="5886020" y="91670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22" name="Line"/>
          <p:cNvSpPr/>
          <p:nvPr/>
        </p:nvSpPr>
        <p:spPr>
          <a:xfrm flipV="1">
            <a:off x="8592828"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23" name="Square"/>
          <p:cNvSpPr/>
          <p:nvPr/>
        </p:nvSpPr>
        <p:spPr>
          <a:xfrm>
            <a:off x="8162532" y="91670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24" name="Line"/>
          <p:cNvSpPr/>
          <p:nvPr/>
        </p:nvSpPr>
        <p:spPr>
          <a:xfrm flipV="1">
            <a:off x="10836385"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25" name="Square"/>
          <p:cNvSpPr/>
          <p:nvPr/>
        </p:nvSpPr>
        <p:spPr>
          <a:xfrm>
            <a:off x="10406088" y="91670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26" name="Square"/>
          <p:cNvSpPr/>
          <p:nvPr/>
        </p:nvSpPr>
        <p:spPr>
          <a:xfrm>
            <a:off x="10406088" y="91670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27" name="Line"/>
          <p:cNvSpPr/>
          <p:nvPr/>
        </p:nvSpPr>
        <p:spPr>
          <a:xfrm flipV="1">
            <a:off x="12988061"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28" name="Square"/>
          <p:cNvSpPr/>
          <p:nvPr/>
        </p:nvSpPr>
        <p:spPr>
          <a:xfrm>
            <a:off x="12557765" y="91670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29" name="Line"/>
          <p:cNvSpPr/>
          <p:nvPr/>
        </p:nvSpPr>
        <p:spPr>
          <a:xfrm flipV="1">
            <a:off x="15139738"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30" name="Square"/>
          <p:cNvSpPr/>
          <p:nvPr/>
        </p:nvSpPr>
        <p:spPr>
          <a:xfrm>
            <a:off x="14709441" y="91670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1" name="Line"/>
          <p:cNvSpPr/>
          <p:nvPr/>
        </p:nvSpPr>
        <p:spPr>
          <a:xfrm flipV="1">
            <a:off x="17398316" y="10173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32" name="Square"/>
          <p:cNvSpPr/>
          <p:nvPr/>
        </p:nvSpPr>
        <p:spPr>
          <a:xfrm>
            <a:off x="16968020" y="91670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3" name="Line"/>
          <p:cNvSpPr/>
          <p:nvPr/>
        </p:nvSpPr>
        <p:spPr>
          <a:xfrm flipV="1">
            <a:off x="8614594" y="7721867"/>
            <a:ext cx="2010463" cy="128665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34" name="Line"/>
          <p:cNvSpPr/>
          <p:nvPr/>
        </p:nvSpPr>
        <p:spPr>
          <a:xfrm flipH="1" flipV="1">
            <a:off x="11015094" y="7741422"/>
            <a:ext cx="2010463" cy="128665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35" name="Line"/>
          <p:cNvSpPr/>
          <p:nvPr/>
        </p:nvSpPr>
        <p:spPr>
          <a:xfrm flipH="1" flipV="1">
            <a:off x="11256014" y="7477056"/>
            <a:ext cx="3888173" cy="1531463"/>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36" name="Line"/>
          <p:cNvSpPr/>
          <p:nvPr/>
        </p:nvSpPr>
        <p:spPr>
          <a:xfrm flipH="1" flipV="1">
            <a:off x="11743087" y="7264812"/>
            <a:ext cx="5693870" cy="1743707"/>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37" name="Line"/>
          <p:cNvSpPr/>
          <p:nvPr/>
        </p:nvSpPr>
        <p:spPr>
          <a:xfrm flipV="1">
            <a:off x="10817230" y="7882491"/>
            <a:ext cx="1" cy="1025908"/>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438" name="Image" descr="Image"/>
          <p:cNvPicPr>
            <a:picLocks noChangeAspect="1"/>
          </p:cNvPicPr>
          <p:nvPr/>
        </p:nvPicPr>
        <p:blipFill>
          <a:blip r:embed="rId3">
            <a:extLst/>
          </a:blip>
          <a:srcRect l="18419" t="0" r="4416" b="0"/>
          <a:stretch>
            <a:fillRect/>
          </a:stretch>
        </p:blipFill>
        <p:spPr>
          <a:xfrm>
            <a:off x="9522761" y="1674010"/>
            <a:ext cx="2614846" cy="2660993"/>
          </a:xfrm>
          <a:prstGeom prst="rect">
            <a:avLst/>
          </a:prstGeom>
          <a:ln w="25400">
            <a:solidFill>
              <a:srgbClr val="000000"/>
            </a:solidFill>
            <a:miter lim="400000"/>
          </a:ln>
        </p:spPr>
      </p:pic>
      <p:grpSp>
        <p:nvGrpSpPr>
          <p:cNvPr id="2442" name="Group"/>
          <p:cNvGrpSpPr/>
          <p:nvPr/>
        </p:nvGrpSpPr>
        <p:grpSpPr>
          <a:xfrm>
            <a:off x="9920638" y="4541504"/>
            <a:ext cx="1819255" cy="1153059"/>
            <a:chOff x="0" y="0"/>
            <a:chExt cx="1819254" cy="1153057"/>
          </a:xfrm>
        </p:grpSpPr>
        <p:sp>
          <p:nvSpPr>
            <p:cNvPr id="2439" name="Rectangle"/>
            <p:cNvSpPr/>
            <p:nvPr/>
          </p:nvSpPr>
          <p:spPr>
            <a:xfrm>
              <a:off x="576410" y="886147"/>
              <a:ext cx="687564" cy="266911"/>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440" name="Rectangle"/>
            <p:cNvSpPr/>
            <p:nvPr/>
          </p:nvSpPr>
          <p:spPr>
            <a:xfrm>
              <a:off x="302395" y="443073"/>
              <a:ext cx="1214464" cy="266911"/>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441" name="Rectangle"/>
            <p:cNvSpPr/>
            <p:nvPr/>
          </p:nvSpPr>
          <p:spPr>
            <a:xfrm>
              <a:off x="0" y="0"/>
              <a:ext cx="1819255" cy="266911"/>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443" name="Pooling"/>
          <p:cNvSpPr txBox="1"/>
          <p:nvPr/>
        </p:nvSpPr>
        <p:spPr>
          <a:xfrm>
            <a:off x="407775" y="122566"/>
            <a:ext cx="3503031" cy="11965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7000">
                <a:latin typeface="Helvetica Neue Medium"/>
                <a:ea typeface="Helvetica Neue Medium"/>
                <a:cs typeface="Helvetica Neue Medium"/>
                <a:sym typeface="Helvetica Neue Medium"/>
              </a:defRPr>
            </a:lvl1pPr>
          </a:lstStyle>
          <a:p>
            <a:pPr/>
            <a:r>
              <a:t>Pooling</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5" name="Hidden"/>
          <p:cNvSpPr txBox="1"/>
          <p:nvPr/>
        </p:nvSpPr>
        <p:spPr>
          <a:xfrm>
            <a:off x="280775" y="8630277"/>
            <a:ext cx="3020564"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2446" name="Line"/>
          <p:cNvSpPr/>
          <p:nvPr/>
        </p:nvSpPr>
        <p:spPr>
          <a:xfrm flipV="1">
            <a:off x="10563566" y="538030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47" name="Outputs"/>
          <p:cNvSpPr txBox="1"/>
          <p:nvPr/>
        </p:nvSpPr>
        <p:spPr>
          <a:xfrm>
            <a:off x="280775" y="1791369"/>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2448" name="Input"/>
          <p:cNvSpPr txBox="1"/>
          <p:nvPr/>
        </p:nvSpPr>
        <p:spPr>
          <a:xfrm>
            <a:off x="280775" y="11423666"/>
            <a:ext cx="2024067"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pic>
        <p:nvPicPr>
          <p:cNvPr id="2449" name="sum.pdf" descr="sum.pdf"/>
          <p:cNvPicPr>
            <a:picLocks noChangeAspect="1"/>
          </p:cNvPicPr>
          <p:nvPr/>
        </p:nvPicPr>
        <p:blipFill>
          <a:blip r:embed="rId2">
            <a:extLst/>
          </a:blip>
          <a:stretch>
            <a:fillRect/>
          </a:stretch>
        </p:blipFill>
        <p:spPr>
          <a:xfrm>
            <a:off x="10252416" y="6391975"/>
            <a:ext cx="622301" cy="647701"/>
          </a:xfrm>
          <a:prstGeom prst="rect">
            <a:avLst/>
          </a:prstGeom>
          <a:ln w="12700">
            <a:miter lim="400000"/>
          </a:ln>
        </p:spPr>
      </p:pic>
      <p:sp>
        <p:nvSpPr>
          <p:cNvPr id="2450" name="Line"/>
          <p:cNvSpPr/>
          <p:nvPr/>
        </p:nvSpPr>
        <p:spPr>
          <a:xfrm flipV="1">
            <a:off x="3943915"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51" name="Line"/>
          <p:cNvSpPr/>
          <p:nvPr/>
        </p:nvSpPr>
        <p:spPr>
          <a:xfrm flipV="1">
            <a:off x="8338828"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52" name="Line"/>
          <p:cNvSpPr/>
          <p:nvPr/>
        </p:nvSpPr>
        <p:spPr>
          <a:xfrm flipV="1">
            <a:off x="12734061"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53" name="Line"/>
          <p:cNvSpPr/>
          <p:nvPr/>
        </p:nvSpPr>
        <p:spPr>
          <a:xfrm flipV="1">
            <a:off x="17144316"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54" name="Pooling"/>
          <p:cNvSpPr txBox="1"/>
          <p:nvPr/>
        </p:nvSpPr>
        <p:spPr>
          <a:xfrm>
            <a:off x="407775" y="122566"/>
            <a:ext cx="3503031" cy="11965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7000">
                <a:latin typeface="Helvetica Neue Medium"/>
                <a:ea typeface="Helvetica Neue Medium"/>
                <a:cs typeface="Helvetica Neue Medium"/>
                <a:sym typeface="Helvetica Neue Medium"/>
              </a:defRPr>
            </a:lvl1pPr>
          </a:lstStyle>
          <a:p>
            <a:pPr/>
            <a:r>
              <a:t>Pooling</a:t>
            </a:r>
          </a:p>
        </p:txBody>
      </p:sp>
      <p:sp>
        <p:nvSpPr>
          <p:cNvPr id="2455" name="“A”"/>
          <p:cNvSpPr txBox="1"/>
          <p:nvPr/>
        </p:nvSpPr>
        <p:spPr>
          <a:xfrm rot="18900000">
            <a:off x="10255509" y="2095224"/>
            <a:ext cx="8863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2456" name="“clownfish”"/>
          <p:cNvSpPr txBox="1"/>
          <p:nvPr/>
        </p:nvSpPr>
        <p:spPr>
          <a:xfrm rot="18900000">
            <a:off x="11587893" y="1690143"/>
            <a:ext cx="2683892"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“clownfish”</a:t>
            </a:r>
          </a:p>
        </p:txBody>
      </p:sp>
      <p:sp>
        <p:nvSpPr>
          <p:cNvPr id="2457" name="“swimming”"/>
          <p:cNvSpPr txBox="1"/>
          <p:nvPr/>
        </p:nvSpPr>
        <p:spPr>
          <a:xfrm rot="18900000">
            <a:off x="13831583" y="1668833"/>
            <a:ext cx="2871116"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2458" name="“by”"/>
          <p:cNvSpPr txBox="1"/>
          <p:nvPr/>
        </p:nvSpPr>
        <p:spPr>
          <a:xfrm rot="18900000">
            <a:off x="16996896" y="2126529"/>
            <a:ext cx="1103427"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“by”</a:t>
            </a:r>
          </a:p>
        </p:txBody>
      </p:sp>
      <p:sp>
        <p:nvSpPr>
          <p:cNvPr id="2459" name="“an”"/>
          <p:cNvSpPr txBox="1"/>
          <p:nvPr/>
        </p:nvSpPr>
        <p:spPr>
          <a:xfrm rot="18900000">
            <a:off x="19212780" y="1871562"/>
            <a:ext cx="1113562"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a:t>
            </a:r>
          </a:p>
        </p:txBody>
      </p:sp>
      <p:sp>
        <p:nvSpPr>
          <p:cNvPr id="2460" name="“anenome”"/>
          <p:cNvSpPr txBox="1"/>
          <p:nvPr/>
        </p:nvSpPr>
        <p:spPr>
          <a:xfrm rot="18900000">
            <a:off x="20574605" y="2011304"/>
            <a:ext cx="2694560"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“anenome”</a:t>
            </a:r>
          </a:p>
        </p:txBody>
      </p:sp>
      <p:sp>
        <p:nvSpPr>
          <p:cNvPr id="2461" name="Line"/>
          <p:cNvSpPr/>
          <p:nvPr/>
        </p:nvSpPr>
        <p:spPr>
          <a:xfrm>
            <a:off x="13566227"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62" name="Line"/>
          <p:cNvSpPr/>
          <p:nvPr/>
        </p:nvSpPr>
        <p:spPr>
          <a:xfrm>
            <a:off x="15785449"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63" name="Line"/>
          <p:cNvSpPr/>
          <p:nvPr/>
        </p:nvSpPr>
        <p:spPr>
          <a:xfrm>
            <a:off x="18081826"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64" name="Line"/>
          <p:cNvSpPr/>
          <p:nvPr/>
        </p:nvSpPr>
        <p:spPr>
          <a:xfrm>
            <a:off x="20359838" y="4565579"/>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65" name="Line"/>
          <p:cNvSpPr/>
          <p:nvPr/>
        </p:nvSpPr>
        <p:spPr>
          <a:xfrm>
            <a:off x="11233394"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66" name="LSTM"/>
          <p:cNvSpPr/>
          <p:nvPr/>
        </p:nvSpPr>
        <p:spPr>
          <a:xfrm>
            <a:off x="10004007" y="3930093"/>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467" name="LSTM"/>
          <p:cNvSpPr/>
          <p:nvPr/>
        </p:nvSpPr>
        <p:spPr>
          <a:xfrm>
            <a:off x="12290241" y="3940550"/>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468" name="LSTM"/>
          <p:cNvSpPr/>
          <p:nvPr/>
        </p:nvSpPr>
        <p:spPr>
          <a:xfrm>
            <a:off x="14627679"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469" name="LSTM"/>
          <p:cNvSpPr/>
          <p:nvPr/>
        </p:nvSpPr>
        <p:spPr>
          <a:xfrm>
            <a:off x="16846900"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470" name="LSTM"/>
          <p:cNvSpPr/>
          <p:nvPr/>
        </p:nvSpPr>
        <p:spPr>
          <a:xfrm>
            <a:off x="19143278"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471" name="LSTM"/>
          <p:cNvSpPr/>
          <p:nvPr/>
        </p:nvSpPr>
        <p:spPr>
          <a:xfrm>
            <a:off x="21421289" y="393556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472" name="Line"/>
          <p:cNvSpPr/>
          <p:nvPr/>
        </p:nvSpPr>
        <p:spPr>
          <a:xfrm flipV="1">
            <a:off x="10628074"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73" name="Line"/>
          <p:cNvSpPr/>
          <p:nvPr/>
        </p:nvSpPr>
        <p:spPr>
          <a:xfrm flipV="1">
            <a:off x="12901607"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74" name="Line"/>
          <p:cNvSpPr/>
          <p:nvPr/>
        </p:nvSpPr>
        <p:spPr>
          <a:xfrm flipV="1">
            <a:off x="15229377"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75" name="Line"/>
          <p:cNvSpPr/>
          <p:nvPr/>
        </p:nvSpPr>
        <p:spPr>
          <a:xfrm flipV="1">
            <a:off x="17458266" y="3140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76" name="Line"/>
          <p:cNvSpPr/>
          <p:nvPr/>
        </p:nvSpPr>
        <p:spPr>
          <a:xfrm flipV="1">
            <a:off x="19731798" y="3140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77" name="Line"/>
          <p:cNvSpPr/>
          <p:nvPr/>
        </p:nvSpPr>
        <p:spPr>
          <a:xfrm flipV="1">
            <a:off x="22013447" y="31273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478" name="Image" descr="Image"/>
          <p:cNvPicPr>
            <a:picLocks noChangeAspect="1"/>
          </p:cNvPicPr>
          <p:nvPr/>
        </p:nvPicPr>
        <p:blipFill>
          <a:blip r:embed="rId3">
            <a:extLst/>
          </a:blip>
          <a:srcRect l="15856" t="0" r="10696" b="0"/>
          <a:stretch>
            <a:fillRect/>
          </a:stretch>
        </p:blipFill>
        <p:spPr>
          <a:xfrm>
            <a:off x="2590142" y="10623412"/>
            <a:ext cx="2706268" cy="2589221"/>
          </a:xfrm>
          <a:prstGeom prst="rect">
            <a:avLst/>
          </a:prstGeom>
          <a:ln w="25400">
            <a:solidFill>
              <a:srgbClr val="000000"/>
            </a:solidFill>
            <a:miter lim="400000"/>
          </a:ln>
        </p:spPr>
      </p:pic>
      <p:pic>
        <p:nvPicPr>
          <p:cNvPr id="2479" name="Image" descr="Image"/>
          <p:cNvPicPr>
            <a:picLocks noChangeAspect="1"/>
          </p:cNvPicPr>
          <p:nvPr/>
        </p:nvPicPr>
        <p:blipFill>
          <a:blip r:embed="rId4">
            <a:extLst/>
          </a:blip>
          <a:stretch>
            <a:fillRect/>
          </a:stretch>
        </p:blipFill>
        <p:spPr>
          <a:xfrm>
            <a:off x="7019173" y="10636112"/>
            <a:ext cx="2627074" cy="2566108"/>
          </a:xfrm>
          <a:prstGeom prst="rect">
            <a:avLst/>
          </a:prstGeom>
          <a:ln w="25400">
            <a:solidFill>
              <a:srgbClr val="000000"/>
            </a:solidFill>
            <a:miter lim="400000"/>
          </a:ln>
        </p:spPr>
      </p:pic>
      <p:pic>
        <p:nvPicPr>
          <p:cNvPr id="2480" name="Image" descr="Image"/>
          <p:cNvPicPr>
            <a:picLocks noChangeAspect="1"/>
          </p:cNvPicPr>
          <p:nvPr/>
        </p:nvPicPr>
        <p:blipFill>
          <a:blip r:embed="rId5">
            <a:extLst/>
          </a:blip>
          <a:stretch>
            <a:fillRect/>
          </a:stretch>
        </p:blipFill>
        <p:spPr>
          <a:xfrm>
            <a:off x="11362232" y="10566358"/>
            <a:ext cx="2731422" cy="2601072"/>
          </a:xfrm>
          <a:prstGeom prst="rect">
            <a:avLst/>
          </a:prstGeom>
          <a:ln w="25400">
            <a:solidFill>
              <a:srgbClr val="000000"/>
            </a:solidFill>
            <a:miter lim="400000"/>
          </a:ln>
        </p:spPr>
      </p:pic>
      <p:pic>
        <p:nvPicPr>
          <p:cNvPr id="2481" name="Screen Shot 2021-04-04 at 9.26.29 PM.png" descr="Screen Shot 2021-04-04 at 9.26.29 PM.png"/>
          <p:cNvPicPr>
            <a:picLocks noChangeAspect="1"/>
          </p:cNvPicPr>
          <p:nvPr/>
        </p:nvPicPr>
        <p:blipFill>
          <a:blip r:embed="rId6">
            <a:extLst/>
          </a:blip>
          <a:srcRect l="0" t="0" r="8192" b="0"/>
          <a:stretch>
            <a:fillRect/>
          </a:stretch>
        </p:blipFill>
        <p:spPr>
          <a:xfrm>
            <a:off x="15783662" y="10572486"/>
            <a:ext cx="2709102" cy="2588736"/>
          </a:xfrm>
          <a:prstGeom prst="rect">
            <a:avLst/>
          </a:prstGeom>
          <a:ln w="25400">
            <a:solidFill>
              <a:srgbClr val="000000"/>
            </a:solidFill>
            <a:miter lim="400000"/>
          </a:ln>
        </p:spPr>
      </p:pic>
      <p:sp>
        <p:nvSpPr>
          <p:cNvPr id="2482" name="…"/>
          <p:cNvSpPr txBox="1"/>
          <p:nvPr/>
        </p:nvSpPr>
        <p:spPr>
          <a:xfrm>
            <a:off x="5804978"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483" name="…"/>
          <p:cNvSpPr txBox="1"/>
          <p:nvPr/>
        </p:nvSpPr>
        <p:spPr>
          <a:xfrm>
            <a:off x="1014803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484" name="…"/>
          <p:cNvSpPr txBox="1"/>
          <p:nvPr/>
        </p:nvSpPr>
        <p:spPr>
          <a:xfrm>
            <a:off x="1458298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485" name="Line"/>
          <p:cNvSpPr/>
          <p:nvPr/>
        </p:nvSpPr>
        <p:spPr>
          <a:xfrm flipV="1">
            <a:off x="3970634" y="6769512"/>
            <a:ext cx="5693870" cy="1743707"/>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86" name="Line"/>
          <p:cNvSpPr/>
          <p:nvPr/>
        </p:nvSpPr>
        <p:spPr>
          <a:xfrm flipV="1">
            <a:off x="6106529" y="6981757"/>
            <a:ext cx="3888173" cy="1531462"/>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87" name="Square"/>
          <p:cNvSpPr/>
          <p:nvPr/>
        </p:nvSpPr>
        <p:spPr>
          <a:xfrm>
            <a:off x="3513619"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88" name="Square"/>
          <p:cNvSpPr/>
          <p:nvPr/>
        </p:nvSpPr>
        <p:spPr>
          <a:xfrm>
            <a:off x="5632020"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89" name="Square"/>
          <p:cNvSpPr/>
          <p:nvPr/>
        </p:nvSpPr>
        <p:spPr>
          <a:xfrm>
            <a:off x="7908532"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0" name="Square"/>
          <p:cNvSpPr/>
          <p:nvPr/>
        </p:nvSpPr>
        <p:spPr>
          <a:xfrm>
            <a:off x="10152088"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1" name="Square"/>
          <p:cNvSpPr/>
          <p:nvPr/>
        </p:nvSpPr>
        <p:spPr>
          <a:xfrm>
            <a:off x="10152088"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2" name="Square"/>
          <p:cNvSpPr/>
          <p:nvPr/>
        </p:nvSpPr>
        <p:spPr>
          <a:xfrm>
            <a:off x="12303765"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3" name="Square"/>
          <p:cNvSpPr/>
          <p:nvPr/>
        </p:nvSpPr>
        <p:spPr>
          <a:xfrm>
            <a:off x="14455441"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4" name="Square"/>
          <p:cNvSpPr/>
          <p:nvPr/>
        </p:nvSpPr>
        <p:spPr>
          <a:xfrm>
            <a:off x="16714020"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5" name="Line"/>
          <p:cNvSpPr/>
          <p:nvPr/>
        </p:nvSpPr>
        <p:spPr>
          <a:xfrm flipV="1">
            <a:off x="8360594" y="7226567"/>
            <a:ext cx="2010463" cy="128665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96" name="Line"/>
          <p:cNvSpPr/>
          <p:nvPr/>
        </p:nvSpPr>
        <p:spPr>
          <a:xfrm flipH="1" flipV="1">
            <a:off x="10761094" y="7246122"/>
            <a:ext cx="2010463" cy="128665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97" name="Line"/>
          <p:cNvSpPr/>
          <p:nvPr/>
        </p:nvSpPr>
        <p:spPr>
          <a:xfrm flipH="1" flipV="1">
            <a:off x="11002014" y="6981756"/>
            <a:ext cx="3888173" cy="1531463"/>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98" name="Line"/>
          <p:cNvSpPr/>
          <p:nvPr/>
        </p:nvSpPr>
        <p:spPr>
          <a:xfrm flipH="1" flipV="1">
            <a:off x="11489087" y="6769512"/>
            <a:ext cx="5693870" cy="1743707"/>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99" name="Line"/>
          <p:cNvSpPr/>
          <p:nvPr/>
        </p:nvSpPr>
        <p:spPr>
          <a:xfrm flipV="1">
            <a:off x="10563230" y="7387191"/>
            <a:ext cx="1" cy="1025908"/>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00" name="Line"/>
          <p:cNvSpPr/>
          <p:nvPr/>
        </p:nvSpPr>
        <p:spPr>
          <a:xfrm flipV="1">
            <a:off x="6056198" y="967233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01" name="Line"/>
          <p:cNvSpPr/>
          <p:nvPr/>
        </p:nvSpPr>
        <p:spPr>
          <a:xfrm flipV="1">
            <a:off x="10544116" y="9637737"/>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02" name="Line"/>
          <p:cNvSpPr/>
          <p:nvPr/>
        </p:nvSpPr>
        <p:spPr>
          <a:xfrm flipV="1">
            <a:off x="14879619" y="965729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4" name="Hidden"/>
          <p:cNvSpPr txBox="1"/>
          <p:nvPr/>
        </p:nvSpPr>
        <p:spPr>
          <a:xfrm>
            <a:off x="280775" y="8630277"/>
            <a:ext cx="3020564"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2505" name="Line"/>
          <p:cNvSpPr/>
          <p:nvPr/>
        </p:nvSpPr>
        <p:spPr>
          <a:xfrm flipV="1">
            <a:off x="10563566" y="538030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06" name="Outputs"/>
          <p:cNvSpPr txBox="1"/>
          <p:nvPr/>
        </p:nvSpPr>
        <p:spPr>
          <a:xfrm>
            <a:off x="280775" y="1791369"/>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2507" name="Input"/>
          <p:cNvSpPr txBox="1"/>
          <p:nvPr/>
        </p:nvSpPr>
        <p:spPr>
          <a:xfrm>
            <a:off x="280775" y="11423666"/>
            <a:ext cx="2024067"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pic>
        <p:nvPicPr>
          <p:cNvPr id="2508" name="sum.pdf" descr="sum.pdf"/>
          <p:cNvPicPr>
            <a:picLocks noChangeAspect="1"/>
          </p:cNvPicPr>
          <p:nvPr/>
        </p:nvPicPr>
        <p:blipFill>
          <a:blip r:embed="rId2">
            <a:extLst/>
          </a:blip>
          <a:stretch>
            <a:fillRect/>
          </a:stretch>
        </p:blipFill>
        <p:spPr>
          <a:xfrm>
            <a:off x="10252416" y="6391975"/>
            <a:ext cx="622301" cy="647701"/>
          </a:xfrm>
          <a:prstGeom prst="rect">
            <a:avLst/>
          </a:prstGeom>
          <a:ln w="12700">
            <a:miter lim="400000"/>
          </a:ln>
        </p:spPr>
      </p:pic>
      <p:sp>
        <p:nvSpPr>
          <p:cNvPr id="2509" name="Line"/>
          <p:cNvSpPr/>
          <p:nvPr/>
        </p:nvSpPr>
        <p:spPr>
          <a:xfrm flipV="1">
            <a:off x="3943915"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10" name="Line"/>
          <p:cNvSpPr/>
          <p:nvPr/>
        </p:nvSpPr>
        <p:spPr>
          <a:xfrm flipV="1">
            <a:off x="8338828"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11" name="Line"/>
          <p:cNvSpPr/>
          <p:nvPr/>
        </p:nvSpPr>
        <p:spPr>
          <a:xfrm flipV="1">
            <a:off x="12734061"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12" name="Line"/>
          <p:cNvSpPr/>
          <p:nvPr/>
        </p:nvSpPr>
        <p:spPr>
          <a:xfrm flipV="1">
            <a:off x="17144316"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13" name="Attention"/>
          <p:cNvSpPr txBox="1"/>
          <p:nvPr/>
        </p:nvSpPr>
        <p:spPr>
          <a:xfrm>
            <a:off x="407775" y="122566"/>
            <a:ext cx="4312273" cy="11965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7000">
                <a:latin typeface="Helvetica Neue Medium"/>
                <a:ea typeface="Helvetica Neue Medium"/>
                <a:cs typeface="Helvetica Neue Medium"/>
                <a:sym typeface="Helvetica Neue Medium"/>
              </a:defRPr>
            </a:lvl1pPr>
          </a:lstStyle>
          <a:p>
            <a:pPr/>
            <a:r>
              <a:t>Attention</a:t>
            </a:r>
          </a:p>
        </p:txBody>
      </p:sp>
      <p:sp>
        <p:nvSpPr>
          <p:cNvPr id="2514" name="“A”"/>
          <p:cNvSpPr txBox="1"/>
          <p:nvPr/>
        </p:nvSpPr>
        <p:spPr>
          <a:xfrm rot="18900000">
            <a:off x="10255509" y="2095224"/>
            <a:ext cx="8863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2515" name="“clownfish”"/>
          <p:cNvSpPr txBox="1"/>
          <p:nvPr/>
        </p:nvSpPr>
        <p:spPr>
          <a:xfrm rot="18900000">
            <a:off x="11587893" y="1690143"/>
            <a:ext cx="2683892"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“clownfish”</a:t>
            </a:r>
          </a:p>
        </p:txBody>
      </p:sp>
      <p:sp>
        <p:nvSpPr>
          <p:cNvPr id="2516" name="“swimming”"/>
          <p:cNvSpPr txBox="1"/>
          <p:nvPr/>
        </p:nvSpPr>
        <p:spPr>
          <a:xfrm rot="18900000">
            <a:off x="13831583" y="1668833"/>
            <a:ext cx="2871116"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2517" name="“by”"/>
          <p:cNvSpPr txBox="1"/>
          <p:nvPr/>
        </p:nvSpPr>
        <p:spPr>
          <a:xfrm rot="18900000">
            <a:off x="16996896" y="2126529"/>
            <a:ext cx="1103427"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“by”</a:t>
            </a:r>
          </a:p>
        </p:txBody>
      </p:sp>
      <p:sp>
        <p:nvSpPr>
          <p:cNvPr id="2518" name="“an”"/>
          <p:cNvSpPr txBox="1"/>
          <p:nvPr/>
        </p:nvSpPr>
        <p:spPr>
          <a:xfrm rot="18900000">
            <a:off x="19212780" y="1871562"/>
            <a:ext cx="1113562"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a:t>
            </a:r>
          </a:p>
        </p:txBody>
      </p:sp>
      <p:sp>
        <p:nvSpPr>
          <p:cNvPr id="2519" name="“anenome”"/>
          <p:cNvSpPr txBox="1"/>
          <p:nvPr/>
        </p:nvSpPr>
        <p:spPr>
          <a:xfrm rot="18900000">
            <a:off x="20574605" y="2011304"/>
            <a:ext cx="2694560"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“anenome”</a:t>
            </a:r>
          </a:p>
        </p:txBody>
      </p:sp>
      <p:sp>
        <p:nvSpPr>
          <p:cNvPr id="2520" name="Line"/>
          <p:cNvSpPr/>
          <p:nvPr/>
        </p:nvSpPr>
        <p:spPr>
          <a:xfrm>
            <a:off x="13566227"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21" name="Line"/>
          <p:cNvSpPr/>
          <p:nvPr/>
        </p:nvSpPr>
        <p:spPr>
          <a:xfrm>
            <a:off x="15785449"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22" name="Line"/>
          <p:cNvSpPr/>
          <p:nvPr/>
        </p:nvSpPr>
        <p:spPr>
          <a:xfrm>
            <a:off x="18081826"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23" name="Line"/>
          <p:cNvSpPr/>
          <p:nvPr/>
        </p:nvSpPr>
        <p:spPr>
          <a:xfrm>
            <a:off x="20359838" y="4565579"/>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24" name="Line"/>
          <p:cNvSpPr/>
          <p:nvPr/>
        </p:nvSpPr>
        <p:spPr>
          <a:xfrm>
            <a:off x="11233394"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25" name="LSTM"/>
          <p:cNvSpPr/>
          <p:nvPr/>
        </p:nvSpPr>
        <p:spPr>
          <a:xfrm>
            <a:off x="10004007" y="3930093"/>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26" name="LSTM"/>
          <p:cNvSpPr/>
          <p:nvPr/>
        </p:nvSpPr>
        <p:spPr>
          <a:xfrm>
            <a:off x="12290241" y="3940550"/>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27" name="LSTM"/>
          <p:cNvSpPr/>
          <p:nvPr/>
        </p:nvSpPr>
        <p:spPr>
          <a:xfrm>
            <a:off x="14627679"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28" name="LSTM"/>
          <p:cNvSpPr/>
          <p:nvPr/>
        </p:nvSpPr>
        <p:spPr>
          <a:xfrm>
            <a:off x="16846900"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29" name="LSTM"/>
          <p:cNvSpPr/>
          <p:nvPr/>
        </p:nvSpPr>
        <p:spPr>
          <a:xfrm>
            <a:off x="19143278"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30" name="LSTM"/>
          <p:cNvSpPr/>
          <p:nvPr/>
        </p:nvSpPr>
        <p:spPr>
          <a:xfrm>
            <a:off x="21421289" y="393556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31" name="Line"/>
          <p:cNvSpPr/>
          <p:nvPr/>
        </p:nvSpPr>
        <p:spPr>
          <a:xfrm flipV="1">
            <a:off x="10628074"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32" name="Line"/>
          <p:cNvSpPr/>
          <p:nvPr/>
        </p:nvSpPr>
        <p:spPr>
          <a:xfrm flipV="1">
            <a:off x="12901607"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33" name="Line"/>
          <p:cNvSpPr/>
          <p:nvPr/>
        </p:nvSpPr>
        <p:spPr>
          <a:xfrm flipV="1">
            <a:off x="15229377"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34" name="Line"/>
          <p:cNvSpPr/>
          <p:nvPr/>
        </p:nvSpPr>
        <p:spPr>
          <a:xfrm flipV="1">
            <a:off x="17458266" y="3140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35" name="Line"/>
          <p:cNvSpPr/>
          <p:nvPr/>
        </p:nvSpPr>
        <p:spPr>
          <a:xfrm flipV="1">
            <a:off x="19731798" y="3140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36" name="Line"/>
          <p:cNvSpPr/>
          <p:nvPr/>
        </p:nvSpPr>
        <p:spPr>
          <a:xfrm flipV="1">
            <a:off x="22013447" y="31273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537" name="Image" descr="Image"/>
          <p:cNvPicPr>
            <a:picLocks noChangeAspect="1"/>
          </p:cNvPicPr>
          <p:nvPr/>
        </p:nvPicPr>
        <p:blipFill>
          <a:blip r:embed="rId3">
            <a:extLst/>
          </a:blip>
          <a:srcRect l="15856" t="0" r="10696" b="0"/>
          <a:stretch>
            <a:fillRect/>
          </a:stretch>
        </p:blipFill>
        <p:spPr>
          <a:xfrm>
            <a:off x="2590142" y="10623412"/>
            <a:ext cx="2706268" cy="2589221"/>
          </a:xfrm>
          <a:prstGeom prst="rect">
            <a:avLst/>
          </a:prstGeom>
          <a:ln w="25400">
            <a:solidFill>
              <a:srgbClr val="000000"/>
            </a:solidFill>
            <a:miter lim="400000"/>
          </a:ln>
        </p:spPr>
      </p:pic>
      <p:pic>
        <p:nvPicPr>
          <p:cNvPr id="2538" name="Image" descr="Image"/>
          <p:cNvPicPr>
            <a:picLocks noChangeAspect="1"/>
          </p:cNvPicPr>
          <p:nvPr/>
        </p:nvPicPr>
        <p:blipFill>
          <a:blip r:embed="rId4">
            <a:extLst/>
          </a:blip>
          <a:stretch>
            <a:fillRect/>
          </a:stretch>
        </p:blipFill>
        <p:spPr>
          <a:xfrm>
            <a:off x="7019173" y="10636112"/>
            <a:ext cx="2627074" cy="2566108"/>
          </a:xfrm>
          <a:prstGeom prst="rect">
            <a:avLst/>
          </a:prstGeom>
          <a:ln w="25400">
            <a:solidFill>
              <a:srgbClr val="000000"/>
            </a:solidFill>
            <a:miter lim="400000"/>
          </a:ln>
        </p:spPr>
      </p:pic>
      <p:pic>
        <p:nvPicPr>
          <p:cNvPr id="2539" name="Image" descr="Image"/>
          <p:cNvPicPr>
            <a:picLocks noChangeAspect="1"/>
          </p:cNvPicPr>
          <p:nvPr/>
        </p:nvPicPr>
        <p:blipFill>
          <a:blip r:embed="rId5">
            <a:extLst/>
          </a:blip>
          <a:stretch>
            <a:fillRect/>
          </a:stretch>
        </p:blipFill>
        <p:spPr>
          <a:xfrm>
            <a:off x="11362232" y="10566358"/>
            <a:ext cx="2731422" cy="2601072"/>
          </a:xfrm>
          <a:prstGeom prst="rect">
            <a:avLst/>
          </a:prstGeom>
          <a:ln w="25400">
            <a:solidFill>
              <a:srgbClr val="000000"/>
            </a:solidFill>
            <a:miter lim="400000"/>
          </a:ln>
        </p:spPr>
      </p:pic>
      <p:pic>
        <p:nvPicPr>
          <p:cNvPr id="2540" name="Screen Shot 2021-04-04 at 9.26.29 PM.png" descr="Screen Shot 2021-04-04 at 9.26.29 PM.png"/>
          <p:cNvPicPr>
            <a:picLocks noChangeAspect="1"/>
          </p:cNvPicPr>
          <p:nvPr/>
        </p:nvPicPr>
        <p:blipFill>
          <a:blip r:embed="rId6">
            <a:extLst/>
          </a:blip>
          <a:srcRect l="0" t="0" r="8192" b="0"/>
          <a:stretch>
            <a:fillRect/>
          </a:stretch>
        </p:blipFill>
        <p:spPr>
          <a:xfrm>
            <a:off x="15783662" y="10572486"/>
            <a:ext cx="2709102" cy="2588736"/>
          </a:xfrm>
          <a:prstGeom prst="rect">
            <a:avLst/>
          </a:prstGeom>
          <a:ln w="25400">
            <a:solidFill>
              <a:srgbClr val="000000"/>
            </a:solidFill>
            <a:miter lim="400000"/>
          </a:ln>
        </p:spPr>
      </p:pic>
      <p:sp>
        <p:nvSpPr>
          <p:cNvPr id="2541" name="…"/>
          <p:cNvSpPr txBox="1"/>
          <p:nvPr/>
        </p:nvSpPr>
        <p:spPr>
          <a:xfrm>
            <a:off x="5804978"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542" name="…"/>
          <p:cNvSpPr txBox="1"/>
          <p:nvPr/>
        </p:nvSpPr>
        <p:spPr>
          <a:xfrm>
            <a:off x="1014803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543" name="…"/>
          <p:cNvSpPr txBox="1"/>
          <p:nvPr/>
        </p:nvSpPr>
        <p:spPr>
          <a:xfrm>
            <a:off x="1458298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544" name="Line"/>
          <p:cNvSpPr/>
          <p:nvPr/>
        </p:nvSpPr>
        <p:spPr>
          <a:xfrm flipV="1">
            <a:off x="3970634" y="6769512"/>
            <a:ext cx="5693870" cy="1743707"/>
          </a:xfrm>
          <a:prstGeom prst="line">
            <a:avLst/>
          </a:prstGeom>
          <a:ln w="1524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45" name="Line"/>
          <p:cNvSpPr/>
          <p:nvPr/>
        </p:nvSpPr>
        <p:spPr>
          <a:xfrm flipV="1">
            <a:off x="6106529" y="6981757"/>
            <a:ext cx="3888173" cy="1531462"/>
          </a:xfrm>
          <a:prstGeom prst="line">
            <a:avLst/>
          </a:prstGeom>
          <a:ln w="1270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46" name="Square"/>
          <p:cNvSpPr/>
          <p:nvPr/>
        </p:nvSpPr>
        <p:spPr>
          <a:xfrm>
            <a:off x="3513619"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547" name="Square"/>
          <p:cNvSpPr/>
          <p:nvPr/>
        </p:nvSpPr>
        <p:spPr>
          <a:xfrm>
            <a:off x="5632020"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548" name="Square"/>
          <p:cNvSpPr/>
          <p:nvPr/>
        </p:nvSpPr>
        <p:spPr>
          <a:xfrm>
            <a:off x="7908532"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549" name="Square"/>
          <p:cNvSpPr/>
          <p:nvPr/>
        </p:nvSpPr>
        <p:spPr>
          <a:xfrm>
            <a:off x="10152088"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550" name="Square"/>
          <p:cNvSpPr/>
          <p:nvPr/>
        </p:nvSpPr>
        <p:spPr>
          <a:xfrm>
            <a:off x="10152088"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551" name="Square"/>
          <p:cNvSpPr/>
          <p:nvPr/>
        </p:nvSpPr>
        <p:spPr>
          <a:xfrm>
            <a:off x="12303765"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552" name="Square"/>
          <p:cNvSpPr/>
          <p:nvPr/>
        </p:nvSpPr>
        <p:spPr>
          <a:xfrm>
            <a:off x="14455441"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553" name="Square"/>
          <p:cNvSpPr/>
          <p:nvPr/>
        </p:nvSpPr>
        <p:spPr>
          <a:xfrm>
            <a:off x="16714020"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554" name="Line"/>
          <p:cNvSpPr/>
          <p:nvPr/>
        </p:nvSpPr>
        <p:spPr>
          <a:xfrm flipV="1">
            <a:off x="8360594" y="7226567"/>
            <a:ext cx="2010463" cy="1286651"/>
          </a:xfrm>
          <a:prstGeom prst="line">
            <a:avLst/>
          </a:prstGeom>
          <a:ln w="1143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55" name="Line"/>
          <p:cNvSpPr/>
          <p:nvPr/>
        </p:nvSpPr>
        <p:spPr>
          <a:xfrm flipH="1" flipV="1">
            <a:off x="10761094" y="7246122"/>
            <a:ext cx="2010463" cy="1286651"/>
          </a:xfrm>
          <a:prstGeom prst="line">
            <a:avLst/>
          </a:prstGeom>
          <a:ln w="635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56" name="Line"/>
          <p:cNvSpPr/>
          <p:nvPr/>
        </p:nvSpPr>
        <p:spPr>
          <a:xfrm flipH="1" flipV="1">
            <a:off x="11002014" y="6981756"/>
            <a:ext cx="3888173" cy="1531463"/>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57" name="Line"/>
          <p:cNvSpPr/>
          <p:nvPr/>
        </p:nvSpPr>
        <p:spPr>
          <a:xfrm flipH="1" flipV="1">
            <a:off x="11489087" y="6769512"/>
            <a:ext cx="5693870" cy="1743707"/>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58" name="Line"/>
          <p:cNvSpPr/>
          <p:nvPr/>
        </p:nvSpPr>
        <p:spPr>
          <a:xfrm flipV="1">
            <a:off x="10563230" y="7387191"/>
            <a:ext cx="1" cy="1025908"/>
          </a:xfrm>
          <a:prstGeom prst="line">
            <a:avLst/>
          </a:prstGeom>
          <a:ln w="762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59" name="Line"/>
          <p:cNvSpPr/>
          <p:nvPr/>
        </p:nvSpPr>
        <p:spPr>
          <a:xfrm flipV="1">
            <a:off x="6056198" y="967233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60" name="Line"/>
          <p:cNvSpPr/>
          <p:nvPr/>
        </p:nvSpPr>
        <p:spPr>
          <a:xfrm flipV="1">
            <a:off x="10544116" y="9637737"/>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61" name="Line"/>
          <p:cNvSpPr/>
          <p:nvPr/>
        </p:nvSpPr>
        <p:spPr>
          <a:xfrm flipV="1">
            <a:off x="14879619" y="965729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3" name="Hidden"/>
          <p:cNvSpPr txBox="1"/>
          <p:nvPr/>
        </p:nvSpPr>
        <p:spPr>
          <a:xfrm>
            <a:off x="280775" y="8630277"/>
            <a:ext cx="3020564"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2564" name="Outputs"/>
          <p:cNvSpPr txBox="1"/>
          <p:nvPr/>
        </p:nvSpPr>
        <p:spPr>
          <a:xfrm>
            <a:off x="280775" y="1791369"/>
            <a:ext cx="3020564"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Outputs</a:t>
            </a:r>
          </a:p>
        </p:txBody>
      </p:sp>
      <p:sp>
        <p:nvSpPr>
          <p:cNvPr id="2565" name="Input"/>
          <p:cNvSpPr txBox="1"/>
          <p:nvPr/>
        </p:nvSpPr>
        <p:spPr>
          <a:xfrm>
            <a:off x="280775" y="11423666"/>
            <a:ext cx="2024067"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sp>
        <p:nvSpPr>
          <p:cNvPr id="2566" name="Line"/>
          <p:cNvSpPr/>
          <p:nvPr/>
        </p:nvSpPr>
        <p:spPr>
          <a:xfrm flipV="1">
            <a:off x="3943915"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67" name="Line"/>
          <p:cNvSpPr/>
          <p:nvPr/>
        </p:nvSpPr>
        <p:spPr>
          <a:xfrm flipV="1">
            <a:off x="8338828"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68" name="Line"/>
          <p:cNvSpPr/>
          <p:nvPr/>
        </p:nvSpPr>
        <p:spPr>
          <a:xfrm flipV="1">
            <a:off x="12734061"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69" name="Line"/>
          <p:cNvSpPr/>
          <p:nvPr/>
        </p:nvSpPr>
        <p:spPr>
          <a:xfrm flipV="1">
            <a:off x="17144316"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70" name="“A”"/>
          <p:cNvSpPr txBox="1"/>
          <p:nvPr/>
        </p:nvSpPr>
        <p:spPr>
          <a:xfrm rot="18900000">
            <a:off x="5550803" y="2117858"/>
            <a:ext cx="8863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2571" name="“clownfish”"/>
          <p:cNvSpPr txBox="1"/>
          <p:nvPr/>
        </p:nvSpPr>
        <p:spPr>
          <a:xfrm rot="18900000">
            <a:off x="6883188" y="1712776"/>
            <a:ext cx="2683892"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“clownfish”</a:t>
            </a:r>
          </a:p>
        </p:txBody>
      </p:sp>
      <p:sp>
        <p:nvSpPr>
          <p:cNvPr id="2572" name="“swimming”"/>
          <p:cNvSpPr txBox="1"/>
          <p:nvPr/>
        </p:nvSpPr>
        <p:spPr>
          <a:xfrm rot="18900000">
            <a:off x="9126878" y="1691466"/>
            <a:ext cx="2871116"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2573" name="“by”"/>
          <p:cNvSpPr txBox="1"/>
          <p:nvPr/>
        </p:nvSpPr>
        <p:spPr>
          <a:xfrm rot="18900000">
            <a:off x="12292191" y="2149163"/>
            <a:ext cx="1103427"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“by”</a:t>
            </a:r>
          </a:p>
        </p:txBody>
      </p:sp>
      <p:sp>
        <p:nvSpPr>
          <p:cNvPr id="2574" name="“an”"/>
          <p:cNvSpPr txBox="1"/>
          <p:nvPr/>
        </p:nvSpPr>
        <p:spPr>
          <a:xfrm rot="18900000">
            <a:off x="14508074" y="1894196"/>
            <a:ext cx="1113563"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a:t>
            </a:r>
          </a:p>
        </p:txBody>
      </p:sp>
      <p:sp>
        <p:nvSpPr>
          <p:cNvPr id="2575" name="“anenome”"/>
          <p:cNvSpPr txBox="1"/>
          <p:nvPr/>
        </p:nvSpPr>
        <p:spPr>
          <a:xfrm rot="18900000">
            <a:off x="15869900" y="2033937"/>
            <a:ext cx="2694560"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“anenome”</a:t>
            </a:r>
          </a:p>
        </p:txBody>
      </p:sp>
      <p:sp>
        <p:nvSpPr>
          <p:cNvPr id="2576" name="Line"/>
          <p:cNvSpPr/>
          <p:nvPr/>
        </p:nvSpPr>
        <p:spPr>
          <a:xfrm>
            <a:off x="8861522" y="4596260"/>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77" name="Line"/>
          <p:cNvSpPr/>
          <p:nvPr/>
        </p:nvSpPr>
        <p:spPr>
          <a:xfrm>
            <a:off x="11080743" y="4596260"/>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78" name="Line"/>
          <p:cNvSpPr/>
          <p:nvPr/>
        </p:nvSpPr>
        <p:spPr>
          <a:xfrm>
            <a:off x="13377121" y="4596260"/>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79" name="Line"/>
          <p:cNvSpPr/>
          <p:nvPr/>
        </p:nvSpPr>
        <p:spPr>
          <a:xfrm>
            <a:off x="15655132" y="4588212"/>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80" name="Line"/>
          <p:cNvSpPr/>
          <p:nvPr/>
        </p:nvSpPr>
        <p:spPr>
          <a:xfrm>
            <a:off x="6528689" y="4596260"/>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81" name="LSTM"/>
          <p:cNvSpPr/>
          <p:nvPr/>
        </p:nvSpPr>
        <p:spPr>
          <a:xfrm>
            <a:off x="5299301" y="3952727"/>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82" name="LSTM"/>
          <p:cNvSpPr/>
          <p:nvPr/>
        </p:nvSpPr>
        <p:spPr>
          <a:xfrm>
            <a:off x="7585536" y="396318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83" name="LSTM"/>
          <p:cNvSpPr/>
          <p:nvPr/>
        </p:nvSpPr>
        <p:spPr>
          <a:xfrm>
            <a:off x="9922974" y="3966245"/>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84" name="LSTM"/>
          <p:cNvSpPr/>
          <p:nvPr/>
        </p:nvSpPr>
        <p:spPr>
          <a:xfrm>
            <a:off x="12142195" y="3966245"/>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85" name="LSTM"/>
          <p:cNvSpPr/>
          <p:nvPr/>
        </p:nvSpPr>
        <p:spPr>
          <a:xfrm>
            <a:off x="14438572" y="3966245"/>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86" name="LSTM"/>
          <p:cNvSpPr/>
          <p:nvPr/>
        </p:nvSpPr>
        <p:spPr>
          <a:xfrm>
            <a:off x="16716584" y="3958197"/>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587" name="Line"/>
          <p:cNvSpPr/>
          <p:nvPr/>
        </p:nvSpPr>
        <p:spPr>
          <a:xfrm flipV="1">
            <a:off x="5923369" y="3150518"/>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88" name="Line"/>
          <p:cNvSpPr/>
          <p:nvPr/>
        </p:nvSpPr>
        <p:spPr>
          <a:xfrm flipV="1">
            <a:off x="8196902" y="3150518"/>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89" name="Line"/>
          <p:cNvSpPr/>
          <p:nvPr/>
        </p:nvSpPr>
        <p:spPr>
          <a:xfrm flipV="1">
            <a:off x="10524672" y="3150518"/>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90" name="Line"/>
          <p:cNvSpPr/>
          <p:nvPr/>
        </p:nvSpPr>
        <p:spPr>
          <a:xfrm flipV="1">
            <a:off x="12753561" y="316273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91" name="Line"/>
          <p:cNvSpPr/>
          <p:nvPr/>
        </p:nvSpPr>
        <p:spPr>
          <a:xfrm flipV="1">
            <a:off x="15027093" y="316273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92" name="Line"/>
          <p:cNvSpPr/>
          <p:nvPr/>
        </p:nvSpPr>
        <p:spPr>
          <a:xfrm flipV="1">
            <a:off x="17308742" y="315003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593" name="Image" descr="Image"/>
          <p:cNvPicPr>
            <a:picLocks noChangeAspect="1"/>
          </p:cNvPicPr>
          <p:nvPr/>
        </p:nvPicPr>
        <p:blipFill>
          <a:blip r:embed="rId2">
            <a:extLst/>
          </a:blip>
          <a:srcRect l="15856" t="0" r="10696" b="0"/>
          <a:stretch>
            <a:fillRect/>
          </a:stretch>
        </p:blipFill>
        <p:spPr>
          <a:xfrm>
            <a:off x="2590142" y="10623412"/>
            <a:ext cx="2706268" cy="2589221"/>
          </a:xfrm>
          <a:prstGeom prst="rect">
            <a:avLst/>
          </a:prstGeom>
          <a:ln w="25400">
            <a:solidFill>
              <a:srgbClr val="000000"/>
            </a:solidFill>
            <a:miter lim="400000"/>
          </a:ln>
        </p:spPr>
      </p:pic>
      <p:pic>
        <p:nvPicPr>
          <p:cNvPr id="2594" name="Image" descr="Image"/>
          <p:cNvPicPr>
            <a:picLocks noChangeAspect="1"/>
          </p:cNvPicPr>
          <p:nvPr/>
        </p:nvPicPr>
        <p:blipFill>
          <a:blip r:embed="rId3">
            <a:extLst/>
          </a:blip>
          <a:stretch>
            <a:fillRect/>
          </a:stretch>
        </p:blipFill>
        <p:spPr>
          <a:xfrm>
            <a:off x="7019173" y="10636112"/>
            <a:ext cx="2627074" cy="2566108"/>
          </a:xfrm>
          <a:prstGeom prst="rect">
            <a:avLst/>
          </a:prstGeom>
          <a:ln w="25400">
            <a:solidFill>
              <a:srgbClr val="000000"/>
            </a:solidFill>
            <a:miter lim="400000"/>
          </a:ln>
        </p:spPr>
      </p:pic>
      <p:pic>
        <p:nvPicPr>
          <p:cNvPr id="2595" name="Image" descr="Image"/>
          <p:cNvPicPr>
            <a:picLocks noChangeAspect="1"/>
          </p:cNvPicPr>
          <p:nvPr/>
        </p:nvPicPr>
        <p:blipFill>
          <a:blip r:embed="rId4">
            <a:extLst/>
          </a:blip>
          <a:stretch>
            <a:fillRect/>
          </a:stretch>
        </p:blipFill>
        <p:spPr>
          <a:xfrm>
            <a:off x="11362232" y="10566358"/>
            <a:ext cx="2731422" cy="2601072"/>
          </a:xfrm>
          <a:prstGeom prst="rect">
            <a:avLst/>
          </a:prstGeom>
          <a:ln w="25400">
            <a:solidFill>
              <a:srgbClr val="000000"/>
            </a:solidFill>
            <a:miter lim="400000"/>
          </a:ln>
        </p:spPr>
      </p:pic>
      <p:pic>
        <p:nvPicPr>
          <p:cNvPr id="2596" name="Screen Shot 2021-04-04 at 9.26.29 PM.png" descr="Screen Shot 2021-04-04 at 9.26.29 PM.png"/>
          <p:cNvPicPr>
            <a:picLocks noChangeAspect="1"/>
          </p:cNvPicPr>
          <p:nvPr/>
        </p:nvPicPr>
        <p:blipFill>
          <a:blip r:embed="rId5">
            <a:extLst/>
          </a:blip>
          <a:srcRect l="0" t="0" r="8192" b="0"/>
          <a:stretch>
            <a:fillRect/>
          </a:stretch>
        </p:blipFill>
        <p:spPr>
          <a:xfrm>
            <a:off x="15783662" y="10572486"/>
            <a:ext cx="2709102" cy="2588736"/>
          </a:xfrm>
          <a:prstGeom prst="rect">
            <a:avLst/>
          </a:prstGeom>
          <a:ln w="25400">
            <a:solidFill>
              <a:srgbClr val="000000"/>
            </a:solidFill>
            <a:miter lim="400000"/>
          </a:ln>
        </p:spPr>
      </p:pic>
      <p:sp>
        <p:nvSpPr>
          <p:cNvPr id="2597" name="…"/>
          <p:cNvSpPr txBox="1"/>
          <p:nvPr/>
        </p:nvSpPr>
        <p:spPr>
          <a:xfrm>
            <a:off x="5804978"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598" name="…"/>
          <p:cNvSpPr txBox="1"/>
          <p:nvPr/>
        </p:nvSpPr>
        <p:spPr>
          <a:xfrm>
            <a:off x="1014803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599" name="…"/>
          <p:cNvSpPr txBox="1"/>
          <p:nvPr/>
        </p:nvSpPr>
        <p:spPr>
          <a:xfrm>
            <a:off x="1458298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600" name="Square"/>
          <p:cNvSpPr/>
          <p:nvPr/>
        </p:nvSpPr>
        <p:spPr>
          <a:xfrm>
            <a:off x="3513619"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01" name="Square"/>
          <p:cNvSpPr/>
          <p:nvPr/>
        </p:nvSpPr>
        <p:spPr>
          <a:xfrm>
            <a:off x="5632020"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02" name="Square"/>
          <p:cNvSpPr/>
          <p:nvPr/>
        </p:nvSpPr>
        <p:spPr>
          <a:xfrm>
            <a:off x="7908532"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03" name="Square"/>
          <p:cNvSpPr/>
          <p:nvPr/>
        </p:nvSpPr>
        <p:spPr>
          <a:xfrm>
            <a:off x="10152088"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04" name="Square"/>
          <p:cNvSpPr/>
          <p:nvPr/>
        </p:nvSpPr>
        <p:spPr>
          <a:xfrm>
            <a:off x="10152088"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05" name="Square"/>
          <p:cNvSpPr/>
          <p:nvPr/>
        </p:nvSpPr>
        <p:spPr>
          <a:xfrm>
            <a:off x="12303765"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06" name="Square"/>
          <p:cNvSpPr/>
          <p:nvPr/>
        </p:nvSpPr>
        <p:spPr>
          <a:xfrm>
            <a:off x="14455441"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07" name="Square"/>
          <p:cNvSpPr/>
          <p:nvPr/>
        </p:nvSpPr>
        <p:spPr>
          <a:xfrm>
            <a:off x="16714020"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08" name="Line"/>
          <p:cNvSpPr/>
          <p:nvPr/>
        </p:nvSpPr>
        <p:spPr>
          <a:xfrm flipV="1">
            <a:off x="6056198" y="967233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09" name="Line"/>
          <p:cNvSpPr/>
          <p:nvPr/>
        </p:nvSpPr>
        <p:spPr>
          <a:xfrm flipV="1">
            <a:off x="10544116" y="9637737"/>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10" name="Line"/>
          <p:cNvSpPr/>
          <p:nvPr/>
        </p:nvSpPr>
        <p:spPr>
          <a:xfrm flipV="1">
            <a:off x="14879619" y="965729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11" name="Attention"/>
          <p:cNvSpPr txBox="1"/>
          <p:nvPr/>
        </p:nvSpPr>
        <p:spPr>
          <a:xfrm>
            <a:off x="407775" y="122566"/>
            <a:ext cx="4312273" cy="11965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7000">
                <a:latin typeface="Helvetica Neue Medium"/>
                <a:ea typeface="Helvetica Neue Medium"/>
                <a:cs typeface="Helvetica Neue Medium"/>
                <a:sym typeface="Helvetica Neue Medium"/>
              </a:defRPr>
            </a:lvl1pPr>
          </a:lstStyle>
          <a:p>
            <a:pPr/>
            <a:r>
              <a:t>Attention</a:t>
            </a:r>
          </a:p>
        </p:txBody>
      </p:sp>
      <p:sp>
        <p:nvSpPr>
          <p:cNvPr id="2612" name="Line"/>
          <p:cNvSpPr/>
          <p:nvPr/>
        </p:nvSpPr>
        <p:spPr>
          <a:xfrm flipV="1">
            <a:off x="10563566" y="538030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613" name="sum.pdf" descr="sum.pdf"/>
          <p:cNvPicPr>
            <a:picLocks noChangeAspect="1"/>
          </p:cNvPicPr>
          <p:nvPr/>
        </p:nvPicPr>
        <p:blipFill>
          <a:blip r:embed="rId6">
            <a:extLst/>
          </a:blip>
          <a:stretch>
            <a:fillRect/>
          </a:stretch>
        </p:blipFill>
        <p:spPr>
          <a:xfrm>
            <a:off x="10252416" y="6391975"/>
            <a:ext cx="622301" cy="647701"/>
          </a:xfrm>
          <a:prstGeom prst="rect">
            <a:avLst/>
          </a:prstGeom>
          <a:ln w="12700">
            <a:miter lim="400000"/>
          </a:ln>
        </p:spPr>
      </p:pic>
      <p:sp>
        <p:nvSpPr>
          <p:cNvPr id="2614" name="Line"/>
          <p:cNvSpPr/>
          <p:nvPr/>
        </p:nvSpPr>
        <p:spPr>
          <a:xfrm flipV="1">
            <a:off x="3970634" y="6769512"/>
            <a:ext cx="5693870" cy="1743707"/>
          </a:xfrm>
          <a:prstGeom prst="line">
            <a:avLst/>
          </a:prstGeom>
          <a:ln w="635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15" name="Line"/>
          <p:cNvSpPr/>
          <p:nvPr/>
        </p:nvSpPr>
        <p:spPr>
          <a:xfrm flipV="1">
            <a:off x="6106529" y="6981757"/>
            <a:ext cx="3888173" cy="1531462"/>
          </a:xfrm>
          <a:prstGeom prst="line">
            <a:avLst/>
          </a:prstGeom>
          <a:ln w="1143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16" name="Line"/>
          <p:cNvSpPr/>
          <p:nvPr/>
        </p:nvSpPr>
        <p:spPr>
          <a:xfrm flipV="1">
            <a:off x="8360594" y="7226567"/>
            <a:ext cx="2010463" cy="1286651"/>
          </a:xfrm>
          <a:prstGeom prst="line">
            <a:avLst/>
          </a:prstGeom>
          <a:ln w="177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17" name="Line"/>
          <p:cNvSpPr/>
          <p:nvPr/>
        </p:nvSpPr>
        <p:spPr>
          <a:xfrm flipH="1" flipV="1">
            <a:off x="10761094" y="7246122"/>
            <a:ext cx="2010463" cy="1286651"/>
          </a:xfrm>
          <a:prstGeom prst="line">
            <a:avLst/>
          </a:prstGeom>
          <a:ln w="1143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18" name="Line"/>
          <p:cNvSpPr/>
          <p:nvPr/>
        </p:nvSpPr>
        <p:spPr>
          <a:xfrm flipH="1" flipV="1">
            <a:off x="11002014" y="6981756"/>
            <a:ext cx="3888173" cy="1531463"/>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19" name="Line"/>
          <p:cNvSpPr/>
          <p:nvPr/>
        </p:nvSpPr>
        <p:spPr>
          <a:xfrm flipH="1" flipV="1">
            <a:off x="11489087" y="6769512"/>
            <a:ext cx="5693870" cy="1743707"/>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20" name="Line"/>
          <p:cNvSpPr/>
          <p:nvPr/>
        </p:nvSpPr>
        <p:spPr>
          <a:xfrm flipV="1">
            <a:off x="10563230" y="7387191"/>
            <a:ext cx="1" cy="1025908"/>
          </a:xfrm>
          <a:prstGeom prst="line">
            <a:avLst/>
          </a:prstGeom>
          <a:ln w="1143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Screen Shot 2016-08-31 at 9.06.44 PM.png" descr="Screen Shot 2016-08-31 at 9.06.44 PM.png"/>
          <p:cNvPicPr>
            <a:picLocks noChangeAspect="1"/>
          </p:cNvPicPr>
          <p:nvPr/>
        </p:nvPicPr>
        <p:blipFill>
          <a:blip r:embed="rId3">
            <a:extLst/>
          </a:blip>
          <a:stretch>
            <a:fillRect/>
          </a:stretch>
        </p:blipFill>
        <p:spPr>
          <a:xfrm>
            <a:off x="3039658" y="0"/>
            <a:ext cx="18304684" cy="13769740"/>
          </a:xfrm>
          <a:prstGeom prst="rect">
            <a:avLst/>
          </a:prstGeom>
          <a:ln w="12700">
            <a:miter lim="400000"/>
          </a:ln>
        </p:spPr>
      </p:pic>
      <p:sp>
        <p:nvSpPr>
          <p:cNvPr id="243" name="“What color is the chair?”"/>
          <p:cNvSpPr txBox="1"/>
          <p:nvPr/>
        </p:nvSpPr>
        <p:spPr>
          <a:xfrm>
            <a:off x="5502792" y="1092672"/>
            <a:ext cx="13314512" cy="1425576"/>
          </a:xfrm>
          <a:prstGeom prst="rect">
            <a:avLst/>
          </a:prstGeom>
          <a:ln w="12700">
            <a:miter lim="400000"/>
          </a:ln>
          <a:effectLst>
            <a:outerShdw sx="100000" sy="100000" kx="0" ky="0" algn="b" rotWithShape="0" blurRad="266700" dist="12700" dir="5400000">
              <a:srgbClr val="000000">
                <a:alpha val="75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sz="8400">
                <a:solidFill>
                  <a:srgbClr val="FFFFFF"/>
                </a:solidFill>
                <a:latin typeface="Helvetica"/>
                <a:ea typeface="Helvetica"/>
                <a:cs typeface="Helvetica"/>
                <a:sym typeface="Helvetica"/>
              </a:defRPr>
            </a:lvl1pPr>
          </a:lstStyle>
          <a:p>
            <a:pPr/>
            <a:r>
              <a:t>“What color is the chair?”</a:t>
            </a:r>
          </a:p>
        </p:txBody>
      </p:sp>
      <p:sp>
        <p:nvSpPr>
          <p:cNvPr id="244" name="red"/>
          <p:cNvSpPr txBox="1"/>
          <p:nvPr/>
        </p:nvSpPr>
        <p:spPr>
          <a:xfrm>
            <a:off x="11277875" y="2424563"/>
            <a:ext cx="1815680" cy="1425576"/>
          </a:xfrm>
          <a:prstGeom prst="rect">
            <a:avLst/>
          </a:prstGeom>
          <a:ln w="12700">
            <a:miter lim="400000"/>
          </a:ln>
          <a:effectLst>
            <a:outerShdw sx="100000" sy="100000" kx="0" ky="0" algn="b" rotWithShape="0" blurRad="266700" dist="12700" dir="5400000">
              <a:srgbClr val="000000">
                <a:alpha val="75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sz="8400">
                <a:solidFill>
                  <a:srgbClr val="FFFFFF"/>
                </a:solidFill>
                <a:latin typeface="Helvetica"/>
                <a:ea typeface="Helvetica"/>
                <a:cs typeface="Helvetica"/>
                <a:sym typeface="Helvetica"/>
              </a:defRPr>
            </a:lvl1pPr>
          </a:lstStyle>
          <a:p>
            <a:pPr/>
            <a:r>
              <a:t>red</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2" name="Hidden"/>
          <p:cNvSpPr txBox="1"/>
          <p:nvPr/>
        </p:nvSpPr>
        <p:spPr>
          <a:xfrm>
            <a:off x="280775" y="8630277"/>
            <a:ext cx="3020564" cy="886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Hidden</a:t>
            </a:r>
          </a:p>
        </p:txBody>
      </p:sp>
      <p:sp>
        <p:nvSpPr>
          <p:cNvPr id="2623" name="Input"/>
          <p:cNvSpPr txBox="1"/>
          <p:nvPr/>
        </p:nvSpPr>
        <p:spPr>
          <a:xfrm>
            <a:off x="280775" y="11423666"/>
            <a:ext cx="2024067"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sp>
        <p:nvSpPr>
          <p:cNvPr id="2624" name="Line"/>
          <p:cNvSpPr/>
          <p:nvPr/>
        </p:nvSpPr>
        <p:spPr>
          <a:xfrm flipV="1">
            <a:off x="3943915"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25" name="Line"/>
          <p:cNvSpPr/>
          <p:nvPr/>
        </p:nvSpPr>
        <p:spPr>
          <a:xfrm flipV="1">
            <a:off x="8338828"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26" name="Line"/>
          <p:cNvSpPr/>
          <p:nvPr/>
        </p:nvSpPr>
        <p:spPr>
          <a:xfrm flipV="1">
            <a:off x="12734061"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27" name="Line"/>
          <p:cNvSpPr/>
          <p:nvPr/>
        </p:nvSpPr>
        <p:spPr>
          <a:xfrm flipV="1">
            <a:off x="17144316"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28" name="“A”"/>
          <p:cNvSpPr txBox="1"/>
          <p:nvPr/>
        </p:nvSpPr>
        <p:spPr>
          <a:xfrm rot="18900000">
            <a:off x="-1239626" y="2349224"/>
            <a:ext cx="8863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2629" name="“clownfish”"/>
          <p:cNvSpPr txBox="1"/>
          <p:nvPr/>
        </p:nvSpPr>
        <p:spPr>
          <a:xfrm rot="18900000">
            <a:off x="92758" y="1982243"/>
            <a:ext cx="2683892"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“clownfish”</a:t>
            </a:r>
          </a:p>
        </p:txBody>
      </p:sp>
      <p:sp>
        <p:nvSpPr>
          <p:cNvPr id="2630" name="“swimming”"/>
          <p:cNvSpPr txBox="1"/>
          <p:nvPr/>
        </p:nvSpPr>
        <p:spPr>
          <a:xfrm rot="18900000">
            <a:off x="2336449" y="1960933"/>
            <a:ext cx="2871115"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2631" name="“by”"/>
          <p:cNvSpPr txBox="1"/>
          <p:nvPr/>
        </p:nvSpPr>
        <p:spPr>
          <a:xfrm rot="18900000">
            <a:off x="5501761" y="2253529"/>
            <a:ext cx="1103428"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“by”</a:t>
            </a:r>
          </a:p>
        </p:txBody>
      </p:sp>
      <p:sp>
        <p:nvSpPr>
          <p:cNvPr id="2632" name="“an”"/>
          <p:cNvSpPr txBox="1"/>
          <p:nvPr/>
        </p:nvSpPr>
        <p:spPr>
          <a:xfrm rot="18900000">
            <a:off x="7717645" y="2125562"/>
            <a:ext cx="1113562"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a:t>
            </a:r>
          </a:p>
        </p:txBody>
      </p:sp>
      <p:sp>
        <p:nvSpPr>
          <p:cNvPr id="2633" name="“anenome”"/>
          <p:cNvSpPr txBox="1"/>
          <p:nvPr/>
        </p:nvSpPr>
        <p:spPr>
          <a:xfrm rot="18900000">
            <a:off x="9079470" y="2011304"/>
            <a:ext cx="2694560"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“anenome”</a:t>
            </a:r>
          </a:p>
        </p:txBody>
      </p:sp>
      <p:sp>
        <p:nvSpPr>
          <p:cNvPr id="2634" name="Line"/>
          <p:cNvSpPr/>
          <p:nvPr/>
        </p:nvSpPr>
        <p:spPr>
          <a:xfrm>
            <a:off x="2071093"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35" name="Line"/>
          <p:cNvSpPr/>
          <p:nvPr/>
        </p:nvSpPr>
        <p:spPr>
          <a:xfrm>
            <a:off x="4290314"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36" name="Line"/>
          <p:cNvSpPr/>
          <p:nvPr/>
        </p:nvSpPr>
        <p:spPr>
          <a:xfrm>
            <a:off x="6586691"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37" name="Line"/>
          <p:cNvSpPr/>
          <p:nvPr/>
        </p:nvSpPr>
        <p:spPr>
          <a:xfrm>
            <a:off x="8864703" y="4565579"/>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38" name="Line"/>
          <p:cNvSpPr/>
          <p:nvPr/>
        </p:nvSpPr>
        <p:spPr>
          <a:xfrm>
            <a:off x="-261741"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39" name="LSTM"/>
          <p:cNvSpPr/>
          <p:nvPr/>
        </p:nvSpPr>
        <p:spPr>
          <a:xfrm>
            <a:off x="-1491128" y="3930093"/>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640" name="LSTM"/>
          <p:cNvSpPr/>
          <p:nvPr/>
        </p:nvSpPr>
        <p:spPr>
          <a:xfrm>
            <a:off x="795106" y="3940550"/>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641" name="LSTM"/>
          <p:cNvSpPr/>
          <p:nvPr/>
        </p:nvSpPr>
        <p:spPr>
          <a:xfrm>
            <a:off x="3132544"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642" name="LSTM"/>
          <p:cNvSpPr/>
          <p:nvPr/>
        </p:nvSpPr>
        <p:spPr>
          <a:xfrm>
            <a:off x="5351765"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643" name="LSTM"/>
          <p:cNvSpPr/>
          <p:nvPr/>
        </p:nvSpPr>
        <p:spPr>
          <a:xfrm>
            <a:off x="7648143"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644" name="LSTM"/>
          <p:cNvSpPr/>
          <p:nvPr/>
        </p:nvSpPr>
        <p:spPr>
          <a:xfrm>
            <a:off x="9926154" y="393556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645" name="Line"/>
          <p:cNvSpPr/>
          <p:nvPr/>
        </p:nvSpPr>
        <p:spPr>
          <a:xfrm flipV="1">
            <a:off x="-867060"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46" name="Line"/>
          <p:cNvSpPr/>
          <p:nvPr/>
        </p:nvSpPr>
        <p:spPr>
          <a:xfrm flipV="1">
            <a:off x="1406472"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47" name="Line"/>
          <p:cNvSpPr/>
          <p:nvPr/>
        </p:nvSpPr>
        <p:spPr>
          <a:xfrm flipV="1">
            <a:off x="3734242"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48" name="Line"/>
          <p:cNvSpPr/>
          <p:nvPr/>
        </p:nvSpPr>
        <p:spPr>
          <a:xfrm flipV="1">
            <a:off x="5963131" y="3140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49" name="Line"/>
          <p:cNvSpPr/>
          <p:nvPr/>
        </p:nvSpPr>
        <p:spPr>
          <a:xfrm flipV="1">
            <a:off x="8236664" y="3140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50" name="Line"/>
          <p:cNvSpPr/>
          <p:nvPr/>
        </p:nvSpPr>
        <p:spPr>
          <a:xfrm flipV="1">
            <a:off x="10518312" y="31273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651" name="Image" descr="Image"/>
          <p:cNvPicPr>
            <a:picLocks noChangeAspect="1"/>
          </p:cNvPicPr>
          <p:nvPr/>
        </p:nvPicPr>
        <p:blipFill>
          <a:blip r:embed="rId2">
            <a:extLst/>
          </a:blip>
          <a:srcRect l="15856" t="0" r="10696" b="0"/>
          <a:stretch>
            <a:fillRect/>
          </a:stretch>
        </p:blipFill>
        <p:spPr>
          <a:xfrm>
            <a:off x="2590142" y="10623412"/>
            <a:ext cx="2706268" cy="2589221"/>
          </a:xfrm>
          <a:prstGeom prst="rect">
            <a:avLst/>
          </a:prstGeom>
          <a:ln w="25400">
            <a:solidFill>
              <a:srgbClr val="000000"/>
            </a:solidFill>
            <a:miter lim="400000"/>
          </a:ln>
        </p:spPr>
      </p:pic>
      <p:pic>
        <p:nvPicPr>
          <p:cNvPr id="2652" name="Image" descr="Image"/>
          <p:cNvPicPr>
            <a:picLocks noChangeAspect="1"/>
          </p:cNvPicPr>
          <p:nvPr/>
        </p:nvPicPr>
        <p:blipFill>
          <a:blip r:embed="rId3">
            <a:extLst/>
          </a:blip>
          <a:stretch>
            <a:fillRect/>
          </a:stretch>
        </p:blipFill>
        <p:spPr>
          <a:xfrm>
            <a:off x="7019173" y="10636112"/>
            <a:ext cx="2627074" cy="2566108"/>
          </a:xfrm>
          <a:prstGeom prst="rect">
            <a:avLst/>
          </a:prstGeom>
          <a:ln w="25400">
            <a:solidFill>
              <a:srgbClr val="000000"/>
            </a:solidFill>
            <a:miter lim="400000"/>
          </a:ln>
        </p:spPr>
      </p:pic>
      <p:pic>
        <p:nvPicPr>
          <p:cNvPr id="2653" name="Image" descr="Image"/>
          <p:cNvPicPr>
            <a:picLocks noChangeAspect="1"/>
          </p:cNvPicPr>
          <p:nvPr/>
        </p:nvPicPr>
        <p:blipFill>
          <a:blip r:embed="rId4">
            <a:extLst/>
          </a:blip>
          <a:stretch>
            <a:fillRect/>
          </a:stretch>
        </p:blipFill>
        <p:spPr>
          <a:xfrm>
            <a:off x="11362232" y="10566358"/>
            <a:ext cx="2731422" cy="2601072"/>
          </a:xfrm>
          <a:prstGeom prst="rect">
            <a:avLst/>
          </a:prstGeom>
          <a:ln w="25400">
            <a:solidFill>
              <a:srgbClr val="000000"/>
            </a:solidFill>
            <a:miter lim="400000"/>
          </a:ln>
        </p:spPr>
      </p:pic>
      <p:pic>
        <p:nvPicPr>
          <p:cNvPr id="2654" name="Screen Shot 2021-04-04 at 9.26.29 PM.png" descr="Screen Shot 2021-04-04 at 9.26.29 PM.png"/>
          <p:cNvPicPr>
            <a:picLocks noChangeAspect="1"/>
          </p:cNvPicPr>
          <p:nvPr/>
        </p:nvPicPr>
        <p:blipFill>
          <a:blip r:embed="rId5">
            <a:extLst/>
          </a:blip>
          <a:srcRect l="0" t="0" r="8192" b="0"/>
          <a:stretch>
            <a:fillRect/>
          </a:stretch>
        </p:blipFill>
        <p:spPr>
          <a:xfrm>
            <a:off x="15783662" y="10572486"/>
            <a:ext cx="2709102" cy="2588736"/>
          </a:xfrm>
          <a:prstGeom prst="rect">
            <a:avLst/>
          </a:prstGeom>
          <a:ln w="25400">
            <a:solidFill>
              <a:srgbClr val="000000"/>
            </a:solidFill>
            <a:miter lim="400000"/>
          </a:ln>
        </p:spPr>
      </p:pic>
      <p:sp>
        <p:nvSpPr>
          <p:cNvPr id="2655" name="…"/>
          <p:cNvSpPr txBox="1"/>
          <p:nvPr/>
        </p:nvSpPr>
        <p:spPr>
          <a:xfrm>
            <a:off x="5804978"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656" name="…"/>
          <p:cNvSpPr txBox="1"/>
          <p:nvPr/>
        </p:nvSpPr>
        <p:spPr>
          <a:xfrm>
            <a:off x="1014803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657" name="…"/>
          <p:cNvSpPr txBox="1"/>
          <p:nvPr/>
        </p:nvSpPr>
        <p:spPr>
          <a:xfrm>
            <a:off x="1458298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658" name="Square"/>
          <p:cNvSpPr/>
          <p:nvPr/>
        </p:nvSpPr>
        <p:spPr>
          <a:xfrm>
            <a:off x="3513619"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59" name="Square"/>
          <p:cNvSpPr/>
          <p:nvPr/>
        </p:nvSpPr>
        <p:spPr>
          <a:xfrm>
            <a:off x="5632020"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60" name="Square"/>
          <p:cNvSpPr/>
          <p:nvPr/>
        </p:nvSpPr>
        <p:spPr>
          <a:xfrm>
            <a:off x="7908532"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61" name="Square"/>
          <p:cNvSpPr/>
          <p:nvPr/>
        </p:nvSpPr>
        <p:spPr>
          <a:xfrm>
            <a:off x="10152088"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62" name="Square"/>
          <p:cNvSpPr/>
          <p:nvPr/>
        </p:nvSpPr>
        <p:spPr>
          <a:xfrm>
            <a:off x="10152088"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63" name="Square"/>
          <p:cNvSpPr/>
          <p:nvPr/>
        </p:nvSpPr>
        <p:spPr>
          <a:xfrm>
            <a:off x="12303765"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64" name="Square"/>
          <p:cNvSpPr/>
          <p:nvPr/>
        </p:nvSpPr>
        <p:spPr>
          <a:xfrm>
            <a:off x="14455441"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65" name="Square"/>
          <p:cNvSpPr/>
          <p:nvPr/>
        </p:nvSpPr>
        <p:spPr>
          <a:xfrm>
            <a:off x="16714020"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666" name="Line"/>
          <p:cNvSpPr/>
          <p:nvPr/>
        </p:nvSpPr>
        <p:spPr>
          <a:xfrm flipV="1">
            <a:off x="6056198" y="967233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67" name="Line"/>
          <p:cNvSpPr/>
          <p:nvPr/>
        </p:nvSpPr>
        <p:spPr>
          <a:xfrm flipV="1">
            <a:off x="10544116" y="9637737"/>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68" name="Line"/>
          <p:cNvSpPr/>
          <p:nvPr/>
        </p:nvSpPr>
        <p:spPr>
          <a:xfrm flipV="1">
            <a:off x="14879619" y="965729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69" name="Attention"/>
          <p:cNvSpPr txBox="1"/>
          <p:nvPr/>
        </p:nvSpPr>
        <p:spPr>
          <a:xfrm>
            <a:off x="407775" y="122566"/>
            <a:ext cx="4312273" cy="11965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7000">
                <a:latin typeface="Helvetica Neue Medium"/>
                <a:ea typeface="Helvetica Neue Medium"/>
                <a:cs typeface="Helvetica Neue Medium"/>
                <a:sym typeface="Helvetica Neue Medium"/>
              </a:defRPr>
            </a:lvl1pPr>
          </a:lstStyle>
          <a:p>
            <a:pPr/>
            <a:r>
              <a:t>Attention</a:t>
            </a:r>
          </a:p>
        </p:txBody>
      </p:sp>
      <p:sp>
        <p:nvSpPr>
          <p:cNvPr id="2670" name="Line"/>
          <p:cNvSpPr/>
          <p:nvPr/>
        </p:nvSpPr>
        <p:spPr>
          <a:xfrm flipV="1">
            <a:off x="10563566" y="5380309"/>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671" name="sum.pdf" descr="sum.pdf"/>
          <p:cNvPicPr>
            <a:picLocks noChangeAspect="1"/>
          </p:cNvPicPr>
          <p:nvPr/>
        </p:nvPicPr>
        <p:blipFill>
          <a:blip r:embed="rId6">
            <a:extLst/>
          </a:blip>
          <a:stretch>
            <a:fillRect/>
          </a:stretch>
        </p:blipFill>
        <p:spPr>
          <a:xfrm>
            <a:off x="10252416" y="6391975"/>
            <a:ext cx="622301" cy="647701"/>
          </a:xfrm>
          <a:prstGeom prst="rect">
            <a:avLst/>
          </a:prstGeom>
          <a:ln w="12700">
            <a:miter lim="400000"/>
          </a:ln>
        </p:spPr>
      </p:pic>
      <p:sp>
        <p:nvSpPr>
          <p:cNvPr id="2672" name="Line"/>
          <p:cNvSpPr/>
          <p:nvPr/>
        </p:nvSpPr>
        <p:spPr>
          <a:xfrm flipV="1">
            <a:off x="3970634" y="6769512"/>
            <a:ext cx="5693870" cy="1743707"/>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73" name="Line"/>
          <p:cNvSpPr/>
          <p:nvPr/>
        </p:nvSpPr>
        <p:spPr>
          <a:xfrm flipV="1">
            <a:off x="6106529" y="6981757"/>
            <a:ext cx="3888173" cy="1531462"/>
          </a:xfrm>
          <a:prstGeom prst="line">
            <a:avLst/>
          </a:prstGeom>
          <a:ln w="381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74" name="Line"/>
          <p:cNvSpPr/>
          <p:nvPr/>
        </p:nvSpPr>
        <p:spPr>
          <a:xfrm flipV="1">
            <a:off x="8360594" y="7226567"/>
            <a:ext cx="2010463" cy="1286651"/>
          </a:xfrm>
          <a:prstGeom prst="line">
            <a:avLst/>
          </a:prstGeom>
          <a:ln w="1397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75" name="Line"/>
          <p:cNvSpPr/>
          <p:nvPr/>
        </p:nvSpPr>
        <p:spPr>
          <a:xfrm flipH="1" flipV="1">
            <a:off x="10761094" y="7246122"/>
            <a:ext cx="2010463" cy="1286651"/>
          </a:xfrm>
          <a:prstGeom prst="line">
            <a:avLst/>
          </a:prstGeom>
          <a:ln w="1397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76" name="Line"/>
          <p:cNvSpPr/>
          <p:nvPr/>
        </p:nvSpPr>
        <p:spPr>
          <a:xfrm flipH="1" flipV="1">
            <a:off x="11002014" y="6981756"/>
            <a:ext cx="3888173" cy="1531463"/>
          </a:xfrm>
          <a:prstGeom prst="line">
            <a:avLst/>
          </a:prstGeom>
          <a:ln w="889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77" name="Line"/>
          <p:cNvSpPr/>
          <p:nvPr/>
        </p:nvSpPr>
        <p:spPr>
          <a:xfrm flipH="1" flipV="1">
            <a:off x="11489087" y="6769512"/>
            <a:ext cx="5693870" cy="1743707"/>
          </a:xfrm>
          <a:prstGeom prst="line">
            <a:avLst/>
          </a:prstGeom>
          <a:ln w="762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78" name="Line"/>
          <p:cNvSpPr/>
          <p:nvPr/>
        </p:nvSpPr>
        <p:spPr>
          <a:xfrm flipV="1">
            <a:off x="10563230" y="7387191"/>
            <a:ext cx="1" cy="1025908"/>
          </a:xfrm>
          <a:prstGeom prst="line">
            <a:avLst/>
          </a:prstGeom>
          <a:ln w="1397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61" grpId="1"/>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0" name="Input"/>
          <p:cNvSpPr txBox="1"/>
          <p:nvPr/>
        </p:nvSpPr>
        <p:spPr>
          <a:xfrm>
            <a:off x="280775" y="11423666"/>
            <a:ext cx="2024067"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sp>
        <p:nvSpPr>
          <p:cNvPr id="2681" name="Line"/>
          <p:cNvSpPr/>
          <p:nvPr/>
        </p:nvSpPr>
        <p:spPr>
          <a:xfrm flipV="1">
            <a:off x="3943915"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82" name="Line"/>
          <p:cNvSpPr/>
          <p:nvPr/>
        </p:nvSpPr>
        <p:spPr>
          <a:xfrm flipV="1">
            <a:off x="8338828"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83" name="Line"/>
          <p:cNvSpPr/>
          <p:nvPr/>
        </p:nvSpPr>
        <p:spPr>
          <a:xfrm flipV="1">
            <a:off x="12734061"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84" name="Line"/>
          <p:cNvSpPr/>
          <p:nvPr/>
        </p:nvSpPr>
        <p:spPr>
          <a:xfrm flipV="1">
            <a:off x="17144316"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85" name="“A”"/>
          <p:cNvSpPr txBox="1"/>
          <p:nvPr/>
        </p:nvSpPr>
        <p:spPr>
          <a:xfrm rot="18900000">
            <a:off x="-1239626" y="2349224"/>
            <a:ext cx="8863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2686" name="“clownfish”"/>
          <p:cNvSpPr txBox="1"/>
          <p:nvPr/>
        </p:nvSpPr>
        <p:spPr>
          <a:xfrm rot="18900000">
            <a:off x="92758" y="1982243"/>
            <a:ext cx="2683892"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“clownfish”</a:t>
            </a:r>
          </a:p>
        </p:txBody>
      </p:sp>
      <p:sp>
        <p:nvSpPr>
          <p:cNvPr id="2687" name="“swimming”"/>
          <p:cNvSpPr txBox="1"/>
          <p:nvPr/>
        </p:nvSpPr>
        <p:spPr>
          <a:xfrm rot="18900000">
            <a:off x="2336449" y="1960933"/>
            <a:ext cx="2871115"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2688" name="“by”"/>
          <p:cNvSpPr txBox="1"/>
          <p:nvPr/>
        </p:nvSpPr>
        <p:spPr>
          <a:xfrm rot="18900000">
            <a:off x="5501761" y="2253529"/>
            <a:ext cx="1103428"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“by”</a:t>
            </a:r>
          </a:p>
        </p:txBody>
      </p:sp>
      <p:sp>
        <p:nvSpPr>
          <p:cNvPr id="2689" name="“an”"/>
          <p:cNvSpPr txBox="1"/>
          <p:nvPr/>
        </p:nvSpPr>
        <p:spPr>
          <a:xfrm rot="18900000">
            <a:off x="7717645" y="2125562"/>
            <a:ext cx="1113562"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a:t>
            </a:r>
          </a:p>
        </p:txBody>
      </p:sp>
      <p:sp>
        <p:nvSpPr>
          <p:cNvPr id="2690" name="“anenome”"/>
          <p:cNvSpPr txBox="1"/>
          <p:nvPr/>
        </p:nvSpPr>
        <p:spPr>
          <a:xfrm rot="18900000">
            <a:off x="9079470" y="2011304"/>
            <a:ext cx="2694560"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“anenome”</a:t>
            </a:r>
          </a:p>
        </p:txBody>
      </p:sp>
      <p:sp>
        <p:nvSpPr>
          <p:cNvPr id="2691" name="Line"/>
          <p:cNvSpPr/>
          <p:nvPr/>
        </p:nvSpPr>
        <p:spPr>
          <a:xfrm>
            <a:off x="2071093"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92" name="Line"/>
          <p:cNvSpPr/>
          <p:nvPr/>
        </p:nvSpPr>
        <p:spPr>
          <a:xfrm>
            <a:off x="4290314"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93" name="Line"/>
          <p:cNvSpPr/>
          <p:nvPr/>
        </p:nvSpPr>
        <p:spPr>
          <a:xfrm>
            <a:off x="6586691"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94" name="Line"/>
          <p:cNvSpPr/>
          <p:nvPr/>
        </p:nvSpPr>
        <p:spPr>
          <a:xfrm>
            <a:off x="8864703" y="4565579"/>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95" name="Line"/>
          <p:cNvSpPr/>
          <p:nvPr/>
        </p:nvSpPr>
        <p:spPr>
          <a:xfrm>
            <a:off x="-261741"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96" name="LSTM"/>
          <p:cNvSpPr/>
          <p:nvPr/>
        </p:nvSpPr>
        <p:spPr>
          <a:xfrm>
            <a:off x="-1491128" y="3930093"/>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697" name="LSTM"/>
          <p:cNvSpPr/>
          <p:nvPr/>
        </p:nvSpPr>
        <p:spPr>
          <a:xfrm>
            <a:off x="795106" y="3940550"/>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698" name="LSTM"/>
          <p:cNvSpPr/>
          <p:nvPr/>
        </p:nvSpPr>
        <p:spPr>
          <a:xfrm>
            <a:off x="3132544"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699" name="LSTM"/>
          <p:cNvSpPr/>
          <p:nvPr/>
        </p:nvSpPr>
        <p:spPr>
          <a:xfrm>
            <a:off x="5351765"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700" name="LSTM"/>
          <p:cNvSpPr/>
          <p:nvPr/>
        </p:nvSpPr>
        <p:spPr>
          <a:xfrm>
            <a:off x="7648143"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701" name="LSTM"/>
          <p:cNvSpPr/>
          <p:nvPr/>
        </p:nvSpPr>
        <p:spPr>
          <a:xfrm>
            <a:off x="9926154" y="393556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702" name="Line"/>
          <p:cNvSpPr/>
          <p:nvPr/>
        </p:nvSpPr>
        <p:spPr>
          <a:xfrm flipV="1">
            <a:off x="-867060"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03" name="Line"/>
          <p:cNvSpPr/>
          <p:nvPr/>
        </p:nvSpPr>
        <p:spPr>
          <a:xfrm flipV="1">
            <a:off x="1406472"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04" name="Line"/>
          <p:cNvSpPr/>
          <p:nvPr/>
        </p:nvSpPr>
        <p:spPr>
          <a:xfrm flipV="1">
            <a:off x="3734242"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05" name="Line"/>
          <p:cNvSpPr/>
          <p:nvPr/>
        </p:nvSpPr>
        <p:spPr>
          <a:xfrm flipV="1">
            <a:off x="5963131" y="3140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06" name="Line"/>
          <p:cNvSpPr/>
          <p:nvPr/>
        </p:nvSpPr>
        <p:spPr>
          <a:xfrm flipV="1">
            <a:off x="8236664" y="3140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07" name="Line"/>
          <p:cNvSpPr/>
          <p:nvPr/>
        </p:nvSpPr>
        <p:spPr>
          <a:xfrm flipV="1">
            <a:off x="10518312" y="31273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708" name="Image" descr="Image"/>
          <p:cNvPicPr>
            <a:picLocks noChangeAspect="1"/>
          </p:cNvPicPr>
          <p:nvPr/>
        </p:nvPicPr>
        <p:blipFill>
          <a:blip r:embed="rId2">
            <a:extLst/>
          </a:blip>
          <a:srcRect l="15856" t="0" r="10696" b="0"/>
          <a:stretch>
            <a:fillRect/>
          </a:stretch>
        </p:blipFill>
        <p:spPr>
          <a:xfrm>
            <a:off x="2590142" y="10623412"/>
            <a:ext cx="2706268" cy="2589221"/>
          </a:xfrm>
          <a:prstGeom prst="rect">
            <a:avLst/>
          </a:prstGeom>
          <a:ln w="25400">
            <a:solidFill>
              <a:srgbClr val="000000"/>
            </a:solidFill>
            <a:miter lim="400000"/>
          </a:ln>
        </p:spPr>
      </p:pic>
      <p:pic>
        <p:nvPicPr>
          <p:cNvPr id="2709" name="Image" descr="Image"/>
          <p:cNvPicPr>
            <a:picLocks noChangeAspect="1"/>
          </p:cNvPicPr>
          <p:nvPr/>
        </p:nvPicPr>
        <p:blipFill>
          <a:blip r:embed="rId3">
            <a:extLst/>
          </a:blip>
          <a:stretch>
            <a:fillRect/>
          </a:stretch>
        </p:blipFill>
        <p:spPr>
          <a:xfrm>
            <a:off x="7019173" y="10636112"/>
            <a:ext cx="2627074" cy="2566108"/>
          </a:xfrm>
          <a:prstGeom prst="rect">
            <a:avLst/>
          </a:prstGeom>
          <a:ln w="25400">
            <a:solidFill>
              <a:srgbClr val="000000"/>
            </a:solidFill>
            <a:miter lim="400000"/>
          </a:ln>
        </p:spPr>
      </p:pic>
      <p:pic>
        <p:nvPicPr>
          <p:cNvPr id="2710" name="Image" descr="Image"/>
          <p:cNvPicPr>
            <a:picLocks noChangeAspect="1"/>
          </p:cNvPicPr>
          <p:nvPr/>
        </p:nvPicPr>
        <p:blipFill>
          <a:blip r:embed="rId4">
            <a:extLst/>
          </a:blip>
          <a:stretch>
            <a:fillRect/>
          </a:stretch>
        </p:blipFill>
        <p:spPr>
          <a:xfrm>
            <a:off x="11362232" y="10566358"/>
            <a:ext cx="2731422" cy="2601072"/>
          </a:xfrm>
          <a:prstGeom prst="rect">
            <a:avLst/>
          </a:prstGeom>
          <a:ln w="25400">
            <a:solidFill>
              <a:srgbClr val="000000"/>
            </a:solidFill>
            <a:miter lim="400000"/>
          </a:ln>
        </p:spPr>
      </p:pic>
      <p:pic>
        <p:nvPicPr>
          <p:cNvPr id="2711" name="Screen Shot 2021-04-04 at 9.26.29 PM.png" descr="Screen Shot 2021-04-04 at 9.26.29 PM.png"/>
          <p:cNvPicPr>
            <a:picLocks noChangeAspect="1"/>
          </p:cNvPicPr>
          <p:nvPr/>
        </p:nvPicPr>
        <p:blipFill>
          <a:blip r:embed="rId5">
            <a:extLst/>
          </a:blip>
          <a:srcRect l="0" t="0" r="8192" b="0"/>
          <a:stretch>
            <a:fillRect/>
          </a:stretch>
        </p:blipFill>
        <p:spPr>
          <a:xfrm>
            <a:off x="15783662" y="10572486"/>
            <a:ext cx="2709102" cy="2588736"/>
          </a:xfrm>
          <a:prstGeom prst="rect">
            <a:avLst/>
          </a:prstGeom>
          <a:ln w="25400">
            <a:solidFill>
              <a:srgbClr val="000000"/>
            </a:solidFill>
            <a:miter lim="400000"/>
          </a:ln>
        </p:spPr>
      </p:pic>
      <p:sp>
        <p:nvSpPr>
          <p:cNvPr id="2712" name="…"/>
          <p:cNvSpPr txBox="1"/>
          <p:nvPr/>
        </p:nvSpPr>
        <p:spPr>
          <a:xfrm>
            <a:off x="5804978"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713" name="…"/>
          <p:cNvSpPr txBox="1"/>
          <p:nvPr/>
        </p:nvSpPr>
        <p:spPr>
          <a:xfrm>
            <a:off x="1014803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714" name="…"/>
          <p:cNvSpPr txBox="1"/>
          <p:nvPr/>
        </p:nvSpPr>
        <p:spPr>
          <a:xfrm>
            <a:off x="1458298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715" name="Square"/>
          <p:cNvSpPr/>
          <p:nvPr/>
        </p:nvSpPr>
        <p:spPr>
          <a:xfrm>
            <a:off x="3513619"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716" name="Square"/>
          <p:cNvSpPr/>
          <p:nvPr/>
        </p:nvSpPr>
        <p:spPr>
          <a:xfrm>
            <a:off x="5632020"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717" name="Square"/>
          <p:cNvSpPr/>
          <p:nvPr/>
        </p:nvSpPr>
        <p:spPr>
          <a:xfrm>
            <a:off x="7908532"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718" name="Square"/>
          <p:cNvSpPr/>
          <p:nvPr/>
        </p:nvSpPr>
        <p:spPr>
          <a:xfrm>
            <a:off x="10152088"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719" name="Square"/>
          <p:cNvSpPr/>
          <p:nvPr/>
        </p:nvSpPr>
        <p:spPr>
          <a:xfrm>
            <a:off x="10152088"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720" name="Square"/>
          <p:cNvSpPr/>
          <p:nvPr/>
        </p:nvSpPr>
        <p:spPr>
          <a:xfrm>
            <a:off x="12303765"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721" name="Square"/>
          <p:cNvSpPr/>
          <p:nvPr/>
        </p:nvSpPr>
        <p:spPr>
          <a:xfrm>
            <a:off x="14455441" y="8671774"/>
            <a:ext cx="848357"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722" name="Square"/>
          <p:cNvSpPr/>
          <p:nvPr/>
        </p:nvSpPr>
        <p:spPr>
          <a:xfrm>
            <a:off x="16714020" y="8671774"/>
            <a:ext cx="848356" cy="848357"/>
          </a:xfrm>
          <a:prstGeom prst="rect">
            <a:avLst/>
          </a:prstGeom>
          <a:solidFill>
            <a:schemeClr val="accent4">
              <a:hueOff val="-461056"/>
              <a:satOff val="4338"/>
              <a:lumOff val="-10225"/>
            </a:schemeClr>
          </a:solidFill>
          <a:ln w="38100">
            <a:solidFill>
              <a:srgbClr val="000000"/>
            </a:solidFill>
            <a:miter lim="400000"/>
          </a:ln>
        </p:spPr>
        <p:txBody>
          <a:bodyPr lIns="71437" tIns="71437" rIns="71437" bIns="71437" anchor="ctr"/>
          <a:lstStyle/>
          <a:p>
            <a:pPr>
              <a:defRPr b="0" sz="3200">
                <a:solidFill>
                  <a:srgbClr val="FFFFFF"/>
                </a:solidFill>
                <a:latin typeface="Helvetica Neue Medium"/>
                <a:ea typeface="Helvetica Neue Medium"/>
                <a:cs typeface="Helvetica Neue Medium"/>
                <a:sym typeface="Helvetica Neue Medium"/>
              </a:defRPr>
            </a:pPr>
          </a:p>
        </p:txBody>
      </p:sp>
      <p:sp>
        <p:nvSpPr>
          <p:cNvPr id="2723" name="Line"/>
          <p:cNvSpPr/>
          <p:nvPr/>
        </p:nvSpPr>
        <p:spPr>
          <a:xfrm flipV="1">
            <a:off x="6056198" y="967233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24" name="Line"/>
          <p:cNvSpPr/>
          <p:nvPr/>
        </p:nvSpPr>
        <p:spPr>
          <a:xfrm flipV="1">
            <a:off x="10544116" y="9637737"/>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25" name="Line"/>
          <p:cNvSpPr/>
          <p:nvPr/>
        </p:nvSpPr>
        <p:spPr>
          <a:xfrm flipV="1">
            <a:off x="14879619" y="965729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26" name="Attention"/>
          <p:cNvSpPr txBox="1"/>
          <p:nvPr/>
        </p:nvSpPr>
        <p:spPr>
          <a:xfrm>
            <a:off x="407775" y="122566"/>
            <a:ext cx="4312273" cy="11965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7000">
                <a:latin typeface="Helvetica Neue Medium"/>
                <a:ea typeface="Helvetica Neue Medium"/>
                <a:cs typeface="Helvetica Neue Medium"/>
                <a:sym typeface="Helvetica Neue Medium"/>
              </a:defRPr>
            </a:lvl1pPr>
          </a:lstStyle>
          <a:p>
            <a:pPr/>
            <a:r>
              <a:t>Attention</a:t>
            </a:r>
          </a:p>
        </p:txBody>
      </p:sp>
      <p:grpSp>
        <p:nvGrpSpPr>
          <p:cNvPr id="2733" name="Group"/>
          <p:cNvGrpSpPr/>
          <p:nvPr/>
        </p:nvGrpSpPr>
        <p:grpSpPr>
          <a:xfrm>
            <a:off x="18215264" y="627785"/>
            <a:ext cx="5832227" cy="6499443"/>
            <a:chOff x="0" y="0"/>
            <a:chExt cx="5832225" cy="6499441"/>
          </a:xfrm>
        </p:grpSpPr>
        <p:sp>
          <p:nvSpPr>
            <p:cNvPr id="2727" name="Weights are determined by similarity between query and key"/>
            <p:cNvSpPr txBox="1"/>
            <p:nvPr/>
          </p:nvSpPr>
          <p:spPr>
            <a:xfrm>
              <a:off x="0" y="0"/>
              <a:ext cx="5832226" cy="31565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0" sz="5000">
                  <a:latin typeface="Helvetica Neue Light"/>
                  <a:ea typeface="Helvetica Neue Light"/>
                  <a:cs typeface="Helvetica Neue Light"/>
                  <a:sym typeface="Helvetica Neue Light"/>
                </a:defRPr>
              </a:pPr>
              <a:r>
                <a:rPr b="1">
                  <a:latin typeface="+mn-lt"/>
                  <a:ea typeface="+mn-ea"/>
                  <a:cs typeface="+mn-cs"/>
                  <a:sym typeface="Helvetica Neue"/>
                </a:rPr>
                <a:t>Weights</a:t>
              </a:r>
              <a:r>
                <a:t> are determined by similarity between </a:t>
              </a:r>
              <a:r>
                <a:rPr b="1">
                  <a:solidFill>
                    <a:schemeClr val="accent6">
                      <a:satOff val="-15798"/>
                      <a:lumOff val="-17517"/>
                    </a:schemeClr>
                  </a:solidFill>
                  <a:latin typeface="+mn-lt"/>
                  <a:ea typeface="+mn-ea"/>
                  <a:cs typeface="+mn-cs"/>
                  <a:sym typeface="Helvetica Neue"/>
                </a:rPr>
                <a:t>query</a:t>
              </a:r>
              <a:r>
                <a:t> and </a:t>
              </a:r>
              <a:r>
                <a:rPr b="1">
                  <a:solidFill>
                    <a:schemeClr val="accent4">
                      <a:hueOff val="-461056"/>
                      <a:satOff val="4338"/>
                      <a:lumOff val="-10225"/>
                    </a:schemeClr>
                  </a:solidFill>
                  <a:latin typeface="+mn-lt"/>
                  <a:ea typeface="+mn-ea"/>
                  <a:cs typeface="+mn-cs"/>
                  <a:sym typeface="Helvetica Neue"/>
                </a:rPr>
                <a:t>key</a:t>
              </a:r>
            </a:p>
          </p:txBody>
        </p:sp>
        <p:grpSp>
          <p:nvGrpSpPr>
            <p:cNvPr id="2732" name="Group"/>
            <p:cNvGrpSpPr/>
            <p:nvPr/>
          </p:nvGrpSpPr>
          <p:grpSpPr>
            <a:xfrm>
              <a:off x="335537" y="4026764"/>
              <a:ext cx="4383729" cy="2472678"/>
              <a:chOff x="0" y="0"/>
              <a:chExt cx="4383727" cy="2472677"/>
            </a:xfrm>
          </p:grpSpPr>
          <p:sp>
            <p:nvSpPr>
              <p:cNvPr id="2728" name="Square"/>
              <p:cNvSpPr/>
              <p:nvPr/>
            </p:nvSpPr>
            <p:spPr>
              <a:xfrm>
                <a:off x="0" y="281568"/>
                <a:ext cx="567163" cy="567164"/>
              </a:xfrm>
              <a:prstGeom prst="rect">
                <a:avLst/>
              </a:prstGeom>
              <a:solidFill>
                <a:srgbClr val="000000"/>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29" name="Rectangle"/>
              <p:cNvSpPr/>
              <p:nvPr/>
            </p:nvSpPr>
            <p:spPr>
              <a:xfrm>
                <a:off x="1485019" y="281568"/>
                <a:ext cx="2191110" cy="567164"/>
              </a:xfrm>
              <a:prstGeom prst="rect">
                <a:avLst/>
              </a:prstGeom>
              <a:solidFill>
                <a:schemeClr val="accent6">
                  <a:satOff val="-15798"/>
                  <a:lumOff val="-17517"/>
                </a:schemeClr>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30" name="="/>
              <p:cNvSpPr txBox="1"/>
              <p:nvPr/>
            </p:nvSpPr>
            <p:spPr>
              <a:xfrm>
                <a:off x="707598" y="-1"/>
                <a:ext cx="636986" cy="1028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6400">
                    <a:latin typeface="Georgia"/>
                    <a:ea typeface="Georgia"/>
                    <a:cs typeface="Georgia"/>
                    <a:sym typeface="Georgia"/>
                  </a:defRPr>
                </a:lvl1pPr>
              </a:lstStyle>
              <a:p>
                <a:pPr/>
                <a:r>
                  <a:t>=</a:t>
                </a:r>
              </a:p>
            </p:txBody>
          </p:sp>
          <p:sp>
            <p:nvSpPr>
              <p:cNvPr id="2731" name="Rectangle"/>
              <p:cNvSpPr/>
              <p:nvPr/>
            </p:nvSpPr>
            <p:spPr>
              <a:xfrm rot="16200000">
                <a:off x="3004591" y="1093541"/>
                <a:ext cx="2191110" cy="567164"/>
              </a:xfrm>
              <a:prstGeom prst="rect">
                <a:avLst/>
              </a:prstGeom>
              <a:solidFill>
                <a:schemeClr val="accent4">
                  <a:hueOff val="-461056"/>
                  <a:satOff val="4338"/>
                  <a:lumOff val="-10225"/>
                </a:schemeClr>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grpSp>
        <p:nvGrpSpPr>
          <p:cNvPr id="2746" name="Group"/>
          <p:cNvGrpSpPr/>
          <p:nvPr/>
        </p:nvGrpSpPr>
        <p:grpSpPr>
          <a:xfrm>
            <a:off x="3916829" y="5191740"/>
            <a:ext cx="13174821" cy="3934333"/>
            <a:chOff x="0" y="0"/>
            <a:chExt cx="13174820" cy="3934331"/>
          </a:xfrm>
        </p:grpSpPr>
        <p:sp>
          <p:nvSpPr>
            <p:cNvPr id="2734" name="Line"/>
            <p:cNvSpPr/>
            <p:nvPr/>
          </p:nvSpPr>
          <p:spPr>
            <a:xfrm>
              <a:off x="4339680" y="0"/>
              <a:ext cx="1" cy="81792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2745" name="Group"/>
            <p:cNvGrpSpPr/>
            <p:nvPr/>
          </p:nvGrpSpPr>
          <p:grpSpPr>
            <a:xfrm>
              <a:off x="0" y="831693"/>
              <a:ext cx="13174821" cy="3102639"/>
              <a:chOff x="0" y="148910"/>
              <a:chExt cx="13174820" cy="3102638"/>
            </a:xfrm>
          </p:grpSpPr>
          <p:grpSp>
            <p:nvGrpSpPr>
              <p:cNvPr id="2742" name="Group"/>
              <p:cNvGrpSpPr/>
              <p:nvPr/>
            </p:nvGrpSpPr>
            <p:grpSpPr>
              <a:xfrm>
                <a:off x="0" y="641861"/>
                <a:ext cx="13174821" cy="2609688"/>
                <a:chOff x="0" y="0"/>
                <a:chExt cx="13174820" cy="2609687"/>
              </a:xfrm>
            </p:grpSpPr>
            <p:sp>
              <p:nvSpPr>
                <p:cNvPr id="2758" name="Connection Line"/>
                <p:cNvSpPr/>
                <p:nvPr/>
              </p:nvSpPr>
              <p:spPr>
                <a:xfrm>
                  <a:off x="0" y="194645"/>
                  <a:ext cx="4267307" cy="24077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386" y="10279"/>
                        <a:pt x="7186" y="17479"/>
                        <a:pt x="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759" name="Connection Line"/>
                <p:cNvSpPr/>
                <p:nvPr/>
              </p:nvSpPr>
              <p:spPr>
                <a:xfrm>
                  <a:off x="2132324" y="0"/>
                  <a:ext cx="2193198" cy="2554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417" y="7079"/>
                        <a:pt x="13217" y="14279"/>
                        <a:pt x="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760" name="Connection Line"/>
                <p:cNvSpPr/>
                <p:nvPr/>
              </p:nvSpPr>
              <p:spPr>
                <a:xfrm>
                  <a:off x="4263141" y="178898"/>
                  <a:ext cx="131018" cy="2415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761" name="Connection Line"/>
                <p:cNvSpPr/>
                <p:nvPr/>
              </p:nvSpPr>
              <p:spPr>
                <a:xfrm>
                  <a:off x="4372861" y="224519"/>
                  <a:ext cx="2236965" cy="2326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79" y="7386"/>
                        <a:pt x="8579" y="14586"/>
                        <a:pt x="2160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762" name="Connection Line"/>
                <p:cNvSpPr/>
                <p:nvPr/>
              </p:nvSpPr>
              <p:spPr>
                <a:xfrm>
                  <a:off x="4382410" y="152197"/>
                  <a:ext cx="4420988" cy="2457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030" y="8662"/>
                        <a:pt x="9230" y="15862"/>
                        <a:pt x="2160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763" name="Connection Line"/>
                <p:cNvSpPr/>
                <p:nvPr/>
              </p:nvSpPr>
              <p:spPr>
                <a:xfrm>
                  <a:off x="4320833" y="69698"/>
                  <a:ext cx="6648841" cy="25311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539" y="7111"/>
                        <a:pt x="8739" y="14311"/>
                        <a:pt x="2160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764" name="Connection Line"/>
                <p:cNvSpPr/>
                <p:nvPr/>
              </p:nvSpPr>
              <p:spPr>
                <a:xfrm>
                  <a:off x="4376884" y="156791"/>
                  <a:ext cx="8797937" cy="2430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586" y="9679"/>
                        <a:pt x="12786" y="16879"/>
                        <a:pt x="2160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grpSp>
          <p:sp>
            <p:nvSpPr>
              <p:cNvPr id="2743" name="Rectangle"/>
              <p:cNvSpPr/>
              <p:nvPr/>
            </p:nvSpPr>
            <p:spPr>
              <a:xfrm>
                <a:off x="3995265" y="148910"/>
                <a:ext cx="699940" cy="628876"/>
              </a:xfrm>
              <a:prstGeom prst="rect">
                <a:avLst/>
              </a:prstGeom>
              <a:solidFill>
                <a:schemeClr val="accent6">
                  <a:satOff val="-15798"/>
                  <a:lumOff val="-17517"/>
                </a:schemeClr>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44" name="query"/>
              <p:cNvSpPr/>
              <p:nvPr/>
            </p:nvSpPr>
            <p:spPr>
              <a:xfrm>
                <a:off x="1978404" y="42894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5000">
                    <a:solidFill>
                      <a:schemeClr val="accent6">
                        <a:satOff val="-15798"/>
                        <a:lumOff val="-17517"/>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6">
                        <a:satOff val="-15798"/>
                        <a:lumOff val="-17517"/>
                      </a:schemeClr>
                    </a:solidFill>
                    <a:latin typeface="+mn-lt"/>
                    <a:ea typeface="+mn-ea"/>
                    <a:cs typeface="+mn-cs"/>
                    <a:sym typeface="Helvetica Neue"/>
                  </a:rPr>
                  <a:t>query</a:t>
                </a:r>
              </a:p>
            </p:txBody>
          </p:sp>
        </p:grpSp>
      </p:grpSp>
      <p:sp>
        <p:nvSpPr>
          <p:cNvPr id="2747" name="key"/>
          <p:cNvSpPr txBox="1"/>
          <p:nvPr/>
        </p:nvSpPr>
        <p:spPr>
          <a:xfrm>
            <a:off x="2137736" y="8644564"/>
            <a:ext cx="117284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key</a:t>
            </a:r>
          </a:p>
        </p:txBody>
      </p:sp>
      <p:grpSp>
        <p:nvGrpSpPr>
          <p:cNvPr id="2757" name="Group"/>
          <p:cNvGrpSpPr/>
          <p:nvPr/>
        </p:nvGrpSpPr>
        <p:grpSpPr>
          <a:xfrm>
            <a:off x="3970634" y="5380309"/>
            <a:ext cx="13212323" cy="3152465"/>
            <a:chOff x="0" y="0"/>
            <a:chExt cx="13212321" cy="3152463"/>
          </a:xfrm>
        </p:grpSpPr>
        <p:sp>
          <p:nvSpPr>
            <p:cNvPr id="2748" name="Line"/>
            <p:cNvSpPr/>
            <p:nvPr/>
          </p:nvSpPr>
          <p:spPr>
            <a:xfrm flipV="1">
              <a:off x="6592931" y="-1"/>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2749" name="sum.pdf" descr="sum.pdf"/>
            <p:cNvPicPr>
              <a:picLocks noChangeAspect="1"/>
            </p:cNvPicPr>
            <p:nvPr/>
          </p:nvPicPr>
          <p:blipFill>
            <a:blip r:embed="rId6">
              <a:extLst/>
            </a:blip>
            <a:stretch>
              <a:fillRect/>
            </a:stretch>
          </p:blipFill>
          <p:spPr>
            <a:xfrm>
              <a:off x="6281781" y="1011666"/>
              <a:ext cx="622301" cy="647701"/>
            </a:xfrm>
            <a:prstGeom prst="rect">
              <a:avLst/>
            </a:prstGeom>
            <a:ln w="12700" cap="flat">
              <a:noFill/>
              <a:miter lim="400000"/>
            </a:ln>
            <a:effectLst/>
          </p:spPr>
        </p:pic>
        <p:sp>
          <p:nvSpPr>
            <p:cNvPr id="2750" name="Line"/>
            <p:cNvSpPr/>
            <p:nvPr/>
          </p:nvSpPr>
          <p:spPr>
            <a:xfrm flipV="1">
              <a:off x="0" y="1389203"/>
              <a:ext cx="5693870" cy="174370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751" name="Line"/>
            <p:cNvSpPr/>
            <p:nvPr/>
          </p:nvSpPr>
          <p:spPr>
            <a:xfrm flipV="1">
              <a:off x="2135894" y="1601447"/>
              <a:ext cx="3888173" cy="1531462"/>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752" name="Line"/>
            <p:cNvSpPr/>
            <p:nvPr/>
          </p:nvSpPr>
          <p:spPr>
            <a:xfrm flipV="1">
              <a:off x="4389960" y="1846257"/>
              <a:ext cx="2010462" cy="1286652"/>
            </a:xfrm>
            <a:prstGeom prst="line">
              <a:avLst/>
            </a:prstGeom>
            <a:noFill/>
            <a:ln w="1397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753" name="Line"/>
            <p:cNvSpPr/>
            <p:nvPr/>
          </p:nvSpPr>
          <p:spPr>
            <a:xfrm flipH="1" flipV="1">
              <a:off x="6790459" y="1865813"/>
              <a:ext cx="2010462" cy="1286651"/>
            </a:xfrm>
            <a:prstGeom prst="line">
              <a:avLst/>
            </a:prstGeom>
            <a:noFill/>
            <a:ln w="1397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754" name="Line"/>
            <p:cNvSpPr/>
            <p:nvPr/>
          </p:nvSpPr>
          <p:spPr>
            <a:xfrm flipH="1" flipV="1">
              <a:off x="7031379" y="1601447"/>
              <a:ext cx="3888173" cy="1531462"/>
            </a:xfrm>
            <a:prstGeom prst="line">
              <a:avLst/>
            </a:prstGeom>
            <a:noFill/>
            <a:ln w="889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755" name="Line"/>
            <p:cNvSpPr/>
            <p:nvPr/>
          </p:nvSpPr>
          <p:spPr>
            <a:xfrm flipH="1" flipV="1">
              <a:off x="7518452" y="1389203"/>
              <a:ext cx="5693870" cy="1743706"/>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756" name="Line"/>
            <p:cNvSpPr/>
            <p:nvPr/>
          </p:nvSpPr>
          <p:spPr>
            <a:xfrm flipV="1">
              <a:off x="6592596" y="2006881"/>
              <a:ext cx="1" cy="1025909"/>
            </a:xfrm>
            <a:prstGeom prst="line">
              <a:avLst/>
            </a:prstGeom>
            <a:noFill/>
            <a:ln w="1397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3" grpId="3"/>
      <p:bldP build="whole" bldLvl="1" animBg="1" rev="0" advAuto="0" spid="2746" grpId="1"/>
      <p:bldP build="whole" bldLvl="1" animBg="1" rev="0" advAuto="0" spid="2757" grpId="2"/>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68" name="Group"/>
          <p:cNvGrpSpPr/>
          <p:nvPr/>
        </p:nvGrpSpPr>
        <p:grpSpPr>
          <a:xfrm>
            <a:off x="3500919" y="8665905"/>
            <a:ext cx="857186" cy="961694"/>
            <a:chOff x="0" y="0"/>
            <a:chExt cx="857185" cy="961692"/>
          </a:xfrm>
        </p:grpSpPr>
        <p:sp>
          <p:nvSpPr>
            <p:cNvPr id="2766" name="Rectangle"/>
            <p:cNvSpPr/>
            <p:nvPr/>
          </p:nvSpPr>
          <p:spPr>
            <a:xfrm>
              <a:off x="0" y="0"/>
              <a:ext cx="848356" cy="480182"/>
            </a:xfrm>
            <a:prstGeom prst="rect">
              <a:avLst/>
            </a:prstGeom>
            <a:solidFill>
              <a:schemeClr val="accent2">
                <a:hueOff val="167855"/>
                <a:satOff val="17755"/>
                <a:lumOff val="-16671"/>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67" name="Rectangle"/>
            <p:cNvSpPr/>
            <p:nvPr/>
          </p:nvSpPr>
          <p:spPr>
            <a:xfrm>
              <a:off x="8829" y="481510"/>
              <a:ext cx="848357" cy="480183"/>
            </a:xfrm>
            <a:prstGeom prst="rect">
              <a:avLst/>
            </a:prstGeom>
            <a:solidFill>
              <a:schemeClr val="accent4">
                <a:hueOff val="-461056"/>
                <a:satOff val="4338"/>
                <a:lumOff val="-10225"/>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771" name="Group"/>
          <p:cNvGrpSpPr/>
          <p:nvPr/>
        </p:nvGrpSpPr>
        <p:grpSpPr>
          <a:xfrm>
            <a:off x="5603780" y="8665905"/>
            <a:ext cx="852227" cy="961694"/>
            <a:chOff x="-3870" y="0"/>
            <a:chExt cx="852225" cy="961692"/>
          </a:xfrm>
        </p:grpSpPr>
        <p:sp>
          <p:nvSpPr>
            <p:cNvPr id="2769" name="Rectangle"/>
            <p:cNvSpPr/>
            <p:nvPr/>
          </p:nvSpPr>
          <p:spPr>
            <a:xfrm>
              <a:off x="0" y="0"/>
              <a:ext cx="848356" cy="480182"/>
            </a:xfrm>
            <a:prstGeom prst="rect">
              <a:avLst/>
            </a:prstGeom>
            <a:solidFill>
              <a:schemeClr val="accent2">
                <a:hueOff val="167855"/>
                <a:satOff val="17755"/>
                <a:lumOff val="-16671"/>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70" name="Rectangle"/>
            <p:cNvSpPr/>
            <p:nvPr/>
          </p:nvSpPr>
          <p:spPr>
            <a:xfrm>
              <a:off x="-3871" y="481510"/>
              <a:ext cx="848357" cy="480183"/>
            </a:xfrm>
            <a:prstGeom prst="rect">
              <a:avLst/>
            </a:prstGeom>
            <a:solidFill>
              <a:schemeClr val="accent4">
                <a:hueOff val="-461056"/>
                <a:satOff val="4338"/>
                <a:lumOff val="-10225"/>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774" name="Group"/>
          <p:cNvGrpSpPr/>
          <p:nvPr/>
        </p:nvGrpSpPr>
        <p:grpSpPr>
          <a:xfrm>
            <a:off x="7897535" y="8665905"/>
            <a:ext cx="857187" cy="961694"/>
            <a:chOff x="0" y="0"/>
            <a:chExt cx="857185" cy="961692"/>
          </a:xfrm>
        </p:grpSpPr>
        <p:sp>
          <p:nvSpPr>
            <p:cNvPr id="2772" name="Rectangle"/>
            <p:cNvSpPr/>
            <p:nvPr/>
          </p:nvSpPr>
          <p:spPr>
            <a:xfrm>
              <a:off x="0" y="0"/>
              <a:ext cx="848356" cy="480182"/>
            </a:xfrm>
            <a:prstGeom prst="rect">
              <a:avLst/>
            </a:prstGeom>
            <a:solidFill>
              <a:schemeClr val="accent2">
                <a:hueOff val="167855"/>
                <a:satOff val="17755"/>
                <a:lumOff val="-16671"/>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73" name="Rectangle"/>
            <p:cNvSpPr/>
            <p:nvPr/>
          </p:nvSpPr>
          <p:spPr>
            <a:xfrm>
              <a:off x="8829" y="481510"/>
              <a:ext cx="848357" cy="480183"/>
            </a:xfrm>
            <a:prstGeom prst="rect">
              <a:avLst/>
            </a:prstGeom>
            <a:solidFill>
              <a:schemeClr val="accent4">
                <a:hueOff val="-461056"/>
                <a:satOff val="4338"/>
                <a:lumOff val="-10225"/>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777" name="Group"/>
          <p:cNvGrpSpPr/>
          <p:nvPr/>
        </p:nvGrpSpPr>
        <p:grpSpPr>
          <a:xfrm>
            <a:off x="10134973" y="8665905"/>
            <a:ext cx="857186" cy="961694"/>
            <a:chOff x="0" y="0"/>
            <a:chExt cx="857185" cy="961692"/>
          </a:xfrm>
        </p:grpSpPr>
        <p:sp>
          <p:nvSpPr>
            <p:cNvPr id="2775" name="Rectangle"/>
            <p:cNvSpPr/>
            <p:nvPr/>
          </p:nvSpPr>
          <p:spPr>
            <a:xfrm>
              <a:off x="0" y="0"/>
              <a:ext cx="848356" cy="480182"/>
            </a:xfrm>
            <a:prstGeom prst="rect">
              <a:avLst/>
            </a:prstGeom>
            <a:solidFill>
              <a:schemeClr val="accent2">
                <a:hueOff val="167855"/>
                <a:satOff val="17755"/>
                <a:lumOff val="-16671"/>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76" name="Rectangle"/>
            <p:cNvSpPr/>
            <p:nvPr/>
          </p:nvSpPr>
          <p:spPr>
            <a:xfrm>
              <a:off x="8829" y="481510"/>
              <a:ext cx="848357" cy="480183"/>
            </a:xfrm>
            <a:prstGeom prst="rect">
              <a:avLst/>
            </a:prstGeom>
            <a:solidFill>
              <a:schemeClr val="accent4">
                <a:hueOff val="-461056"/>
                <a:satOff val="4338"/>
                <a:lumOff val="-10225"/>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780" name="Group"/>
          <p:cNvGrpSpPr/>
          <p:nvPr/>
        </p:nvGrpSpPr>
        <p:grpSpPr>
          <a:xfrm>
            <a:off x="12294151" y="8665905"/>
            <a:ext cx="857187" cy="961694"/>
            <a:chOff x="0" y="0"/>
            <a:chExt cx="857185" cy="961692"/>
          </a:xfrm>
        </p:grpSpPr>
        <p:sp>
          <p:nvSpPr>
            <p:cNvPr id="2778" name="Rectangle"/>
            <p:cNvSpPr/>
            <p:nvPr/>
          </p:nvSpPr>
          <p:spPr>
            <a:xfrm>
              <a:off x="0" y="0"/>
              <a:ext cx="848356" cy="480182"/>
            </a:xfrm>
            <a:prstGeom prst="rect">
              <a:avLst/>
            </a:prstGeom>
            <a:solidFill>
              <a:schemeClr val="accent2">
                <a:hueOff val="167855"/>
                <a:satOff val="17755"/>
                <a:lumOff val="-16671"/>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79" name="Rectangle"/>
            <p:cNvSpPr/>
            <p:nvPr/>
          </p:nvSpPr>
          <p:spPr>
            <a:xfrm>
              <a:off x="8829" y="481510"/>
              <a:ext cx="848357" cy="480183"/>
            </a:xfrm>
            <a:prstGeom prst="rect">
              <a:avLst/>
            </a:prstGeom>
            <a:solidFill>
              <a:schemeClr val="accent4">
                <a:hueOff val="-461056"/>
                <a:satOff val="4338"/>
                <a:lumOff val="-10225"/>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783" name="Group"/>
          <p:cNvGrpSpPr/>
          <p:nvPr/>
        </p:nvGrpSpPr>
        <p:grpSpPr>
          <a:xfrm>
            <a:off x="14444445" y="8665905"/>
            <a:ext cx="857186" cy="961694"/>
            <a:chOff x="0" y="0"/>
            <a:chExt cx="857185" cy="961692"/>
          </a:xfrm>
        </p:grpSpPr>
        <p:sp>
          <p:nvSpPr>
            <p:cNvPr id="2781" name="Rectangle"/>
            <p:cNvSpPr/>
            <p:nvPr/>
          </p:nvSpPr>
          <p:spPr>
            <a:xfrm>
              <a:off x="0" y="0"/>
              <a:ext cx="848356" cy="480182"/>
            </a:xfrm>
            <a:prstGeom prst="rect">
              <a:avLst/>
            </a:prstGeom>
            <a:solidFill>
              <a:schemeClr val="accent2">
                <a:hueOff val="167855"/>
                <a:satOff val="17755"/>
                <a:lumOff val="-16671"/>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82" name="Rectangle"/>
            <p:cNvSpPr/>
            <p:nvPr/>
          </p:nvSpPr>
          <p:spPr>
            <a:xfrm>
              <a:off x="8829" y="481510"/>
              <a:ext cx="848357" cy="480183"/>
            </a:xfrm>
            <a:prstGeom prst="rect">
              <a:avLst/>
            </a:prstGeom>
            <a:solidFill>
              <a:schemeClr val="accent4">
                <a:hueOff val="-461056"/>
                <a:satOff val="4338"/>
                <a:lumOff val="-10225"/>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786" name="Group"/>
          <p:cNvGrpSpPr/>
          <p:nvPr/>
        </p:nvGrpSpPr>
        <p:grpSpPr>
          <a:xfrm>
            <a:off x="16691705" y="8665905"/>
            <a:ext cx="857186" cy="961694"/>
            <a:chOff x="0" y="0"/>
            <a:chExt cx="857185" cy="961692"/>
          </a:xfrm>
        </p:grpSpPr>
        <p:sp>
          <p:nvSpPr>
            <p:cNvPr id="2784" name="Rectangle"/>
            <p:cNvSpPr/>
            <p:nvPr/>
          </p:nvSpPr>
          <p:spPr>
            <a:xfrm>
              <a:off x="0" y="0"/>
              <a:ext cx="848356" cy="480182"/>
            </a:xfrm>
            <a:prstGeom prst="rect">
              <a:avLst/>
            </a:prstGeom>
            <a:solidFill>
              <a:schemeClr val="accent2">
                <a:hueOff val="167855"/>
                <a:satOff val="17755"/>
                <a:lumOff val="-16671"/>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85" name="Rectangle"/>
            <p:cNvSpPr/>
            <p:nvPr/>
          </p:nvSpPr>
          <p:spPr>
            <a:xfrm>
              <a:off x="8829" y="481510"/>
              <a:ext cx="848357" cy="480183"/>
            </a:xfrm>
            <a:prstGeom prst="rect">
              <a:avLst/>
            </a:prstGeom>
            <a:solidFill>
              <a:schemeClr val="accent4">
                <a:hueOff val="-461056"/>
                <a:satOff val="4338"/>
                <a:lumOff val="-10225"/>
              </a:schemeClr>
            </a:solidFill>
            <a:ln w="38100" cap="flat">
              <a:solidFill>
                <a:srgbClr val="000000"/>
              </a:solidFill>
              <a:prstDash val="solid"/>
              <a:miter lim="400000"/>
            </a:ln>
            <a:effectLst/>
          </p:spPr>
          <p:txBody>
            <a:bodyPr wrap="square" lIns="71437" tIns="71437" rIns="71437" bIns="71437"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787" name="Input"/>
          <p:cNvSpPr txBox="1"/>
          <p:nvPr/>
        </p:nvSpPr>
        <p:spPr>
          <a:xfrm>
            <a:off x="280775" y="11423666"/>
            <a:ext cx="2024067"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5000">
                <a:latin typeface="Helvetica Neue Light"/>
                <a:ea typeface="Helvetica Neue Light"/>
                <a:cs typeface="Helvetica Neue Light"/>
                <a:sym typeface="Helvetica Neue Light"/>
              </a:defRPr>
            </a:lvl1pPr>
          </a:lstStyle>
          <a:p>
            <a:pPr/>
            <a:r>
              <a:t>Input</a:t>
            </a:r>
          </a:p>
        </p:txBody>
      </p:sp>
      <p:sp>
        <p:nvSpPr>
          <p:cNvPr id="2788" name="Line"/>
          <p:cNvSpPr/>
          <p:nvPr/>
        </p:nvSpPr>
        <p:spPr>
          <a:xfrm flipV="1">
            <a:off x="3943915"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89" name="Line"/>
          <p:cNvSpPr/>
          <p:nvPr/>
        </p:nvSpPr>
        <p:spPr>
          <a:xfrm flipV="1">
            <a:off x="8338828"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90" name="Line"/>
          <p:cNvSpPr/>
          <p:nvPr/>
        </p:nvSpPr>
        <p:spPr>
          <a:xfrm flipV="1">
            <a:off x="12734061"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91" name="Line"/>
          <p:cNvSpPr/>
          <p:nvPr/>
        </p:nvSpPr>
        <p:spPr>
          <a:xfrm flipV="1">
            <a:off x="17144316" y="966598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92" name="“A”"/>
          <p:cNvSpPr txBox="1"/>
          <p:nvPr/>
        </p:nvSpPr>
        <p:spPr>
          <a:xfrm rot="18900000">
            <a:off x="-1239626" y="2349224"/>
            <a:ext cx="8863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a:t>
            </a:r>
          </a:p>
        </p:txBody>
      </p:sp>
      <p:sp>
        <p:nvSpPr>
          <p:cNvPr id="2793" name="“clownfish”"/>
          <p:cNvSpPr txBox="1"/>
          <p:nvPr/>
        </p:nvSpPr>
        <p:spPr>
          <a:xfrm rot="18900000">
            <a:off x="92758" y="1982243"/>
            <a:ext cx="2683892"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“clownfish”</a:t>
            </a:r>
          </a:p>
        </p:txBody>
      </p:sp>
      <p:sp>
        <p:nvSpPr>
          <p:cNvPr id="2794" name="“swimming”"/>
          <p:cNvSpPr txBox="1"/>
          <p:nvPr/>
        </p:nvSpPr>
        <p:spPr>
          <a:xfrm rot="18900000">
            <a:off x="2336449" y="1960933"/>
            <a:ext cx="2871115"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“swimming”</a:t>
            </a:r>
          </a:p>
        </p:txBody>
      </p:sp>
      <p:sp>
        <p:nvSpPr>
          <p:cNvPr id="2795" name="“by”"/>
          <p:cNvSpPr txBox="1"/>
          <p:nvPr/>
        </p:nvSpPr>
        <p:spPr>
          <a:xfrm rot="18900000">
            <a:off x="5501761" y="2253529"/>
            <a:ext cx="1103428"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“by”</a:t>
            </a:r>
          </a:p>
        </p:txBody>
      </p:sp>
      <p:sp>
        <p:nvSpPr>
          <p:cNvPr id="2796" name="“an”"/>
          <p:cNvSpPr txBox="1"/>
          <p:nvPr/>
        </p:nvSpPr>
        <p:spPr>
          <a:xfrm rot="18900000">
            <a:off x="7717645" y="2125562"/>
            <a:ext cx="1113562"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a:t>
            </a:r>
          </a:p>
        </p:txBody>
      </p:sp>
      <p:sp>
        <p:nvSpPr>
          <p:cNvPr id="2797" name="“anenome”"/>
          <p:cNvSpPr txBox="1"/>
          <p:nvPr/>
        </p:nvSpPr>
        <p:spPr>
          <a:xfrm rot="18900000">
            <a:off x="9079470" y="2011304"/>
            <a:ext cx="2694560"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“anenome”</a:t>
            </a:r>
          </a:p>
        </p:txBody>
      </p:sp>
      <p:sp>
        <p:nvSpPr>
          <p:cNvPr id="2798" name="Line"/>
          <p:cNvSpPr/>
          <p:nvPr/>
        </p:nvSpPr>
        <p:spPr>
          <a:xfrm>
            <a:off x="2071093"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99" name="Line"/>
          <p:cNvSpPr/>
          <p:nvPr/>
        </p:nvSpPr>
        <p:spPr>
          <a:xfrm>
            <a:off x="4290314"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00" name="Line"/>
          <p:cNvSpPr/>
          <p:nvPr/>
        </p:nvSpPr>
        <p:spPr>
          <a:xfrm>
            <a:off x="6586691"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01" name="Line"/>
          <p:cNvSpPr/>
          <p:nvPr/>
        </p:nvSpPr>
        <p:spPr>
          <a:xfrm>
            <a:off x="8864703" y="4565579"/>
            <a:ext cx="1037891" cy="6275"/>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02" name="Line"/>
          <p:cNvSpPr/>
          <p:nvPr/>
        </p:nvSpPr>
        <p:spPr>
          <a:xfrm>
            <a:off x="-261741" y="4573626"/>
            <a:ext cx="1037891" cy="6276"/>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03" name="LSTM"/>
          <p:cNvSpPr/>
          <p:nvPr/>
        </p:nvSpPr>
        <p:spPr>
          <a:xfrm>
            <a:off x="-1491128" y="3930093"/>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804" name="LSTM"/>
          <p:cNvSpPr/>
          <p:nvPr/>
        </p:nvSpPr>
        <p:spPr>
          <a:xfrm>
            <a:off x="795106" y="3940550"/>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805" name="LSTM"/>
          <p:cNvSpPr/>
          <p:nvPr/>
        </p:nvSpPr>
        <p:spPr>
          <a:xfrm>
            <a:off x="3132544"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806" name="LSTM"/>
          <p:cNvSpPr/>
          <p:nvPr/>
        </p:nvSpPr>
        <p:spPr>
          <a:xfrm>
            <a:off x="5351765"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807" name="LSTM"/>
          <p:cNvSpPr/>
          <p:nvPr/>
        </p:nvSpPr>
        <p:spPr>
          <a:xfrm>
            <a:off x="7648143" y="3943611"/>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808" name="LSTM"/>
          <p:cNvSpPr/>
          <p:nvPr/>
        </p:nvSpPr>
        <p:spPr>
          <a:xfrm>
            <a:off x="9926154" y="3935564"/>
            <a:ext cx="1270001" cy="1270001"/>
          </a:xfrm>
          <a:prstGeom prst="rect">
            <a:avLst/>
          </a:prstGeom>
          <a:solidFill>
            <a:schemeClr val="accent1"/>
          </a:solidFill>
          <a:ln w="381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a:solidFill>
                  <a:srgbClr val="FFFFFF"/>
                </a:solidFill>
                <a:latin typeface="Helvetica Neue Medium"/>
                <a:ea typeface="Helvetica Neue Medium"/>
                <a:cs typeface="Helvetica Neue Medium"/>
                <a:sym typeface="Helvetica Neue Medium"/>
              </a:defRPr>
            </a:lvl1pPr>
          </a:lstStyle>
          <a:p>
            <a:pPr/>
            <a:r>
              <a:t>LSTM</a:t>
            </a:r>
          </a:p>
        </p:txBody>
      </p:sp>
      <p:sp>
        <p:nvSpPr>
          <p:cNvPr id="2809" name="Line"/>
          <p:cNvSpPr/>
          <p:nvPr/>
        </p:nvSpPr>
        <p:spPr>
          <a:xfrm flipV="1">
            <a:off x="-867060"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10" name="Line"/>
          <p:cNvSpPr/>
          <p:nvPr/>
        </p:nvSpPr>
        <p:spPr>
          <a:xfrm flipV="1">
            <a:off x="1406472"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11" name="Line"/>
          <p:cNvSpPr/>
          <p:nvPr/>
        </p:nvSpPr>
        <p:spPr>
          <a:xfrm flipV="1">
            <a:off x="3734242" y="3127884"/>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12" name="Line"/>
          <p:cNvSpPr/>
          <p:nvPr/>
        </p:nvSpPr>
        <p:spPr>
          <a:xfrm flipV="1">
            <a:off x="5963131" y="3140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13" name="Line"/>
          <p:cNvSpPr/>
          <p:nvPr/>
        </p:nvSpPr>
        <p:spPr>
          <a:xfrm flipV="1">
            <a:off x="8236664" y="31400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14" name="Line"/>
          <p:cNvSpPr/>
          <p:nvPr/>
        </p:nvSpPr>
        <p:spPr>
          <a:xfrm flipV="1">
            <a:off x="10518312" y="3127396"/>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2815" name="Image" descr="Image"/>
          <p:cNvPicPr>
            <a:picLocks noChangeAspect="1"/>
          </p:cNvPicPr>
          <p:nvPr/>
        </p:nvPicPr>
        <p:blipFill>
          <a:blip r:embed="rId2">
            <a:extLst/>
          </a:blip>
          <a:srcRect l="15856" t="0" r="10696" b="0"/>
          <a:stretch>
            <a:fillRect/>
          </a:stretch>
        </p:blipFill>
        <p:spPr>
          <a:xfrm>
            <a:off x="2590142" y="10623412"/>
            <a:ext cx="2706268" cy="2589221"/>
          </a:xfrm>
          <a:prstGeom prst="rect">
            <a:avLst/>
          </a:prstGeom>
          <a:ln w="25400">
            <a:solidFill>
              <a:srgbClr val="000000"/>
            </a:solidFill>
            <a:miter lim="400000"/>
          </a:ln>
        </p:spPr>
      </p:pic>
      <p:pic>
        <p:nvPicPr>
          <p:cNvPr id="2816" name="Image" descr="Image"/>
          <p:cNvPicPr>
            <a:picLocks noChangeAspect="1"/>
          </p:cNvPicPr>
          <p:nvPr/>
        </p:nvPicPr>
        <p:blipFill>
          <a:blip r:embed="rId3">
            <a:extLst/>
          </a:blip>
          <a:stretch>
            <a:fillRect/>
          </a:stretch>
        </p:blipFill>
        <p:spPr>
          <a:xfrm>
            <a:off x="7019173" y="10636112"/>
            <a:ext cx="2627074" cy="2566108"/>
          </a:xfrm>
          <a:prstGeom prst="rect">
            <a:avLst/>
          </a:prstGeom>
          <a:ln w="25400">
            <a:solidFill>
              <a:srgbClr val="000000"/>
            </a:solidFill>
            <a:miter lim="400000"/>
          </a:ln>
        </p:spPr>
      </p:pic>
      <p:pic>
        <p:nvPicPr>
          <p:cNvPr id="2817" name="Image" descr="Image"/>
          <p:cNvPicPr>
            <a:picLocks noChangeAspect="1"/>
          </p:cNvPicPr>
          <p:nvPr/>
        </p:nvPicPr>
        <p:blipFill>
          <a:blip r:embed="rId4">
            <a:extLst/>
          </a:blip>
          <a:stretch>
            <a:fillRect/>
          </a:stretch>
        </p:blipFill>
        <p:spPr>
          <a:xfrm>
            <a:off x="11362232" y="10566358"/>
            <a:ext cx="2731422" cy="2601072"/>
          </a:xfrm>
          <a:prstGeom prst="rect">
            <a:avLst/>
          </a:prstGeom>
          <a:ln w="25400">
            <a:solidFill>
              <a:srgbClr val="000000"/>
            </a:solidFill>
            <a:miter lim="400000"/>
          </a:ln>
        </p:spPr>
      </p:pic>
      <p:pic>
        <p:nvPicPr>
          <p:cNvPr id="2818" name="Screen Shot 2021-04-04 at 9.26.29 PM.png" descr="Screen Shot 2021-04-04 at 9.26.29 PM.png"/>
          <p:cNvPicPr>
            <a:picLocks noChangeAspect="1"/>
          </p:cNvPicPr>
          <p:nvPr/>
        </p:nvPicPr>
        <p:blipFill>
          <a:blip r:embed="rId5">
            <a:extLst/>
          </a:blip>
          <a:srcRect l="0" t="0" r="8192" b="0"/>
          <a:stretch>
            <a:fillRect/>
          </a:stretch>
        </p:blipFill>
        <p:spPr>
          <a:xfrm>
            <a:off x="15783662" y="10572486"/>
            <a:ext cx="2709102" cy="2588736"/>
          </a:xfrm>
          <a:prstGeom prst="rect">
            <a:avLst/>
          </a:prstGeom>
          <a:ln w="25400">
            <a:solidFill>
              <a:srgbClr val="000000"/>
            </a:solidFill>
            <a:miter lim="400000"/>
          </a:ln>
        </p:spPr>
      </p:pic>
      <p:sp>
        <p:nvSpPr>
          <p:cNvPr id="2819" name="…"/>
          <p:cNvSpPr txBox="1"/>
          <p:nvPr/>
        </p:nvSpPr>
        <p:spPr>
          <a:xfrm>
            <a:off x="5804978"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820" name="…"/>
          <p:cNvSpPr txBox="1"/>
          <p:nvPr/>
        </p:nvSpPr>
        <p:spPr>
          <a:xfrm>
            <a:off x="1014803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821" name="…"/>
          <p:cNvSpPr txBox="1"/>
          <p:nvPr/>
        </p:nvSpPr>
        <p:spPr>
          <a:xfrm>
            <a:off x="14582987" y="11454144"/>
            <a:ext cx="71240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atin typeface="Georgia"/>
                <a:ea typeface="Georgia"/>
                <a:cs typeface="Georgia"/>
                <a:sym typeface="Georgia"/>
              </a:defRPr>
            </a:lvl1pPr>
          </a:lstStyle>
          <a:p>
            <a:pPr/>
            <a:r>
              <a:t>…</a:t>
            </a:r>
          </a:p>
        </p:txBody>
      </p:sp>
      <p:sp>
        <p:nvSpPr>
          <p:cNvPr id="2822" name="Line"/>
          <p:cNvSpPr/>
          <p:nvPr/>
        </p:nvSpPr>
        <p:spPr>
          <a:xfrm flipV="1">
            <a:off x="6056198" y="9672336"/>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23" name="Line"/>
          <p:cNvSpPr/>
          <p:nvPr/>
        </p:nvSpPr>
        <p:spPr>
          <a:xfrm flipV="1">
            <a:off x="10544116" y="9637737"/>
            <a:ext cx="1" cy="817921"/>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24" name="Line"/>
          <p:cNvSpPr/>
          <p:nvPr/>
        </p:nvSpPr>
        <p:spPr>
          <a:xfrm flipV="1">
            <a:off x="14879619" y="9657293"/>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25" name="Attention"/>
          <p:cNvSpPr txBox="1"/>
          <p:nvPr/>
        </p:nvSpPr>
        <p:spPr>
          <a:xfrm>
            <a:off x="407775" y="122566"/>
            <a:ext cx="4312273" cy="11965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0" sz="7000">
                <a:latin typeface="Helvetica Neue Medium"/>
                <a:ea typeface="Helvetica Neue Medium"/>
                <a:cs typeface="Helvetica Neue Medium"/>
                <a:sym typeface="Helvetica Neue Medium"/>
              </a:defRPr>
            </a:lvl1pPr>
          </a:lstStyle>
          <a:p>
            <a:pPr/>
            <a:r>
              <a:t>Attention</a:t>
            </a:r>
          </a:p>
        </p:txBody>
      </p:sp>
      <p:sp>
        <p:nvSpPr>
          <p:cNvPr id="2826" name="Weights are determined by similarity between query and key"/>
          <p:cNvSpPr txBox="1"/>
          <p:nvPr/>
        </p:nvSpPr>
        <p:spPr>
          <a:xfrm>
            <a:off x="18215264" y="627785"/>
            <a:ext cx="5832227" cy="31565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5000">
                <a:latin typeface="Helvetica Neue Light"/>
                <a:ea typeface="Helvetica Neue Light"/>
                <a:cs typeface="Helvetica Neue Light"/>
                <a:sym typeface="Helvetica Neue Light"/>
              </a:defRPr>
            </a:pPr>
            <a:r>
              <a:rPr b="1">
                <a:latin typeface="+mn-lt"/>
                <a:ea typeface="+mn-ea"/>
                <a:cs typeface="+mn-cs"/>
                <a:sym typeface="Helvetica Neue"/>
              </a:rPr>
              <a:t>Weights</a:t>
            </a:r>
            <a:r>
              <a:t> are determined by similarity between </a:t>
            </a:r>
            <a:r>
              <a:rPr b="1">
                <a:solidFill>
                  <a:schemeClr val="accent6">
                    <a:satOff val="-15798"/>
                    <a:lumOff val="-17517"/>
                  </a:schemeClr>
                </a:solidFill>
                <a:latin typeface="+mn-lt"/>
                <a:ea typeface="+mn-ea"/>
                <a:cs typeface="+mn-cs"/>
                <a:sym typeface="Helvetica Neue"/>
              </a:rPr>
              <a:t>query</a:t>
            </a:r>
            <a:r>
              <a:t> and </a:t>
            </a:r>
            <a:r>
              <a:rPr b="1">
                <a:solidFill>
                  <a:schemeClr val="accent4">
                    <a:hueOff val="-461056"/>
                    <a:satOff val="4338"/>
                    <a:lumOff val="-10225"/>
                  </a:schemeClr>
                </a:solidFill>
                <a:latin typeface="+mn-lt"/>
                <a:ea typeface="+mn-ea"/>
                <a:cs typeface="+mn-cs"/>
                <a:sym typeface="Helvetica Neue"/>
              </a:rPr>
              <a:t>key</a:t>
            </a:r>
          </a:p>
        </p:txBody>
      </p:sp>
      <p:sp>
        <p:nvSpPr>
          <p:cNvPr id="2827" name="Line"/>
          <p:cNvSpPr/>
          <p:nvPr/>
        </p:nvSpPr>
        <p:spPr>
          <a:xfrm>
            <a:off x="8256509" y="5191740"/>
            <a:ext cx="1" cy="81792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2838" name="Group"/>
          <p:cNvGrpSpPr/>
          <p:nvPr/>
        </p:nvGrpSpPr>
        <p:grpSpPr>
          <a:xfrm>
            <a:off x="3938490" y="6023433"/>
            <a:ext cx="13153160" cy="3392767"/>
            <a:chOff x="0" y="148910"/>
            <a:chExt cx="13153159" cy="3392765"/>
          </a:xfrm>
        </p:grpSpPr>
        <p:grpSp>
          <p:nvGrpSpPr>
            <p:cNvPr id="2835" name="Group"/>
            <p:cNvGrpSpPr/>
            <p:nvPr/>
          </p:nvGrpSpPr>
          <p:grpSpPr>
            <a:xfrm>
              <a:off x="-1" y="641861"/>
              <a:ext cx="13153161" cy="2899816"/>
              <a:chOff x="0" y="0"/>
              <a:chExt cx="13153159" cy="2899814"/>
            </a:xfrm>
          </p:grpSpPr>
          <p:sp>
            <p:nvSpPr>
              <p:cNvPr id="2852" name="Connection Line"/>
              <p:cNvSpPr/>
              <p:nvPr/>
            </p:nvSpPr>
            <p:spPr>
              <a:xfrm>
                <a:off x="0" y="194645"/>
                <a:ext cx="4245646" cy="2672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53" y="9989"/>
                      <a:pt x="7253" y="17189"/>
                      <a:pt x="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853" name="Connection Line"/>
              <p:cNvSpPr/>
              <p:nvPr/>
            </p:nvSpPr>
            <p:spPr>
              <a:xfrm>
                <a:off x="2083962" y="0"/>
                <a:ext cx="2219899" cy="2888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527" y="6647"/>
                      <a:pt x="13327" y="13847"/>
                      <a:pt x="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854" name="Connection Line"/>
              <p:cNvSpPr/>
              <p:nvPr/>
            </p:nvSpPr>
            <p:spPr>
              <a:xfrm>
                <a:off x="4241480" y="178898"/>
                <a:ext cx="131017" cy="2720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855" name="Connection Line"/>
              <p:cNvSpPr/>
              <p:nvPr/>
            </p:nvSpPr>
            <p:spPr>
              <a:xfrm>
                <a:off x="4351200" y="224519"/>
                <a:ext cx="2260659" cy="26658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232" y="6851"/>
                      <a:pt x="8432" y="14051"/>
                      <a:pt x="2160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856" name="Connection Line"/>
              <p:cNvSpPr/>
              <p:nvPr/>
            </p:nvSpPr>
            <p:spPr>
              <a:xfrm>
                <a:off x="4360748" y="152197"/>
                <a:ext cx="4420989" cy="2744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896" y="8006"/>
                      <a:pt x="9096" y="15206"/>
                      <a:pt x="2160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857" name="Connection Line"/>
              <p:cNvSpPr/>
              <p:nvPr/>
            </p:nvSpPr>
            <p:spPr>
              <a:xfrm>
                <a:off x="4299172" y="69698"/>
                <a:ext cx="6648841" cy="2797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476" y="6586"/>
                      <a:pt x="8676" y="13786"/>
                      <a:pt x="2160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sp>
            <p:nvSpPr>
              <p:cNvPr id="2858" name="Connection Line"/>
              <p:cNvSpPr/>
              <p:nvPr/>
            </p:nvSpPr>
            <p:spPr>
              <a:xfrm>
                <a:off x="4355222" y="156791"/>
                <a:ext cx="8797938" cy="2686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558" y="9291"/>
                      <a:pt x="12758" y="16491"/>
                      <a:pt x="21600" y="21600"/>
                    </a:cubicBezTo>
                  </a:path>
                </a:pathLst>
              </a:custGeom>
              <a:noFill/>
              <a:ln w="76200" cap="flat">
                <a:solidFill>
                  <a:schemeClr val="accent6">
                    <a:satOff val="-15798"/>
                    <a:lumOff val="-17517"/>
                  </a:schemeClr>
                </a:solidFill>
                <a:custDash>
                  <a:ds d="200000" sp="200000"/>
                </a:custDash>
                <a:miter lim="400000"/>
                <a:tailEnd type="triangle" w="med" len="med"/>
              </a:ln>
              <a:effectLst/>
            </p:spPr>
            <p:txBody>
              <a:bodyPr/>
              <a:lstStyle/>
              <a:p>
                <a:pPr/>
              </a:p>
            </p:txBody>
          </p:sp>
        </p:grpSp>
        <p:sp>
          <p:nvSpPr>
            <p:cNvPr id="2836" name="Rectangle"/>
            <p:cNvSpPr/>
            <p:nvPr/>
          </p:nvSpPr>
          <p:spPr>
            <a:xfrm>
              <a:off x="3973604" y="148910"/>
              <a:ext cx="699940" cy="628876"/>
            </a:xfrm>
            <a:prstGeom prst="rect">
              <a:avLst/>
            </a:prstGeom>
            <a:solidFill>
              <a:schemeClr val="accent6">
                <a:satOff val="-15798"/>
                <a:lumOff val="-17517"/>
              </a:schemeClr>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837" name="query"/>
            <p:cNvSpPr/>
            <p:nvPr/>
          </p:nvSpPr>
          <p:spPr>
            <a:xfrm>
              <a:off x="1956742" y="42894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5000">
                  <a:solidFill>
                    <a:schemeClr val="accent6">
                      <a:satOff val="-15798"/>
                      <a:lumOff val="-17517"/>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6">
                      <a:satOff val="-15798"/>
                      <a:lumOff val="-17517"/>
                    </a:schemeClr>
                  </a:solidFill>
                  <a:latin typeface="+mn-lt"/>
                  <a:ea typeface="+mn-ea"/>
                  <a:cs typeface="+mn-cs"/>
                  <a:sym typeface="Helvetica Neue"/>
                </a:rPr>
                <a:t>query</a:t>
              </a:r>
            </a:p>
          </p:txBody>
        </p:sp>
      </p:grpSp>
      <p:sp>
        <p:nvSpPr>
          <p:cNvPr id="2839" name="key"/>
          <p:cNvSpPr txBox="1"/>
          <p:nvPr/>
        </p:nvSpPr>
        <p:spPr>
          <a:xfrm>
            <a:off x="2092439" y="9009469"/>
            <a:ext cx="117284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key</a:t>
            </a:r>
          </a:p>
        </p:txBody>
      </p:sp>
      <p:grpSp>
        <p:nvGrpSpPr>
          <p:cNvPr id="2849" name="Group"/>
          <p:cNvGrpSpPr/>
          <p:nvPr/>
        </p:nvGrpSpPr>
        <p:grpSpPr>
          <a:xfrm>
            <a:off x="3970634" y="5380309"/>
            <a:ext cx="13212323" cy="3152465"/>
            <a:chOff x="0" y="0"/>
            <a:chExt cx="13212321" cy="3152463"/>
          </a:xfrm>
        </p:grpSpPr>
        <p:sp>
          <p:nvSpPr>
            <p:cNvPr id="2840" name="Line"/>
            <p:cNvSpPr/>
            <p:nvPr/>
          </p:nvSpPr>
          <p:spPr>
            <a:xfrm flipV="1">
              <a:off x="6592931" y="-1"/>
              <a:ext cx="1" cy="81792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2841" name="sum.pdf" descr="sum.pdf"/>
            <p:cNvPicPr>
              <a:picLocks noChangeAspect="1"/>
            </p:cNvPicPr>
            <p:nvPr/>
          </p:nvPicPr>
          <p:blipFill>
            <a:blip r:embed="rId6">
              <a:extLst/>
            </a:blip>
            <a:stretch>
              <a:fillRect/>
            </a:stretch>
          </p:blipFill>
          <p:spPr>
            <a:xfrm>
              <a:off x="6281781" y="1011666"/>
              <a:ext cx="622301" cy="647701"/>
            </a:xfrm>
            <a:prstGeom prst="rect">
              <a:avLst/>
            </a:prstGeom>
            <a:ln w="12700" cap="flat">
              <a:noFill/>
              <a:miter lim="400000"/>
            </a:ln>
            <a:effectLst/>
          </p:spPr>
        </p:pic>
        <p:sp>
          <p:nvSpPr>
            <p:cNvPr id="2842" name="Line"/>
            <p:cNvSpPr/>
            <p:nvPr/>
          </p:nvSpPr>
          <p:spPr>
            <a:xfrm flipV="1">
              <a:off x="0" y="1389203"/>
              <a:ext cx="5693870" cy="174370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843" name="Line"/>
            <p:cNvSpPr/>
            <p:nvPr/>
          </p:nvSpPr>
          <p:spPr>
            <a:xfrm flipV="1">
              <a:off x="2135894" y="1601447"/>
              <a:ext cx="3888173" cy="1531462"/>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844" name="Line"/>
            <p:cNvSpPr/>
            <p:nvPr/>
          </p:nvSpPr>
          <p:spPr>
            <a:xfrm flipV="1">
              <a:off x="4389960" y="1846257"/>
              <a:ext cx="2010462" cy="1286652"/>
            </a:xfrm>
            <a:prstGeom prst="line">
              <a:avLst/>
            </a:prstGeom>
            <a:noFill/>
            <a:ln w="1397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845" name="Line"/>
            <p:cNvSpPr/>
            <p:nvPr/>
          </p:nvSpPr>
          <p:spPr>
            <a:xfrm flipH="1" flipV="1">
              <a:off x="6790459" y="1865813"/>
              <a:ext cx="2010462" cy="1286651"/>
            </a:xfrm>
            <a:prstGeom prst="line">
              <a:avLst/>
            </a:prstGeom>
            <a:noFill/>
            <a:ln w="1397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846" name="Line"/>
            <p:cNvSpPr/>
            <p:nvPr/>
          </p:nvSpPr>
          <p:spPr>
            <a:xfrm flipH="1" flipV="1">
              <a:off x="7031379" y="1601447"/>
              <a:ext cx="3888173" cy="1531462"/>
            </a:xfrm>
            <a:prstGeom prst="line">
              <a:avLst/>
            </a:prstGeom>
            <a:noFill/>
            <a:ln w="889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847" name="Line"/>
            <p:cNvSpPr/>
            <p:nvPr/>
          </p:nvSpPr>
          <p:spPr>
            <a:xfrm flipH="1" flipV="1">
              <a:off x="7518452" y="1389203"/>
              <a:ext cx="5693870" cy="1743706"/>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848" name="Line"/>
            <p:cNvSpPr/>
            <p:nvPr/>
          </p:nvSpPr>
          <p:spPr>
            <a:xfrm flipV="1">
              <a:off x="6592596" y="2006881"/>
              <a:ext cx="1" cy="1025909"/>
            </a:xfrm>
            <a:prstGeom prst="line">
              <a:avLst/>
            </a:prstGeom>
            <a:noFill/>
            <a:ln w="1397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2850" name="summation is over weights * value"/>
          <p:cNvSpPr txBox="1"/>
          <p:nvPr/>
        </p:nvSpPr>
        <p:spPr>
          <a:xfrm>
            <a:off x="18290395" y="4573105"/>
            <a:ext cx="5681966" cy="1619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5000">
                <a:latin typeface="Helvetica Neue Light"/>
                <a:ea typeface="Helvetica Neue Light"/>
                <a:cs typeface="Helvetica Neue Light"/>
                <a:sym typeface="Helvetica Neue Light"/>
              </a:defRPr>
            </a:pPr>
            <a:r>
              <a:t>summation is over </a:t>
            </a:r>
            <a:r>
              <a:rPr b="1">
                <a:latin typeface="+mn-lt"/>
                <a:ea typeface="+mn-ea"/>
                <a:cs typeface="+mn-cs"/>
                <a:sym typeface="Helvetica Neue"/>
              </a:rPr>
              <a:t>weights</a:t>
            </a:r>
            <a:r>
              <a:t> * </a:t>
            </a:r>
            <a:r>
              <a:rPr b="1">
                <a:solidFill>
                  <a:schemeClr val="accent2">
                    <a:hueOff val="167855"/>
                    <a:satOff val="17755"/>
                    <a:lumOff val="-16671"/>
                  </a:schemeClr>
                </a:solidFill>
                <a:latin typeface="+mn-lt"/>
                <a:ea typeface="+mn-ea"/>
                <a:cs typeface="+mn-cs"/>
                <a:sym typeface="Helvetica Neue"/>
              </a:rPr>
              <a:t>value</a:t>
            </a:r>
          </a:p>
        </p:txBody>
      </p:sp>
      <p:sp>
        <p:nvSpPr>
          <p:cNvPr id="2851" name="value"/>
          <p:cNvSpPr txBox="1"/>
          <p:nvPr/>
        </p:nvSpPr>
        <p:spPr>
          <a:xfrm>
            <a:off x="1551419" y="8285020"/>
            <a:ext cx="1713866"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value</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0" name="Problems with Recurrent Architectures"/>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Problems with Recurrent Architectures</a:t>
            </a:r>
          </a:p>
        </p:txBody>
      </p:sp>
      <p:sp>
        <p:nvSpPr>
          <p:cNvPr id="2861" name="Long sequences still tricky, exploding / vanishing gradients…"/>
          <p:cNvSpPr txBox="1"/>
          <p:nvPr/>
        </p:nvSpPr>
        <p:spPr>
          <a:xfrm>
            <a:off x="1967145" y="2665834"/>
            <a:ext cx="20032076" cy="393509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Long sequences still tricky, exploding / vanishing gradients</a:t>
            </a:r>
          </a:p>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Inherently sequential: Need to generate word after word…</a:t>
            </a:r>
          </a:p>
          <a:p>
            <a:pPr marL="694531" indent="-694531" algn="l" defTabSz="821531">
              <a:spcBef>
                <a:spcPts val="6000"/>
              </a:spcBef>
              <a:buSzPct val="100000"/>
              <a:buChar char="•"/>
              <a:defRPr b="0" sz="5000">
                <a:latin typeface="Helvetica Neue Light"/>
                <a:ea typeface="Helvetica Neue Light"/>
                <a:cs typeface="Helvetica Neue Light"/>
                <a:sym typeface="Helvetica Neue Light"/>
              </a:defRPr>
            </a:pPr>
            <a:r>
              <a:t>Regularly </a:t>
            </a:r>
            <a:r>
              <a:rPr i="1">
                <a:latin typeface="+mn-lt"/>
                <a:ea typeface="+mn-ea"/>
                <a:cs typeface="+mn-cs"/>
                <a:sym typeface="Helvetica Neue"/>
              </a:rPr>
              <a:t>do not</a:t>
            </a:r>
            <a:r>
              <a:t> remember long-ago events.</a:t>
            </a:r>
          </a:p>
        </p:txBody>
      </p:sp>
      <p:pic>
        <p:nvPicPr>
          <p:cNvPr id="2862" name="Image" descr="Image"/>
          <p:cNvPicPr>
            <a:picLocks noChangeAspect="1"/>
          </p:cNvPicPr>
          <p:nvPr/>
        </p:nvPicPr>
        <p:blipFill>
          <a:blip r:embed="rId2">
            <a:extLst/>
          </a:blip>
          <a:stretch>
            <a:fillRect/>
          </a:stretch>
        </p:blipFill>
        <p:spPr>
          <a:xfrm>
            <a:off x="4143592" y="7245225"/>
            <a:ext cx="16096816" cy="18611943"/>
          </a:xfrm>
          <a:prstGeom prst="rect">
            <a:avLst/>
          </a:prstGeom>
          <a:ln w="12700">
            <a:miter lim="400000"/>
          </a:ln>
          <a:effectLst>
            <a:outerShdw sx="100000" sy="100000" kx="0" ky="0" algn="b" rotWithShape="0" blurRad="63500" dist="25400" dir="5400000">
              <a:srgbClr val="000000">
                <a:alpha val="5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7" grpId="1" fill="hold">
                                  <p:stCondLst>
                                    <p:cond delay="0"/>
                                  </p:stCondLst>
                                  <p:iterate type="el" backwards="0">
                                    <p:tmAbs val="0"/>
                                  </p:iterate>
                                  <p:childTnLst>
                                    <p:set>
                                      <p:cBhvr>
                                        <p:cTn id="6" fill="hold"/>
                                        <p:tgtEl>
                                          <p:spTgt spid="2862"/>
                                        </p:tgtEl>
                                        <p:attrNameLst>
                                          <p:attrName>style.visibility</p:attrName>
                                        </p:attrNameLst>
                                      </p:cBhvr>
                                      <p:to>
                                        <p:strVal val="visible"/>
                                      </p:to>
                                    </p:set>
                                    <p:anim calcmode="lin" valueType="num">
                                      <p:cBhvr>
                                        <p:cTn id="7" dur="4000" fill="hold"/>
                                        <p:tgtEl>
                                          <p:spTgt spid="2862"/>
                                        </p:tgtEl>
                                        <p:attrNameLst>
                                          <p:attrName>ppt_x</p:attrName>
                                        </p:attrNameLst>
                                      </p:cBhvr>
                                      <p:tavLst>
                                        <p:tav tm="0">
                                          <p:val>
                                            <p:strVal val="#ppt_x"/>
                                          </p:val>
                                        </p:tav>
                                        <p:tav tm="100000">
                                          <p:val>
                                            <p:strVal val="#ppt_x"/>
                                          </p:val>
                                        </p:tav>
                                      </p:tavLst>
                                    </p:anim>
                                    <p:anim calcmode="lin" valueType="num">
                                      <p:cBhvr>
                                        <p:cTn id="8" dur="4000" fill="hold"/>
                                        <p:tgtEl>
                                          <p:spTgt spid="28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62" grpId="1"/>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67" name="Group"/>
          <p:cNvGrpSpPr/>
          <p:nvPr/>
        </p:nvGrpSpPr>
        <p:grpSpPr>
          <a:xfrm>
            <a:off x="13020552" y="5201893"/>
            <a:ext cx="2406176" cy="4036567"/>
            <a:chOff x="0" y="0"/>
            <a:chExt cx="2406175" cy="4036565"/>
          </a:xfrm>
        </p:grpSpPr>
        <p:cxnSp>
          <p:nvCxnSpPr>
            <p:cNvPr id="2864" name="Connection Line"/>
            <p:cNvCxnSpPr>
              <a:stCxn id="2865" idx="0"/>
              <a:endCxn id="2866" idx="0"/>
            </p:cNvCxnSpPr>
            <p:nvPr/>
          </p:nvCxnSpPr>
          <p:spPr>
            <a:xfrm flipV="1">
              <a:off x="1203087" y="391667"/>
              <a:ext cx="1" cy="3253232"/>
            </a:xfrm>
            <a:prstGeom prst="straightConnector1">
              <a:avLst/>
            </a:prstGeom>
            <a:ln w="63500" cap="flat">
              <a:solidFill>
                <a:srgbClr val="000000"/>
              </a:solidFill>
              <a:prstDash val="solid"/>
              <a:miter lim="400000"/>
              <a:tailEnd type="stealth" w="med" len="med"/>
            </a:ln>
            <a:effectLst/>
          </p:spPr>
        </p:cxnSp>
        <p:sp>
          <p:nvSpPr>
            <p:cNvPr id="2865" name="Rounded Rectangle"/>
            <p:cNvSpPr/>
            <p:nvPr/>
          </p:nvSpPr>
          <p:spPr>
            <a:xfrm>
              <a:off x="0" y="3253231"/>
              <a:ext cx="2406176" cy="783335"/>
            </a:xfrm>
            <a:prstGeom prst="roundRect">
              <a:avLst>
                <a:gd name="adj" fmla="val 17229"/>
              </a:avLst>
            </a:prstGeom>
            <a:solidFill>
              <a:srgbClr val="F6E0E0"/>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866" name="Rounded Rectangle"/>
            <p:cNvSpPr/>
            <p:nvPr/>
          </p:nvSpPr>
          <p:spPr>
            <a:xfrm>
              <a:off x="0" y="0"/>
              <a:ext cx="2406176" cy="783335"/>
            </a:xfrm>
            <a:prstGeom prst="roundRect">
              <a:avLst>
                <a:gd name="adj" fmla="val 17229"/>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871" name="Group"/>
          <p:cNvGrpSpPr/>
          <p:nvPr/>
        </p:nvGrpSpPr>
        <p:grpSpPr>
          <a:xfrm>
            <a:off x="15951603" y="5197130"/>
            <a:ext cx="2406176" cy="4036567"/>
            <a:chOff x="0" y="0"/>
            <a:chExt cx="2406175" cy="4036565"/>
          </a:xfrm>
        </p:grpSpPr>
        <p:cxnSp>
          <p:nvCxnSpPr>
            <p:cNvPr id="2868" name="Connection Line"/>
            <p:cNvCxnSpPr>
              <a:stCxn id="2869" idx="0"/>
              <a:endCxn id="2870" idx="0"/>
            </p:cNvCxnSpPr>
            <p:nvPr/>
          </p:nvCxnSpPr>
          <p:spPr>
            <a:xfrm flipV="1">
              <a:off x="1203087" y="391667"/>
              <a:ext cx="1" cy="3253232"/>
            </a:xfrm>
            <a:prstGeom prst="straightConnector1">
              <a:avLst/>
            </a:prstGeom>
            <a:ln w="63500" cap="flat">
              <a:solidFill>
                <a:srgbClr val="000000"/>
              </a:solidFill>
              <a:prstDash val="solid"/>
              <a:miter lim="400000"/>
              <a:tailEnd type="stealth" w="med" len="med"/>
            </a:ln>
            <a:effectLst/>
          </p:spPr>
        </p:cxnSp>
        <p:sp>
          <p:nvSpPr>
            <p:cNvPr id="2869" name="Rounded Rectangle"/>
            <p:cNvSpPr/>
            <p:nvPr/>
          </p:nvSpPr>
          <p:spPr>
            <a:xfrm>
              <a:off x="0" y="3253231"/>
              <a:ext cx="2406176" cy="783335"/>
            </a:xfrm>
            <a:prstGeom prst="roundRect">
              <a:avLst>
                <a:gd name="adj" fmla="val 17229"/>
              </a:avLst>
            </a:prstGeom>
            <a:solidFill>
              <a:srgbClr val="F6E0E0"/>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870" name="Rounded Rectangle"/>
            <p:cNvSpPr/>
            <p:nvPr/>
          </p:nvSpPr>
          <p:spPr>
            <a:xfrm>
              <a:off x="0" y="0"/>
              <a:ext cx="2406176" cy="783335"/>
            </a:xfrm>
            <a:prstGeom prst="roundRect">
              <a:avLst>
                <a:gd name="adj" fmla="val 17229"/>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875" name="Group"/>
          <p:cNvGrpSpPr/>
          <p:nvPr/>
        </p:nvGrpSpPr>
        <p:grpSpPr>
          <a:xfrm>
            <a:off x="18974610" y="5197130"/>
            <a:ext cx="2406176" cy="4036567"/>
            <a:chOff x="0" y="0"/>
            <a:chExt cx="2406175" cy="4036565"/>
          </a:xfrm>
        </p:grpSpPr>
        <p:cxnSp>
          <p:nvCxnSpPr>
            <p:cNvPr id="2872" name="Connection Line"/>
            <p:cNvCxnSpPr>
              <a:stCxn id="2873" idx="0"/>
              <a:endCxn id="2874" idx="0"/>
            </p:cNvCxnSpPr>
            <p:nvPr/>
          </p:nvCxnSpPr>
          <p:spPr>
            <a:xfrm flipV="1">
              <a:off x="1203087" y="391667"/>
              <a:ext cx="1" cy="3253232"/>
            </a:xfrm>
            <a:prstGeom prst="straightConnector1">
              <a:avLst/>
            </a:prstGeom>
            <a:ln w="63500" cap="flat">
              <a:solidFill>
                <a:srgbClr val="000000"/>
              </a:solidFill>
              <a:prstDash val="solid"/>
              <a:miter lim="400000"/>
              <a:tailEnd type="stealth" w="med" len="med"/>
            </a:ln>
            <a:effectLst/>
          </p:spPr>
        </p:cxnSp>
        <p:sp>
          <p:nvSpPr>
            <p:cNvPr id="2873" name="Rounded Rectangle"/>
            <p:cNvSpPr/>
            <p:nvPr/>
          </p:nvSpPr>
          <p:spPr>
            <a:xfrm>
              <a:off x="0" y="3253231"/>
              <a:ext cx="2406176" cy="783335"/>
            </a:xfrm>
            <a:prstGeom prst="roundRect">
              <a:avLst>
                <a:gd name="adj" fmla="val 17229"/>
              </a:avLst>
            </a:prstGeom>
            <a:solidFill>
              <a:srgbClr val="F6E0E0"/>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874" name="Rounded Rectangle"/>
            <p:cNvSpPr/>
            <p:nvPr/>
          </p:nvSpPr>
          <p:spPr>
            <a:xfrm>
              <a:off x="0" y="0"/>
              <a:ext cx="2406176" cy="783335"/>
            </a:xfrm>
            <a:prstGeom prst="roundRect">
              <a:avLst>
                <a:gd name="adj" fmla="val 17229"/>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879" name="Group"/>
          <p:cNvGrpSpPr/>
          <p:nvPr/>
        </p:nvGrpSpPr>
        <p:grpSpPr>
          <a:xfrm>
            <a:off x="10089501" y="5201893"/>
            <a:ext cx="2406177" cy="4036567"/>
            <a:chOff x="0" y="0"/>
            <a:chExt cx="2406175" cy="4036565"/>
          </a:xfrm>
        </p:grpSpPr>
        <p:cxnSp>
          <p:nvCxnSpPr>
            <p:cNvPr id="2876" name="Connection Line"/>
            <p:cNvCxnSpPr>
              <a:stCxn id="2877" idx="0"/>
              <a:endCxn id="2878" idx="0"/>
            </p:cNvCxnSpPr>
            <p:nvPr/>
          </p:nvCxnSpPr>
          <p:spPr>
            <a:xfrm flipV="1">
              <a:off x="1203087" y="391667"/>
              <a:ext cx="1" cy="3253232"/>
            </a:xfrm>
            <a:prstGeom prst="straightConnector1">
              <a:avLst/>
            </a:prstGeom>
            <a:ln w="63500" cap="flat">
              <a:solidFill>
                <a:srgbClr val="000000"/>
              </a:solidFill>
              <a:prstDash val="solid"/>
              <a:miter lim="400000"/>
              <a:tailEnd type="stealth" w="med" len="med"/>
            </a:ln>
            <a:effectLst/>
          </p:spPr>
        </p:cxnSp>
        <p:sp>
          <p:nvSpPr>
            <p:cNvPr id="2877" name="Rounded Rectangle"/>
            <p:cNvSpPr/>
            <p:nvPr/>
          </p:nvSpPr>
          <p:spPr>
            <a:xfrm>
              <a:off x="0" y="3253231"/>
              <a:ext cx="2406176" cy="783335"/>
            </a:xfrm>
            <a:prstGeom prst="roundRect">
              <a:avLst>
                <a:gd name="adj" fmla="val 17229"/>
              </a:avLst>
            </a:prstGeom>
            <a:solidFill>
              <a:srgbClr val="F6E0E0"/>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878" name="Rounded Rectangle"/>
            <p:cNvSpPr/>
            <p:nvPr/>
          </p:nvSpPr>
          <p:spPr>
            <a:xfrm>
              <a:off x="0" y="0"/>
              <a:ext cx="2406176" cy="783335"/>
            </a:xfrm>
            <a:prstGeom prst="roundRect">
              <a:avLst>
                <a:gd name="adj" fmla="val 17229"/>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883" name="Group"/>
          <p:cNvGrpSpPr/>
          <p:nvPr/>
        </p:nvGrpSpPr>
        <p:grpSpPr>
          <a:xfrm>
            <a:off x="7158451" y="5197130"/>
            <a:ext cx="2406176" cy="4036567"/>
            <a:chOff x="0" y="0"/>
            <a:chExt cx="2406175" cy="4036565"/>
          </a:xfrm>
        </p:grpSpPr>
        <p:cxnSp>
          <p:nvCxnSpPr>
            <p:cNvPr id="2880" name="Connection Line"/>
            <p:cNvCxnSpPr>
              <a:stCxn id="2881" idx="0"/>
              <a:endCxn id="2882" idx="0"/>
            </p:cNvCxnSpPr>
            <p:nvPr/>
          </p:nvCxnSpPr>
          <p:spPr>
            <a:xfrm flipV="1">
              <a:off x="1203087" y="391667"/>
              <a:ext cx="1" cy="3253232"/>
            </a:xfrm>
            <a:prstGeom prst="straightConnector1">
              <a:avLst/>
            </a:prstGeom>
            <a:ln w="63500" cap="flat">
              <a:solidFill>
                <a:srgbClr val="000000"/>
              </a:solidFill>
              <a:prstDash val="solid"/>
              <a:miter lim="400000"/>
              <a:tailEnd type="stealth" w="med" len="med"/>
            </a:ln>
            <a:effectLst/>
          </p:spPr>
        </p:cxnSp>
        <p:sp>
          <p:nvSpPr>
            <p:cNvPr id="2881" name="Rounded Rectangle"/>
            <p:cNvSpPr/>
            <p:nvPr/>
          </p:nvSpPr>
          <p:spPr>
            <a:xfrm>
              <a:off x="0" y="3253231"/>
              <a:ext cx="2406176" cy="783335"/>
            </a:xfrm>
            <a:prstGeom prst="roundRect">
              <a:avLst>
                <a:gd name="adj" fmla="val 17229"/>
              </a:avLst>
            </a:prstGeom>
            <a:solidFill>
              <a:srgbClr val="F6E0E0"/>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882" name="Rounded Rectangle"/>
            <p:cNvSpPr/>
            <p:nvPr/>
          </p:nvSpPr>
          <p:spPr>
            <a:xfrm>
              <a:off x="0" y="0"/>
              <a:ext cx="2406176" cy="783335"/>
            </a:xfrm>
            <a:prstGeom prst="roundRect">
              <a:avLst>
                <a:gd name="adj" fmla="val 17229"/>
              </a:avLst>
            </a:prstGeom>
            <a:solidFill>
              <a:srgbClr val="FFFFFF"/>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cxnSp>
        <p:nvCxnSpPr>
          <p:cNvPr id="2884" name="Connection Line"/>
          <p:cNvCxnSpPr>
            <a:stCxn id="2885" idx="0"/>
            <a:endCxn id="2886" idx="0"/>
          </p:cNvCxnSpPr>
          <p:nvPr/>
        </p:nvCxnSpPr>
        <p:spPr>
          <a:xfrm flipV="1">
            <a:off x="5430488" y="5588797"/>
            <a:ext cx="1" cy="3253233"/>
          </a:xfrm>
          <a:prstGeom prst="straightConnector1">
            <a:avLst/>
          </a:prstGeom>
          <a:ln w="63500">
            <a:solidFill>
              <a:srgbClr val="000000"/>
            </a:solidFill>
            <a:miter lim="400000"/>
            <a:tailEnd type="stealth"/>
          </a:ln>
        </p:spPr>
      </p:cxnSp>
      <p:sp>
        <p:nvSpPr>
          <p:cNvPr id="2885" name="Rounded Rectangle"/>
          <p:cNvSpPr/>
          <p:nvPr/>
        </p:nvSpPr>
        <p:spPr>
          <a:xfrm>
            <a:off x="4227400" y="8450362"/>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886" name="Rounded Rectangle"/>
          <p:cNvSpPr/>
          <p:nvPr/>
        </p:nvSpPr>
        <p:spPr>
          <a:xfrm>
            <a:off x="4227400" y="5197130"/>
            <a:ext cx="2406176" cy="783335"/>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887" name="Rounded Rectangle"/>
          <p:cNvSpPr/>
          <p:nvPr/>
        </p:nvSpPr>
        <p:spPr>
          <a:xfrm>
            <a:off x="4170252" y="6402106"/>
            <a:ext cx="17126370" cy="1626616"/>
          </a:xfrm>
          <a:prstGeom prst="roundRect">
            <a:avLst>
              <a:gd name="adj" fmla="val 17229"/>
            </a:avLst>
          </a:prstGeom>
          <a:solidFill>
            <a:srgbClr val="EBEBEB"/>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888" name="Encoding Sequences with Attention"/>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Encoding Sequences with Attention</a:t>
            </a:r>
          </a:p>
        </p:txBody>
      </p:sp>
      <p:sp>
        <p:nvSpPr>
          <p:cNvPr id="2889" name="A"/>
          <p:cNvSpPr txBox="1"/>
          <p:nvPr/>
        </p:nvSpPr>
        <p:spPr>
          <a:xfrm>
            <a:off x="5185697" y="9626763"/>
            <a:ext cx="3752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t>
            </a:r>
          </a:p>
        </p:txBody>
      </p:sp>
      <p:sp>
        <p:nvSpPr>
          <p:cNvPr id="2890" name="clownfish"/>
          <p:cNvSpPr txBox="1"/>
          <p:nvPr/>
        </p:nvSpPr>
        <p:spPr>
          <a:xfrm>
            <a:off x="7361004" y="9626763"/>
            <a:ext cx="186347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clownfish</a:t>
            </a:r>
          </a:p>
        </p:txBody>
      </p:sp>
      <p:sp>
        <p:nvSpPr>
          <p:cNvPr id="2891" name="swimming"/>
          <p:cNvSpPr txBox="1"/>
          <p:nvPr/>
        </p:nvSpPr>
        <p:spPr>
          <a:xfrm>
            <a:off x="10286177" y="9626763"/>
            <a:ext cx="197472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swimming</a:t>
            </a:r>
          </a:p>
        </p:txBody>
      </p:sp>
      <p:sp>
        <p:nvSpPr>
          <p:cNvPr id="2892" name="by"/>
          <p:cNvSpPr txBox="1"/>
          <p:nvPr/>
        </p:nvSpPr>
        <p:spPr>
          <a:xfrm>
            <a:off x="13920920" y="9626763"/>
            <a:ext cx="54483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by</a:t>
            </a:r>
          </a:p>
        </p:txBody>
      </p:sp>
      <p:sp>
        <p:nvSpPr>
          <p:cNvPr id="2893" name="an"/>
          <p:cNvSpPr txBox="1"/>
          <p:nvPr/>
        </p:nvSpPr>
        <p:spPr>
          <a:xfrm>
            <a:off x="16807901" y="9626763"/>
            <a:ext cx="55892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a:t>
            </a:r>
          </a:p>
        </p:txBody>
      </p:sp>
      <p:sp>
        <p:nvSpPr>
          <p:cNvPr id="2894" name="anemone"/>
          <p:cNvSpPr txBox="1"/>
          <p:nvPr/>
        </p:nvSpPr>
        <p:spPr>
          <a:xfrm>
            <a:off x="19277586" y="9626763"/>
            <a:ext cx="180022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anemone</a:t>
            </a:r>
          </a:p>
        </p:txBody>
      </p:sp>
      <p:sp>
        <p:nvSpPr>
          <p:cNvPr id="2895" name="N Self-Attention Blocks"/>
          <p:cNvSpPr txBox="1"/>
          <p:nvPr/>
        </p:nvSpPr>
        <p:spPr>
          <a:xfrm>
            <a:off x="10552973" y="6935189"/>
            <a:ext cx="436092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 Self-Attention Blocks</a:t>
            </a:r>
          </a:p>
        </p:txBody>
      </p:sp>
      <p:sp>
        <p:nvSpPr>
          <p:cNvPr id="2896" name="Input…"/>
          <p:cNvSpPr txBox="1"/>
          <p:nvPr/>
        </p:nvSpPr>
        <p:spPr>
          <a:xfrm>
            <a:off x="959541" y="7211736"/>
            <a:ext cx="2180464"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a:t>
            </a:r>
          </a:p>
          <a:p>
            <a:pPr/>
            <a:r>
              <a:t>Embedding</a:t>
            </a:r>
          </a:p>
        </p:txBody>
      </p:sp>
      <p:cxnSp>
        <p:nvCxnSpPr>
          <p:cNvPr id="2897" name="Connection Line"/>
          <p:cNvCxnSpPr>
            <a:stCxn id="2885" idx="0"/>
            <a:endCxn id="2896" idx="0"/>
          </p:cNvCxnSpPr>
          <p:nvPr/>
        </p:nvCxnSpPr>
        <p:spPr>
          <a:xfrm flipH="1" flipV="1">
            <a:off x="2049773" y="7726910"/>
            <a:ext cx="3380716" cy="1115120"/>
          </a:xfrm>
          <a:prstGeom prst="straightConnector1">
            <a:avLst/>
          </a:prstGeom>
          <a:ln w="50800">
            <a:solidFill>
              <a:srgbClr val="000000"/>
            </a:solidFill>
            <a:miter lim="400000"/>
            <a:headEnd type="triangle"/>
          </a:ln>
        </p:spPr>
      </p:cxnSp>
      <p:sp>
        <p:nvSpPr>
          <p:cNvPr id="2898" name="Output Tokens"/>
          <p:cNvSpPr txBox="1"/>
          <p:nvPr/>
        </p:nvSpPr>
        <p:spPr>
          <a:xfrm>
            <a:off x="1347018" y="3937615"/>
            <a:ext cx="1405510"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Output</a:t>
            </a:r>
            <a:br/>
            <a:r>
              <a:t>Tokens</a:t>
            </a:r>
          </a:p>
        </p:txBody>
      </p:sp>
      <p:cxnSp>
        <p:nvCxnSpPr>
          <p:cNvPr id="2899" name="Connection Line"/>
          <p:cNvCxnSpPr>
            <a:stCxn id="2886" idx="0"/>
            <a:endCxn id="2898" idx="0"/>
          </p:cNvCxnSpPr>
          <p:nvPr/>
        </p:nvCxnSpPr>
        <p:spPr>
          <a:xfrm flipH="1" flipV="1">
            <a:off x="2049773" y="4452789"/>
            <a:ext cx="3380716" cy="1136009"/>
          </a:xfrm>
          <a:prstGeom prst="straightConnector1">
            <a:avLst/>
          </a:prstGeom>
          <a:ln w="50800">
            <a:solidFill>
              <a:srgbClr val="000000"/>
            </a:solidFill>
            <a:miter lim="400000"/>
            <a:headEnd type="triangle"/>
          </a:ln>
        </p:spPr>
      </p:cxnSp>
      <p:sp>
        <p:nvSpPr>
          <p:cNvPr id="2900" name="Equation"/>
          <p:cNvSpPr txBox="1"/>
          <p:nvPr/>
        </p:nvSpPr>
        <p:spPr>
          <a:xfrm>
            <a:off x="5266956" y="8610142"/>
            <a:ext cx="327064" cy="46377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I</m:t>
                      </m:r>
                    </m:e>
                    <m:sub>
                      <m:r>
                        <a:rPr xmlns:a="http://schemas.openxmlformats.org/drawingml/2006/main" sz="4000" i="1">
                          <a:solidFill>
                            <a:srgbClr val="000000"/>
                          </a:solidFill>
                          <a:latin typeface="Cambria Math" panose="02040503050406030204" pitchFamily="18" charset="0"/>
                        </a:rPr>
                        <m:t>0</m:t>
                      </m:r>
                    </m:sub>
                  </m:sSub>
                </m:oMath>
              </m:oMathPara>
            </a14:m>
            <a:endParaRPr sz="4000"/>
          </a:p>
        </p:txBody>
      </p:sp>
      <p:sp>
        <p:nvSpPr>
          <p:cNvPr id="2901" name="Equation"/>
          <p:cNvSpPr txBox="1"/>
          <p:nvPr/>
        </p:nvSpPr>
        <p:spPr>
          <a:xfrm>
            <a:off x="8207532" y="8610142"/>
            <a:ext cx="297488" cy="45872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I</m:t>
                      </m:r>
                    </m:e>
                    <m:sub>
                      <m:r>
                        <a:rPr xmlns:a="http://schemas.openxmlformats.org/drawingml/2006/main" sz="4000" i="1">
                          <a:solidFill>
                            <a:srgbClr val="000000"/>
                          </a:solidFill>
                          <a:latin typeface="Cambria Math" panose="02040503050406030204" pitchFamily="18" charset="0"/>
                        </a:rPr>
                        <m:t>1</m:t>
                      </m:r>
                    </m:sub>
                  </m:sSub>
                </m:oMath>
              </m:oMathPara>
            </a14:m>
            <a:endParaRPr sz="4000"/>
          </a:p>
        </p:txBody>
      </p:sp>
      <p:sp>
        <p:nvSpPr>
          <p:cNvPr id="2902" name="Equation"/>
          <p:cNvSpPr txBox="1"/>
          <p:nvPr/>
        </p:nvSpPr>
        <p:spPr>
          <a:xfrm>
            <a:off x="11110007" y="8610142"/>
            <a:ext cx="326343" cy="45872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I</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
        <p:nvSpPr>
          <p:cNvPr id="2903" name="Equation"/>
          <p:cNvSpPr txBox="1"/>
          <p:nvPr/>
        </p:nvSpPr>
        <p:spPr>
          <a:xfrm>
            <a:off x="14060109" y="8610142"/>
            <a:ext cx="310833" cy="46377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I</m:t>
                      </m:r>
                    </m:e>
                    <m:sub>
                      <m:r>
                        <a:rPr xmlns:a="http://schemas.openxmlformats.org/drawingml/2006/main" sz="4000" i="1">
                          <a:solidFill>
                            <a:srgbClr val="000000"/>
                          </a:solidFill>
                          <a:latin typeface="Cambria Math" panose="02040503050406030204" pitchFamily="18" charset="0"/>
                        </a:rPr>
                        <m:t>3</m:t>
                      </m:r>
                    </m:sub>
                  </m:sSub>
                </m:oMath>
              </m:oMathPara>
            </a14:m>
            <a:endParaRPr sz="4000"/>
          </a:p>
        </p:txBody>
      </p:sp>
      <p:sp>
        <p:nvSpPr>
          <p:cNvPr id="2904" name="Equation"/>
          <p:cNvSpPr txBox="1"/>
          <p:nvPr/>
        </p:nvSpPr>
        <p:spPr>
          <a:xfrm>
            <a:off x="16923833" y="8600618"/>
            <a:ext cx="325982" cy="45872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I</m:t>
                      </m:r>
                    </m:e>
                    <m:sub>
                      <m:r>
                        <a:rPr xmlns:a="http://schemas.openxmlformats.org/drawingml/2006/main" sz="4000" i="1">
                          <a:solidFill>
                            <a:srgbClr val="000000"/>
                          </a:solidFill>
                          <a:latin typeface="Cambria Math" panose="02040503050406030204" pitchFamily="18" charset="0"/>
                        </a:rPr>
                        <m:t>4</m:t>
                      </m:r>
                    </m:sub>
                  </m:sSub>
                </m:oMath>
              </m:oMathPara>
            </a14:m>
            <a:endParaRPr sz="4000"/>
          </a:p>
        </p:txBody>
      </p:sp>
      <p:sp>
        <p:nvSpPr>
          <p:cNvPr id="2905" name="Equation"/>
          <p:cNvSpPr txBox="1"/>
          <p:nvPr/>
        </p:nvSpPr>
        <p:spPr>
          <a:xfrm>
            <a:off x="20014167" y="8610142"/>
            <a:ext cx="313358" cy="46377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I</m:t>
                      </m:r>
                    </m:e>
                    <m:sub>
                      <m:r>
                        <a:rPr xmlns:a="http://schemas.openxmlformats.org/drawingml/2006/main" sz="4000" i="1">
                          <a:solidFill>
                            <a:srgbClr val="000000"/>
                          </a:solidFill>
                          <a:latin typeface="Cambria Math" panose="02040503050406030204" pitchFamily="18" charset="0"/>
                        </a:rPr>
                        <m:t>5</m:t>
                      </m:r>
                    </m:sub>
                  </m:sSub>
                </m:oMath>
              </m:oMathPara>
            </a14:m>
            <a:endParaRPr sz="4000"/>
          </a:p>
        </p:txBody>
      </p:sp>
      <p:sp>
        <p:nvSpPr>
          <p:cNvPr id="2906" name="Equation"/>
          <p:cNvSpPr txBox="1"/>
          <p:nvPr/>
        </p:nvSpPr>
        <p:spPr>
          <a:xfrm>
            <a:off x="5203153" y="5356911"/>
            <a:ext cx="490132" cy="47088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O</m:t>
                      </m:r>
                    </m:e>
                    <m:sub>
                      <m:r>
                        <a:rPr xmlns:a="http://schemas.openxmlformats.org/drawingml/2006/main" sz="4000" i="1">
                          <a:solidFill>
                            <a:srgbClr val="000000"/>
                          </a:solidFill>
                          <a:latin typeface="Cambria Math" panose="02040503050406030204" pitchFamily="18" charset="0"/>
                        </a:rPr>
                        <m:t>0</m:t>
                      </m:r>
                    </m:sub>
                  </m:sSub>
                </m:oMath>
              </m:oMathPara>
            </a14:m>
            <a:endParaRPr sz="4000"/>
          </a:p>
        </p:txBody>
      </p:sp>
      <p:sp>
        <p:nvSpPr>
          <p:cNvPr id="2907" name="Equation"/>
          <p:cNvSpPr txBox="1"/>
          <p:nvPr/>
        </p:nvSpPr>
        <p:spPr>
          <a:xfrm>
            <a:off x="8143728" y="5356911"/>
            <a:ext cx="460556" cy="4658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O</m:t>
                      </m:r>
                    </m:e>
                    <m:sub>
                      <m:r>
                        <a:rPr xmlns:a="http://schemas.openxmlformats.org/drawingml/2006/main" sz="4000" i="1">
                          <a:solidFill>
                            <a:srgbClr val="000000"/>
                          </a:solidFill>
                          <a:latin typeface="Cambria Math" panose="02040503050406030204" pitchFamily="18" charset="0"/>
                        </a:rPr>
                        <m:t>1</m:t>
                      </m:r>
                    </m:sub>
                  </m:sSub>
                </m:oMath>
              </m:oMathPara>
            </a14:m>
            <a:endParaRPr sz="4000"/>
          </a:p>
        </p:txBody>
      </p:sp>
      <p:sp>
        <p:nvSpPr>
          <p:cNvPr id="2908" name="Equation"/>
          <p:cNvSpPr txBox="1"/>
          <p:nvPr/>
        </p:nvSpPr>
        <p:spPr>
          <a:xfrm>
            <a:off x="11046204" y="5356911"/>
            <a:ext cx="489410" cy="4658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O</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
        <p:nvSpPr>
          <p:cNvPr id="2909" name="Equation"/>
          <p:cNvSpPr txBox="1"/>
          <p:nvPr/>
        </p:nvSpPr>
        <p:spPr>
          <a:xfrm>
            <a:off x="13996305" y="5356911"/>
            <a:ext cx="473901" cy="47088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O</m:t>
                      </m:r>
                    </m:e>
                    <m:sub>
                      <m:r>
                        <a:rPr xmlns:a="http://schemas.openxmlformats.org/drawingml/2006/main" sz="4000" i="1">
                          <a:solidFill>
                            <a:srgbClr val="000000"/>
                          </a:solidFill>
                          <a:latin typeface="Cambria Math" panose="02040503050406030204" pitchFamily="18" charset="0"/>
                        </a:rPr>
                        <m:t>3</m:t>
                      </m:r>
                    </m:sub>
                  </m:sSub>
                </m:oMath>
              </m:oMathPara>
            </a14:m>
            <a:endParaRPr sz="4000"/>
          </a:p>
        </p:txBody>
      </p:sp>
      <p:sp>
        <p:nvSpPr>
          <p:cNvPr id="2910" name="Equation"/>
          <p:cNvSpPr txBox="1"/>
          <p:nvPr/>
        </p:nvSpPr>
        <p:spPr>
          <a:xfrm>
            <a:off x="16860029" y="5347387"/>
            <a:ext cx="489050" cy="4658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O</m:t>
                      </m:r>
                    </m:e>
                    <m:sub>
                      <m:r>
                        <a:rPr xmlns:a="http://schemas.openxmlformats.org/drawingml/2006/main" sz="4000" i="1">
                          <a:solidFill>
                            <a:srgbClr val="000000"/>
                          </a:solidFill>
                          <a:latin typeface="Cambria Math" panose="02040503050406030204" pitchFamily="18" charset="0"/>
                        </a:rPr>
                        <m:t>4</m:t>
                      </m:r>
                    </m:sub>
                  </m:sSub>
                </m:oMath>
              </m:oMathPara>
            </a14:m>
            <a:endParaRPr sz="4000"/>
          </a:p>
        </p:txBody>
      </p:sp>
      <p:sp>
        <p:nvSpPr>
          <p:cNvPr id="2911" name="Equation"/>
          <p:cNvSpPr txBox="1"/>
          <p:nvPr/>
        </p:nvSpPr>
        <p:spPr>
          <a:xfrm>
            <a:off x="19950363" y="5356911"/>
            <a:ext cx="476426" cy="47088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O</m:t>
                      </m:r>
                    </m:e>
                    <m:sub>
                      <m:r>
                        <a:rPr xmlns:a="http://schemas.openxmlformats.org/drawingml/2006/main" sz="4000" i="1">
                          <a:solidFill>
                            <a:srgbClr val="000000"/>
                          </a:solidFill>
                          <a:latin typeface="Cambria Math" panose="02040503050406030204" pitchFamily="18" charset="0"/>
                        </a:rPr>
                        <m:t>5</m:t>
                      </m:r>
                    </m:sub>
                  </m:sSub>
                </m:oMath>
              </m:oMathPara>
            </a14:m>
            <a:endParaRPr sz="4000"/>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cxnSp>
        <p:nvCxnSpPr>
          <p:cNvPr id="2913" name="Connection Line"/>
          <p:cNvCxnSpPr>
            <a:stCxn id="2914" idx="0"/>
            <a:endCxn id="2915" idx="0"/>
          </p:cNvCxnSpPr>
          <p:nvPr/>
        </p:nvCxnSpPr>
        <p:spPr>
          <a:xfrm flipV="1">
            <a:off x="11292589" y="5593560"/>
            <a:ext cx="1" cy="3253233"/>
          </a:xfrm>
          <a:prstGeom prst="straightConnector1">
            <a:avLst/>
          </a:prstGeom>
          <a:ln w="63500">
            <a:solidFill>
              <a:srgbClr val="000000"/>
            </a:solidFill>
            <a:miter lim="400000"/>
            <a:tailEnd type="stealth"/>
          </a:ln>
        </p:spPr>
      </p:cxnSp>
      <p:sp>
        <p:nvSpPr>
          <p:cNvPr id="2914" name="Rounded Rectangle"/>
          <p:cNvSpPr/>
          <p:nvPr/>
        </p:nvSpPr>
        <p:spPr>
          <a:xfrm>
            <a:off x="10089501" y="8455124"/>
            <a:ext cx="2406177" cy="78333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15" name="Rounded Rectangle"/>
          <p:cNvSpPr/>
          <p:nvPr/>
        </p:nvSpPr>
        <p:spPr>
          <a:xfrm>
            <a:off x="10089501" y="5201893"/>
            <a:ext cx="2406177" cy="783335"/>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16" name="Rounded Rectangle"/>
          <p:cNvSpPr/>
          <p:nvPr/>
        </p:nvSpPr>
        <p:spPr>
          <a:xfrm>
            <a:off x="4170252" y="6402106"/>
            <a:ext cx="17126370" cy="1626616"/>
          </a:xfrm>
          <a:prstGeom prst="roundRect">
            <a:avLst>
              <a:gd name="adj" fmla="val 17229"/>
            </a:avLst>
          </a:prstGeom>
          <a:solidFill>
            <a:srgbClr val="EBEBEB"/>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17" name="Encoding Sequences with Attention"/>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Encoding Sequences with Attention</a:t>
            </a:r>
          </a:p>
        </p:txBody>
      </p:sp>
      <p:sp>
        <p:nvSpPr>
          <p:cNvPr id="2918" name="A"/>
          <p:cNvSpPr txBox="1"/>
          <p:nvPr/>
        </p:nvSpPr>
        <p:spPr>
          <a:xfrm>
            <a:off x="5185697" y="9626763"/>
            <a:ext cx="3752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t>
            </a:r>
          </a:p>
        </p:txBody>
      </p:sp>
      <p:sp>
        <p:nvSpPr>
          <p:cNvPr id="2919" name="clownfish"/>
          <p:cNvSpPr txBox="1"/>
          <p:nvPr/>
        </p:nvSpPr>
        <p:spPr>
          <a:xfrm>
            <a:off x="7361004" y="9626763"/>
            <a:ext cx="186347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clownfish</a:t>
            </a:r>
          </a:p>
        </p:txBody>
      </p:sp>
      <p:sp>
        <p:nvSpPr>
          <p:cNvPr id="2920" name="swimming"/>
          <p:cNvSpPr txBox="1"/>
          <p:nvPr/>
        </p:nvSpPr>
        <p:spPr>
          <a:xfrm>
            <a:off x="10286177" y="9626763"/>
            <a:ext cx="197472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swimming</a:t>
            </a:r>
          </a:p>
        </p:txBody>
      </p:sp>
      <p:sp>
        <p:nvSpPr>
          <p:cNvPr id="2921" name="by"/>
          <p:cNvSpPr txBox="1"/>
          <p:nvPr/>
        </p:nvSpPr>
        <p:spPr>
          <a:xfrm>
            <a:off x="13920920" y="9626763"/>
            <a:ext cx="54483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by</a:t>
            </a:r>
          </a:p>
        </p:txBody>
      </p:sp>
      <p:sp>
        <p:nvSpPr>
          <p:cNvPr id="2922" name="an"/>
          <p:cNvSpPr txBox="1"/>
          <p:nvPr/>
        </p:nvSpPr>
        <p:spPr>
          <a:xfrm>
            <a:off x="16807901" y="9626763"/>
            <a:ext cx="55892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a:t>
            </a:r>
          </a:p>
        </p:txBody>
      </p:sp>
      <p:sp>
        <p:nvSpPr>
          <p:cNvPr id="2923" name="anemone"/>
          <p:cNvSpPr txBox="1"/>
          <p:nvPr/>
        </p:nvSpPr>
        <p:spPr>
          <a:xfrm>
            <a:off x="19277586" y="9626763"/>
            <a:ext cx="180022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anemone</a:t>
            </a:r>
          </a:p>
        </p:txBody>
      </p:sp>
      <p:sp>
        <p:nvSpPr>
          <p:cNvPr id="2924" name="N Self-Attention Blocks"/>
          <p:cNvSpPr txBox="1"/>
          <p:nvPr/>
        </p:nvSpPr>
        <p:spPr>
          <a:xfrm>
            <a:off x="10552973" y="6935189"/>
            <a:ext cx="436092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 Self-Attention Blocks</a:t>
            </a:r>
          </a:p>
        </p:txBody>
      </p:sp>
      <p:sp>
        <p:nvSpPr>
          <p:cNvPr id="2925" name="Input…"/>
          <p:cNvSpPr txBox="1"/>
          <p:nvPr/>
        </p:nvSpPr>
        <p:spPr>
          <a:xfrm>
            <a:off x="959541" y="7211736"/>
            <a:ext cx="2180464"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a:t>
            </a:r>
          </a:p>
          <a:p>
            <a:pPr/>
            <a:r>
              <a:t>Embedding</a:t>
            </a:r>
          </a:p>
        </p:txBody>
      </p:sp>
      <p:sp>
        <p:nvSpPr>
          <p:cNvPr id="2926" name="Rounded Rectangle"/>
          <p:cNvSpPr/>
          <p:nvPr/>
        </p:nvSpPr>
        <p:spPr>
          <a:xfrm>
            <a:off x="4170252" y="8445599"/>
            <a:ext cx="2406176" cy="78333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27" name="Rounded Rectangle"/>
          <p:cNvSpPr/>
          <p:nvPr/>
        </p:nvSpPr>
        <p:spPr>
          <a:xfrm>
            <a:off x="7120352" y="8455124"/>
            <a:ext cx="2406176" cy="78333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28" name="Rounded Rectangle"/>
          <p:cNvSpPr/>
          <p:nvPr/>
        </p:nvSpPr>
        <p:spPr>
          <a:xfrm>
            <a:off x="13020552" y="8455124"/>
            <a:ext cx="2406176" cy="78333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29" name="Rounded Rectangle"/>
          <p:cNvSpPr/>
          <p:nvPr/>
        </p:nvSpPr>
        <p:spPr>
          <a:xfrm>
            <a:off x="15970651" y="8445599"/>
            <a:ext cx="2406176" cy="78333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30" name="Rounded Rectangle"/>
          <p:cNvSpPr/>
          <p:nvPr/>
        </p:nvSpPr>
        <p:spPr>
          <a:xfrm>
            <a:off x="18890445" y="8455124"/>
            <a:ext cx="2406176" cy="78333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cxnSp>
        <p:nvCxnSpPr>
          <p:cNvPr id="2931" name="Connection Line"/>
          <p:cNvCxnSpPr>
            <a:stCxn id="2926" idx="0"/>
            <a:endCxn id="2925" idx="0"/>
          </p:cNvCxnSpPr>
          <p:nvPr/>
        </p:nvCxnSpPr>
        <p:spPr>
          <a:xfrm flipH="1" flipV="1">
            <a:off x="2049773" y="7726910"/>
            <a:ext cx="3323568" cy="1110358"/>
          </a:xfrm>
          <a:prstGeom prst="straightConnector1">
            <a:avLst/>
          </a:prstGeom>
          <a:ln w="50800">
            <a:solidFill>
              <a:srgbClr val="000000"/>
            </a:solidFill>
            <a:miter lim="400000"/>
            <a:headEnd type="triangle"/>
          </a:ln>
        </p:spPr>
      </p:cxnSp>
      <p:sp>
        <p:nvSpPr>
          <p:cNvPr id="2932" name="Rectangle"/>
          <p:cNvSpPr/>
          <p:nvPr/>
        </p:nvSpPr>
        <p:spPr>
          <a:xfrm>
            <a:off x="4092904" y="8426549"/>
            <a:ext cx="5576495" cy="1936147"/>
          </a:xfrm>
          <a:prstGeom prst="rect">
            <a:avLst/>
          </a:prstGeom>
          <a:solidFill>
            <a:srgbClr val="FFFFFF">
              <a:alpha val="82898"/>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33" name="Rectangle"/>
          <p:cNvSpPr/>
          <p:nvPr/>
        </p:nvSpPr>
        <p:spPr>
          <a:xfrm>
            <a:off x="12877679" y="8426549"/>
            <a:ext cx="8592120" cy="1936147"/>
          </a:xfrm>
          <a:prstGeom prst="rect">
            <a:avLst/>
          </a:prstGeom>
          <a:solidFill>
            <a:srgbClr val="FFFFFF">
              <a:alpha val="82898"/>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34" name="Equation"/>
          <p:cNvSpPr txBox="1"/>
          <p:nvPr/>
        </p:nvSpPr>
        <p:spPr>
          <a:xfrm>
            <a:off x="11110007" y="8610142"/>
            <a:ext cx="326343" cy="45872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I</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
        <p:nvSpPr>
          <p:cNvPr id="2935" name="Equation"/>
          <p:cNvSpPr txBox="1"/>
          <p:nvPr/>
        </p:nvSpPr>
        <p:spPr>
          <a:xfrm>
            <a:off x="11046204" y="5356911"/>
            <a:ext cx="489410" cy="4658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O</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7" name="Rounded Rectangle"/>
          <p:cNvSpPr/>
          <p:nvPr/>
        </p:nvSpPr>
        <p:spPr>
          <a:xfrm>
            <a:off x="4170252" y="4748981"/>
            <a:ext cx="17126370" cy="6455212"/>
          </a:xfrm>
          <a:prstGeom prst="roundRect">
            <a:avLst>
              <a:gd name="adj" fmla="val 4341"/>
            </a:avLst>
          </a:prstGeom>
          <a:solidFill>
            <a:srgbClr val="EBEBEB"/>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38" name="Core component: Dot-product Attention (drastically simplified)"/>
          <p:cNvSpPr txBox="1"/>
          <p:nvPr>
            <p:ph type="title"/>
          </p:nvPr>
        </p:nvSpPr>
        <p:spPr>
          <a:xfrm>
            <a:off x="2624774" y="-185584"/>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Core component: Dot-product Attention (drastically simplified)</a:t>
            </a:r>
          </a:p>
        </p:txBody>
      </p:sp>
      <p:sp>
        <p:nvSpPr>
          <p:cNvPr id="2939" name="A"/>
          <p:cNvSpPr txBox="1"/>
          <p:nvPr/>
        </p:nvSpPr>
        <p:spPr>
          <a:xfrm>
            <a:off x="5185697" y="12802236"/>
            <a:ext cx="3752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t>
            </a:r>
          </a:p>
        </p:txBody>
      </p:sp>
      <p:sp>
        <p:nvSpPr>
          <p:cNvPr id="2940" name="clownfish"/>
          <p:cNvSpPr txBox="1"/>
          <p:nvPr/>
        </p:nvSpPr>
        <p:spPr>
          <a:xfrm>
            <a:off x="7361004" y="12802236"/>
            <a:ext cx="186347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clownfish</a:t>
            </a:r>
          </a:p>
        </p:txBody>
      </p:sp>
      <p:sp>
        <p:nvSpPr>
          <p:cNvPr id="2941" name="swimming"/>
          <p:cNvSpPr txBox="1"/>
          <p:nvPr/>
        </p:nvSpPr>
        <p:spPr>
          <a:xfrm>
            <a:off x="10286177" y="12802236"/>
            <a:ext cx="197472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swimming</a:t>
            </a:r>
          </a:p>
        </p:txBody>
      </p:sp>
      <p:sp>
        <p:nvSpPr>
          <p:cNvPr id="2942" name="by"/>
          <p:cNvSpPr txBox="1"/>
          <p:nvPr/>
        </p:nvSpPr>
        <p:spPr>
          <a:xfrm>
            <a:off x="13920920" y="12802236"/>
            <a:ext cx="54483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by</a:t>
            </a:r>
          </a:p>
        </p:txBody>
      </p:sp>
      <p:sp>
        <p:nvSpPr>
          <p:cNvPr id="2943" name="an"/>
          <p:cNvSpPr txBox="1"/>
          <p:nvPr/>
        </p:nvSpPr>
        <p:spPr>
          <a:xfrm>
            <a:off x="16807901" y="12802236"/>
            <a:ext cx="55892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a:t>
            </a:r>
          </a:p>
        </p:txBody>
      </p:sp>
      <p:sp>
        <p:nvSpPr>
          <p:cNvPr id="2944" name="anemone"/>
          <p:cNvSpPr txBox="1"/>
          <p:nvPr/>
        </p:nvSpPr>
        <p:spPr>
          <a:xfrm>
            <a:off x="19277586" y="12802236"/>
            <a:ext cx="180022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anemone</a:t>
            </a:r>
          </a:p>
        </p:txBody>
      </p:sp>
      <p:sp>
        <p:nvSpPr>
          <p:cNvPr id="2945" name="Rounded Rectangle"/>
          <p:cNvSpPr/>
          <p:nvPr/>
        </p:nvSpPr>
        <p:spPr>
          <a:xfrm>
            <a:off x="4170252" y="11621072"/>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46" name="Rounded Rectangle"/>
          <p:cNvSpPr/>
          <p:nvPr/>
        </p:nvSpPr>
        <p:spPr>
          <a:xfrm>
            <a:off x="7120352"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47" name="Rounded Rectangle"/>
          <p:cNvSpPr/>
          <p:nvPr/>
        </p:nvSpPr>
        <p:spPr>
          <a:xfrm>
            <a:off x="10070451" y="11621072"/>
            <a:ext cx="2406177"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48" name="Rounded Rectangle"/>
          <p:cNvSpPr/>
          <p:nvPr/>
        </p:nvSpPr>
        <p:spPr>
          <a:xfrm>
            <a:off x="13020552"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49" name="Rounded Rectangle"/>
          <p:cNvSpPr/>
          <p:nvPr/>
        </p:nvSpPr>
        <p:spPr>
          <a:xfrm>
            <a:off x="15970651" y="11621072"/>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50" name="Rounded Rectangle"/>
          <p:cNvSpPr/>
          <p:nvPr/>
        </p:nvSpPr>
        <p:spPr>
          <a:xfrm>
            <a:off x="18890445"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51" name="Rounded Rectangle"/>
          <p:cNvSpPr/>
          <p:nvPr/>
        </p:nvSpPr>
        <p:spPr>
          <a:xfrm>
            <a:off x="10070451" y="3446086"/>
            <a:ext cx="2406177" cy="783335"/>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52" name="Rectangle"/>
          <p:cNvSpPr/>
          <p:nvPr/>
        </p:nvSpPr>
        <p:spPr>
          <a:xfrm>
            <a:off x="5726065"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53" name="Rectangle"/>
          <p:cNvSpPr/>
          <p:nvPr/>
        </p:nvSpPr>
        <p:spPr>
          <a:xfrm>
            <a:off x="10994075" y="8298446"/>
            <a:ext cx="558928" cy="1549784"/>
          </a:xfrm>
          <a:prstGeom prst="rect">
            <a:avLst/>
          </a:prstGeom>
          <a:solidFill>
            <a:srgbClr val="E2CEF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54" name="Rectangle"/>
          <p:cNvSpPr/>
          <p:nvPr/>
        </p:nvSpPr>
        <p:spPr>
          <a:xfrm>
            <a:off x="4092904" y="11493617"/>
            <a:ext cx="5576495" cy="1936147"/>
          </a:xfrm>
          <a:prstGeom prst="rect">
            <a:avLst/>
          </a:prstGeom>
          <a:solidFill>
            <a:srgbClr val="FFFFFF">
              <a:alpha val="82898"/>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55" name="Rectangle"/>
          <p:cNvSpPr/>
          <p:nvPr/>
        </p:nvSpPr>
        <p:spPr>
          <a:xfrm>
            <a:off x="12877679" y="11493617"/>
            <a:ext cx="8592120" cy="1936147"/>
          </a:xfrm>
          <a:prstGeom prst="rect">
            <a:avLst/>
          </a:prstGeom>
          <a:solidFill>
            <a:srgbClr val="FFFFFF">
              <a:alpha val="82898"/>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56" name="K"/>
          <p:cNvSpPr txBox="1"/>
          <p:nvPr/>
        </p:nvSpPr>
        <p:spPr>
          <a:xfrm>
            <a:off x="4764159"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2957" name="V"/>
          <p:cNvSpPr txBox="1"/>
          <p:nvPr/>
        </p:nvSpPr>
        <p:spPr>
          <a:xfrm>
            <a:off x="5748353"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2958" name="Q"/>
          <p:cNvSpPr txBox="1"/>
          <p:nvPr/>
        </p:nvSpPr>
        <p:spPr>
          <a:xfrm>
            <a:off x="10969373" y="10119149"/>
            <a:ext cx="60833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6">
                    <a:satOff val="-15798"/>
                    <a:lumOff val="-17517"/>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6">
                    <a:satOff val="-15798"/>
                    <a:lumOff val="-17517"/>
                  </a:schemeClr>
                </a:solidFill>
                <a:latin typeface="+mn-lt"/>
                <a:ea typeface="+mn-ea"/>
                <a:cs typeface="+mn-cs"/>
                <a:sym typeface="Helvetica Neue"/>
              </a:rPr>
              <a:t>Q</a:t>
            </a:r>
          </a:p>
        </p:txBody>
      </p:sp>
      <p:sp>
        <p:nvSpPr>
          <p:cNvPr id="2959" name="Rectangle"/>
          <p:cNvSpPr/>
          <p:nvPr/>
        </p:nvSpPr>
        <p:spPr>
          <a:xfrm>
            <a:off x="4771080"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60" name="Rectangle"/>
          <p:cNvSpPr/>
          <p:nvPr/>
        </p:nvSpPr>
        <p:spPr>
          <a:xfrm>
            <a:off x="8494228"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61" name="K"/>
          <p:cNvSpPr txBox="1"/>
          <p:nvPr/>
        </p:nvSpPr>
        <p:spPr>
          <a:xfrm>
            <a:off x="7532323"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2962" name="V"/>
          <p:cNvSpPr txBox="1"/>
          <p:nvPr/>
        </p:nvSpPr>
        <p:spPr>
          <a:xfrm>
            <a:off x="8516517"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2963" name="Rectangle"/>
          <p:cNvSpPr/>
          <p:nvPr/>
        </p:nvSpPr>
        <p:spPr>
          <a:xfrm>
            <a:off x="7539244"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64" name="Rectangle"/>
          <p:cNvSpPr/>
          <p:nvPr/>
        </p:nvSpPr>
        <p:spPr>
          <a:xfrm>
            <a:off x="14394825"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65" name="K"/>
          <p:cNvSpPr txBox="1"/>
          <p:nvPr/>
        </p:nvSpPr>
        <p:spPr>
          <a:xfrm>
            <a:off x="13432919"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2966" name="V"/>
          <p:cNvSpPr txBox="1"/>
          <p:nvPr/>
        </p:nvSpPr>
        <p:spPr>
          <a:xfrm>
            <a:off x="14417113"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2967" name="Rectangle"/>
          <p:cNvSpPr/>
          <p:nvPr/>
        </p:nvSpPr>
        <p:spPr>
          <a:xfrm>
            <a:off x="13439840"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68" name="Rectangle"/>
          <p:cNvSpPr/>
          <p:nvPr/>
        </p:nvSpPr>
        <p:spPr>
          <a:xfrm>
            <a:off x="17375227"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69" name="K"/>
          <p:cNvSpPr txBox="1"/>
          <p:nvPr/>
        </p:nvSpPr>
        <p:spPr>
          <a:xfrm>
            <a:off x="16413322"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2970" name="V"/>
          <p:cNvSpPr txBox="1"/>
          <p:nvPr/>
        </p:nvSpPr>
        <p:spPr>
          <a:xfrm>
            <a:off x="17397516"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2971" name="Rectangle"/>
          <p:cNvSpPr/>
          <p:nvPr/>
        </p:nvSpPr>
        <p:spPr>
          <a:xfrm>
            <a:off x="16420242"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72" name="Rectangle"/>
          <p:cNvSpPr/>
          <p:nvPr/>
        </p:nvSpPr>
        <p:spPr>
          <a:xfrm>
            <a:off x="20295021"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73" name="K"/>
          <p:cNvSpPr txBox="1"/>
          <p:nvPr/>
        </p:nvSpPr>
        <p:spPr>
          <a:xfrm>
            <a:off x="19333116"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2974" name="V"/>
          <p:cNvSpPr txBox="1"/>
          <p:nvPr/>
        </p:nvSpPr>
        <p:spPr>
          <a:xfrm>
            <a:off x="20317310"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2975" name="Rectangle"/>
          <p:cNvSpPr/>
          <p:nvPr/>
        </p:nvSpPr>
        <p:spPr>
          <a:xfrm>
            <a:off x="19340036"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76" name="Line"/>
          <p:cNvSpPr/>
          <p:nvPr/>
        </p:nvSpPr>
        <p:spPr>
          <a:xfrm flipV="1">
            <a:off x="11273539"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77" name="Line"/>
          <p:cNvSpPr/>
          <p:nvPr/>
        </p:nvSpPr>
        <p:spPr>
          <a:xfrm flipV="1">
            <a:off x="505054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78" name="Line"/>
          <p:cNvSpPr/>
          <p:nvPr/>
        </p:nvSpPr>
        <p:spPr>
          <a:xfrm flipV="1">
            <a:off x="6005528"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79" name="Line"/>
          <p:cNvSpPr/>
          <p:nvPr/>
        </p:nvSpPr>
        <p:spPr>
          <a:xfrm flipV="1">
            <a:off x="781524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80" name="Line"/>
          <p:cNvSpPr/>
          <p:nvPr/>
        </p:nvSpPr>
        <p:spPr>
          <a:xfrm flipV="1">
            <a:off x="8770231"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81" name="Line"/>
          <p:cNvSpPr/>
          <p:nvPr/>
        </p:nvSpPr>
        <p:spPr>
          <a:xfrm flipV="1">
            <a:off x="1374614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82" name="Line"/>
          <p:cNvSpPr/>
          <p:nvPr/>
        </p:nvSpPr>
        <p:spPr>
          <a:xfrm flipV="1">
            <a:off x="14701131"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83" name="Line"/>
          <p:cNvSpPr/>
          <p:nvPr/>
        </p:nvSpPr>
        <p:spPr>
          <a:xfrm flipV="1">
            <a:off x="1668109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84" name="Line"/>
          <p:cNvSpPr/>
          <p:nvPr/>
        </p:nvSpPr>
        <p:spPr>
          <a:xfrm flipV="1">
            <a:off x="1763607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85" name="Line"/>
          <p:cNvSpPr/>
          <p:nvPr/>
        </p:nvSpPr>
        <p:spPr>
          <a:xfrm flipV="1">
            <a:off x="19616040"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86" name="Line"/>
          <p:cNvSpPr/>
          <p:nvPr/>
        </p:nvSpPr>
        <p:spPr>
          <a:xfrm flipV="1">
            <a:off x="2057102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87" name="Equation"/>
          <p:cNvSpPr txBox="1"/>
          <p:nvPr/>
        </p:nvSpPr>
        <p:spPr>
          <a:xfrm>
            <a:off x="11110007" y="11783376"/>
            <a:ext cx="326343" cy="45872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I</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
        <p:nvSpPr>
          <p:cNvPr id="2988" name="Equation"/>
          <p:cNvSpPr txBox="1"/>
          <p:nvPr/>
        </p:nvSpPr>
        <p:spPr>
          <a:xfrm>
            <a:off x="11046204" y="3604835"/>
            <a:ext cx="489410" cy="4658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O</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0" name="Rounded Rectangle"/>
          <p:cNvSpPr/>
          <p:nvPr/>
        </p:nvSpPr>
        <p:spPr>
          <a:xfrm>
            <a:off x="4170252" y="4748981"/>
            <a:ext cx="17126370" cy="6455212"/>
          </a:xfrm>
          <a:prstGeom prst="roundRect">
            <a:avLst>
              <a:gd name="adj" fmla="val 4341"/>
            </a:avLst>
          </a:prstGeom>
          <a:solidFill>
            <a:srgbClr val="EBEBEB"/>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91" name="Core component: Dot-product Attention (drastically simplified)"/>
          <p:cNvSpPr txBox="1"/>
          <p:nvPr>
            <p:ph type="title"/>
          </p:nvPr>
        </p:nvSpPr>
        <p:spPr>
          <a:xfrm>
            <a:off x="2624774" y="-185584"/>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Core component: Dot-product Attention (drastically simplified)</a:t>
            </a:r>
          </a:p>
        </p:txBody>
      </p:sp>
      <p:sp>
        <p:nvSpPr>
          <p:cNvPr id="2992" name="A"/>
          <p:cNvSpPr txBox="1"/>
          <p:nvPr/>
        </p:nvSpPr>
        <p:spPr>
          <a:xfrm>
            <a:off x="5185697" y="12802236"/>
            <a:ext cx="3752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t>
            </a:r>
          </a:p>
        </p:txBody>
      </p:sp>
      <p:sp>
        <p:nvSpPr>
          <p:cNvPr id="2993" name="clownfish"/>
          <p:cNvSpPr txBox="1"/>
          <p:nvPr/>
        </p:nvSpPr>
        <p:spPr>
          <a:xfrm>
            <a:off x="7361004" y="12802236"/>
            <a:ext cx="186347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clownfish</a:t>
            </a:r>
          </a:p>
        </p:txBody>
      </p:sp>
      <p:sp>
        <p:nvSpPr>
          <p:cNvPr id="2994" name="swimming"/>
          <p:cNvSpPr txBox="1"/>
          <p:nvPr/>
        </p:nvSpPr>
        <p:spPr>
          <a:xfrm>
            <a:off x="10286177" y="12802236"/>
            <a:ext cx="197472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swimming</a:t>
            </a:r>
          </a:p>
        </p:txBody>
      </p:sp>
      <p:sp>
        <p:nvSpPr>
          <p:cNvPr id="2995" name="by"/>
          <p:cNvSpPr txBox="1"/>
          <p:nvPr/>
        </p:nvSpPr>
        <p:spPr>
          <a:xfrm>
            <a:off x="13920920" y="12802236"/>
            <a:ext cx="54483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by</a:t>
            </a:r>
          </a:p>
        </p:txBody>
      </p:sp>
      <p:sp>
        <p:nvSpPr>
          <p:cNvPr id="2996" name="an"/>
          <p:cNvSpPr txBox="1"/>
          <p:nvPr/>
        </p:nvSpPr>
        <p:spPr>
          <a:xfrm>
            <a:off x="16807901" y="12802236"/>
            <a:ext cx="55892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a:t>
            </a:r>
          </a:p>
        </p:txBody>
      </p:sp>
      <p:sp>
        <p:nvSpPr>
          <p:cNvPr id="2997" name="anemone"/>
          <p:cNvSpPr txBox="1"/>
          <p:nvPr/>
        </p:nvSpPr>
        <p:spPr>
          <a:xfrm>
            <a:off x="19277586" y="12802236"/>
            <a:ext cx="180022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anemone</a:t>
            </a:r>
          </a:p>
        </p:txBody>
      </p:sp>
      <p:sp>
        <p:nvSpPr>
          <p:cNvPr id="2998" name="Rounded Rectangle"/>
          <p:cNvSpPr/>
          <p:nvPr/>
        </p:nvSpPr>
        <p:spPr>
          <a:xfrm>
            <a:off x="4170252" y="11621072"/>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99" name="Rounded Rectangle"/>
          <p:cNvSpPr/>
          <p:nvPr/>
        </p:nvSpPr>
        <p:spPr>
          <a:xfrm>
            <a:off x="7120352"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00" name="Rounded Rectangle"/>
          <p:cNvSpPr/>
          <p:nvPr/>
        </p:nvSpPr>
        <p:spPr>
          <a:xfrm>
            <a:off x="10070451" y="11621072"/>
            <a:ext cx="2406177"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01" name="Rounded Rectangle"/>
          <p:cNvSpPr/>
          <p:nvPr/>
        </p:nvSpPr>
        <p:spPr>
          <a:xfrm>
            <a:off x="13020552"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02" name="Rounded Rectangle"/>
          <p:cNvSpPr/>
          <p:nvPr/>
        </p:nvSpPr>
        <p:spPr>
          <a:xfrm>
            <a:off x="15970651" y="11621072"/>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03" name="Rounded Rectangle"/>
          <p:cNvSpPr/>
          <p:nvPr/>
        </p:nvSpPr>
        <p:spPr>
          <a:xfrm>
            <a:off x="18890445"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04" name="Rounded Rectangle"/>
          <p:cNvSpPr/>
          <p:nvPr/>
        </p:nvSpPr>
        <p:spPr>
          <a:xfrm>
            <a:off x="10070451" y="3446086"/>
            <a:ext cx="2406177" cy="783335"/>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3008" name="Group"/>
          <p:cNvGrpSpPr/>
          <p:nvPr/>
        </p:nvGrpSpPr>
        <p:grpSpPr>
          <a:xfrm>
            <a:off x="2964435" y="-3649045"/>
            <a:ext cx="14355886" cy="3350518"/>
            <a:chOff x="0" y="0"/>
            <a:chExt cx="14355885" cy="3350517"/>
          </a:xfrm>
        </p:grpSpPr>
        <p:pic>
          <p:nvPicPr>
            <p:cNvPr id="3005" name="Image" descr="Image"/>
            <p:cNvPicPr>
              <a:picLocks noChangeAspect="1"/>
            </p:cNvPicPr>
            <p:nvPr/>
          </p:nvPicPr>
          <p:blipFill>
            <a:blip r:embed="rId2">
              <a:extLst/>
            </a:blip>
            <a:srcRect l="0" t="0" r="0" b="35144"/>
            <a:stretch>
              <a:fillRect/>
            </a:stretch>
          </p:blipFill>
          <p:spPr>
            <a:xfrm>
              <a:off x="0" y="0"/>
              <a:ext cx="13218718" cy="3350518"/>
            </a:xfrm>
            <a:prstGeom prst="rect">
              <a:avLst/>
            </a:prstGeom>
            <a:ln w="12700" cap="flat">
              <a:noFill/>
              <a:miter lim="400000"/>
            </a:ln>
            <a:effectLst/>
          </p:spPr>
        </p:pic>
        <p:pic>
          <p:nvPicPr>
            <p:cNvPr id="3006" name="Image" descr="Image"/>
            <p:cNvPicPr>
              <a:picLocks noChangeAspect="1"/>
            </p:cNvPicPr>
            <p:nvPr/>
          </p:nvPicPr>
          <p:blipFill>
            <a:blip r:embed="rId2">
              <a:extLst/>
            </a:blip>
            <a:srcRect l="15422" t="76651" r="65631" b="0"/>
            <a:stretch>
              <a:fillRect/>
            </a:stretch>
          </p:blipFill>
          <p:spPr>
            <a:xfrm>
              <a:off x="11881265" y="1611987"/>
              <a:ext cx="2474621" cy="1191873"/>
            </a:xfrm>
            <a:prstGeom prst="rect">
              <a:avLst/>
            </a:prstGeom>
            <a:ln w="12700" cap="flat">
              <a:noFill/>
              <a:miter lim="400000"/>
            </a:ln>
            <a:effectLst/>
          </p:spPr>
        </p:pic>
        <p:sp>
          <p:nvSpPr>
            <p:cNvPr id="3007" name="O"/>
            <p:cNvSpPr txBox="1"/>
            <p:nvPr/>
          </p:nvSpPr>
          <p:spPr>
            <a:xfrm>
              <a:off x="13326391" y="482350"/>
              <a:ext cx="475391" cy="643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3200">
                  <a:solidFill>
                    <a:srgbClr val="F8CAE0"/>
                  </a:solidFill>
                </a:defRPr>
              </a:lvl1pPr>
            </a:lstStyle>
            <a:p>
              <a:pPr/>
              <a:r>
                <a:t>O</a:t>
              </a:r>
            </a:p>
          </p:txBody>
        </p:sp>
      </p:grpSp>
      <p:sp>
        <p:nvSpPr>
          <p:cNvPr id="3009" name="Rectangle"/>
          <p:cNvSpPr/>
          <p:nvPr/>
        </p:nvSpPr>
        <p:spPr>
          <a:xfrm>
            <a:off x="5726065"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10" name="Rectangle"/>
          <p:cNvSpPr/>
          <p:nvPr/>
        </p:nvSpPr>
        <p:spPr>
          <a:xfrm>
            <a:off x="10995640" y="8298446"/>
            <a:ext cx="558928" cy="1549784"/>
          </a:xfrm>
          <a:prstGeom prst="rect">
            <a:avLst/>
          </a:prstGeom>
          <a:solidFill>
            <a:srgbClr val="E2CEF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11" name="Rectangle"/>
          <p:cNvSpPr/>
          <p:nvPr/>
        </p:nvSpPr>
        <p:spPr>
          <a:xfrm>
            <a:off x="4092904" y="11493617"/>
            <a:ext cx="5576495" cy="1936147"/>
          </a:xfrm>
          <a:prstGeom prst="rect">
            <a:avLst/>
          </a:prstGeom>
          <a:solidFill>
            <a:srgbClr val="FFFFFF">
              <a:alpha val="82898"/>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12" name="Rectangle"/>
          <p:cNvSpPr/>
          <p:nvPr/>
        </p:nvSpPr>
        <p:spPr>
          <a:xfrm>
            <a:off x="12877679" y="11493617"/>
            <a:ext cx="8592120" cy="1936147"/>
          </a:xfrm>
          <a:prstGeom prst="rect">
            <a:avLst/>
          </a:prstGeom>
          <a:solidFill>
            <a:srgbClr val="FFFFFF">
              <a:alpha val="82898"/>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13" name="K"/>
          <p:cNvSpPr txBox="1"/>
          <p:nvPr/>
        </p:nvSpPr>
        <p:spPr>
          <a:xfrm>
            <a:off x="4764159"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014" name="V"/>
          <p:cNvSpPr txBox="1"/>
          <p:nvPr/>
        </p:nvSpPr>
        <p:spPr>
          <a:xfrm>
            <a:off x="5748353"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015" name="Q"/>
          <p:cNvSpPr txBox="1"/>
          <p:nvPr/>
        </p:nvSpPr>
        <p:spPr>
          <a:xfrm>
            <a:off x="10969373" y="10119149"/>
            <a:ext cx="60833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6">
                    <a:satOff val="-15798"/>
                    <a:lumOff val="-17517"/>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6">
                    <a:satOff val="-15798"/>
                    <a:lumOff val="-17517"/>
                  </a:schemeClr>
                </a:solidFill>
                <a:latin typeface="+mn-lt"/>
                <a:ea typeface="+mn-ea"/>
                <a:cs typeface="+mn-cs"/>
                <a:sym typeface="Helvetica Neue"/>
              </a:rPr>
              <a:t>Q</a:t>
            </a:r>
          </a:p>
        </p:txBody>
      </p:sp>
      <p:sp>
        <p:nvSpPr>
          <p:cNvPr id="3016" name="Rectangle"/>
          <p:cNvSpPr/>
          <p:nvPr/>
        </p:nvSpPr>
        <p:spPr>
          <a:xfrm>
            <a:off x="4771080"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17" name="Rectangle"/>
          <p:cNvSpPr/>
          <p:nvPr/>
        </p:nvSpPr>
        <p:spPr>
          <a:xfrm>
            <a:off x="8494228"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18" name="K"/>
          <p:cNvSpPr txBox="1"/>
          <p:nvPr/>
        </p:nvSpPr>
        <p:spPr>
          <a:xfrm>
            <a:off x="7532323"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019" name="V"/>
          <p:cNvSpPr txBox="1"/>
          <p:nvPr/>
        </p:nvSpPr>
        <p:spPr>
          <a:xfrm>
            <a:off x="8516517"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020" name="Rectangle"/>
          <p:cNvSpPr/>
          <p:nvPr/>
        </p:nvSpPr>
        <p:spPr>
          <a:xfrm>
            <a:off x="7539244"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21" name="Rectangle"/>
          <p:cNvSpPr/>
          <p:nvPr/>
        </p:nvSpPr>
        <p:spPr>
          <a:xfrm>
            <a:off x="14394825"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22" name="K"/>
          <p:cNvSpPr txBox="1"/>
          <p:nvPr/>
        </p:nvSpPr>
        <p:spPr>
          <a:xfrm>
            <a:off x="13432919"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023" name="V"/>
          <p:cNvSpPr txBox="1"/>
          <p:nvPr/>
        </p:nvSpPr>
        <p:spPr>
          <a:xfrm>
            <a:off x="14417113"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024" name="Rectangle"/>
          <p:cNvSpPr/>
          <p:nvPr/>
        </p:nvSpPr>
        <p:spPr>
          <a:xfrm>
            <a:off x="13439840"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25" name="Rectangle"/>
          <p:cNvSpPr/>
          <p:nvPr/>
        </p:nvSpPr>
        <p:spPr>
          <a:xfrm>
            <a:off x="17375227"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26" name="K"/>
          <p:cNvSpPr txBox="1"/>
          <p:nvPr/>
        </p:nvSpPr>
        <p:spPr>
          <a:xfrm>
            <a:off x="16413322"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027" name="V"/>
          <p:cNvSpPr txBox="1"/>
          <p:nvPr/>
        </p:nvSpPr>
        <p:spPr>
          <a:xfrm>
            <a:off x="17397516"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028" name="Rectangle"/>
          <p:cNvSpPr/>
          <p:nvPr/>
        </p:nvSpPr>
        <p:spPr>
          <a:xfrm>
            <a:off x="16420242"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29" name="Rectangle"/>
          <p:cNvSpPr/>
          <p:nvPr/>
        </p:nvSpPr>
        <p:spPr>
          <a:xfrm>
            <a:off x="20295021"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30" name="K"/>
          <p:cNvSpPr txBox="1"/>
          <p:nvPr/>
        </p:nvSpPr>
        <p:spPr>
          <a:xfrm>
            <a:off x="19333116"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031" name="V"/>
          <p:cNvSpPr txBox="1"/>
          <p:nvPr/>
        </p:nvSpPr>
        <p:spPr>
          <a:xfrm>
            <a:off x="20317310"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032" name="Rectangle"/>
          <p:cNvSpPr/>
          <p:nvPr/>
        </p:nvSpPr>
        <p:spPr>
          <a:xfrm>
            <a:off x="19340036"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3035" name="Group"/>
          <p:cNvGrpSpPr/>
          <p:nvPr/>
        </p:nvGrpSpPr>
        <p:grpSpPr>
          <a:xfrm>
            <a:off x="4746379" y="7213413"/>
            <a:ext cx="608331" cy="608331"/>
            <a:chOff x="0" y="0"/>
            <a:chExt cx="608330" cy="608330"/>
          </a:xfrm>
        </p:grpSpPr>
        <p:sp>
          <p:nvSpPr>
            <p:cNvPr id="3033"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034"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038" name="Group"/>
          <p:cNvGrpSpPr/>
          <p:nvPr/>
        </p:nvGrpSpPr>
        <p:grpSpPr>
          <a:xfrm>
            <a:off x="7514542" y="7213413"/>
            <a:ext cx="608331" cy="608331"/>
            <a:chOff x="0" y="0"/>
            <a:chExt cx="608330" cy="608330"/>
          </a:xfrm>
        </p:grpSpPr>
        <p:sp>
          <p:nvSpPr>
            <p:cNvPr id="3036"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037"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041" name="Group"/>
          <p:cNvGrpSpPr/>
          <p:nvPr/>
        </p:nvGrpSpPr>
        <p:grpSpPr>
          <a:xfrm>
            <a:off x="13415139" y="7213413"/>
            <a:ext cx="608331" cy="608331"/>
            <a:chOff x="0" y="0"/>
            <a:chExt cx="608330" cy="608330"/>
          </a:xfrm>
        </p:grpSpPr>
        <p:sp>
          <p:nvSpPr>
            <p:cNvPr id="3039"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040"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044" name="Group"/>
          <p:cNvGrpSpPr/>
          <p:nvPr/>
        </p:nvGrpSpPr>
        <p:grpSpPr>
          <a:xfrm>
            <a:off x="16395543" y="7213413"/>
            <a:ext cx="608331" cy="608331"/>
            <a:chOff x="0" y="0"/>
            <a:chExt cx="608330" cy="608330"/>
          </a:xfrm>
        </p:grpSpPr>
        <p:sp>
          <p:nvSpPr>
            <p:cNvPr id="3042"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043"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047" name="Group"/>
          <p:cNvGrpSpPr/>
          <p:nvPr/>
        </p:nvGrpSpPr>
        <p:grpSpPr>
          <a:xfrm>
            <a:off x="19315337" y="7213413"/>
            <a:ext cx="608331" cy="608331"/>
            <a:chOff x="0" y="0"/>
            <a:chExt cx="608330" cy="608330"/>
          </a:xfrm>
        </p:grpSpPr>
        <p:sp>
          <p:nvSpPr>
            <p:cNvPr id="3045"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046"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3081" name="Connection Line"/>
          <p:cNvSpPr/>
          <p:nvPr/>
        </p:nvSpPr>
        <p:spPr>
          <a:xfrm>
            <a:off x="11554567" y="7575285"/>
            <a:ext cx="1833833" cy="8143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3844" y="11809"/>
                  <a:pt x="11044" y="4609"/>
                  <a:pt x="21600" y="0"/>
                </a:cubicBezTo>
              </a:path>
            </a:pathLst>
          </a:custGeom>
          <a:ln w="25400">
            <a:solidFill>
              <a:srgbClr val="000000"/>
            </a:solidFill>
            <a:miter lim="400000"/>
            <a:tailEnd type="stealth"/>
          </a:ln>
        </p:spPr>
        <p:txBody>
          <a:bodyPr/>
          <a:lstStyle/>
          <a:p>
            <a:pPr/>
          </a:p>
        </p:txBody>
      </p:sp>
      <p:sp>
        <p:nvSpPr>
          <p:cNvPr id="3082" name="Connection Line"/>
          <p:cNvSpPr/>
          <p:nvPr/>
        </p:nvSpPr>
        <p:spPr>
          <a:xfrm>
            <a:off x="11554531" y="7542953"/>
            <a:ext cx="4810110" cy="916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874" y="11959"/>
                  <a:pt x="10074" y="4759"/>
                  <a:pt x="21600" y="0"/>
                </a:cubicBezTo>
              </a:path>
            </a:pathLst>
          </a:custGeom>
          <a:ln w="25400">
            <a:solidFill>
              <a:srgbClr val="000000"/>
            </a:solidFill>
            <a:miter lim="400000"/>
            <a:tailEnd type="stealth"/>
          </a:ln>
        </p:spPr>
        <p:txBody>
          <a:bodyPr/>
          <a:lstStyle/>
          <a:p>
            <a:pPr/>
          </a:p>
        </p:txBody>
      </p:sp>
      <p:sp>
        <p:nvSpPr>
          <p:cNvPr id="3083" name="Connection Line"/>
          <p:cNvSpPr/>
          <p:nvPr/>
        </p:nvSpPr>
        <p:spPr>
          <a:xfrm>
            <a:off x="11554567" y="7537767"/>
            <a:ext cx="7729563" cy="9397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739" y="13068"/>
                  <a:pt x="9939" y="5868"/>
                  <a:pt x="21600" y="0"/>
                </a:cubicBezTo>
              </a:path>
            </a:pathLst>
          </a:custGeom>
          <a:ln w="25400">
            <a:solidFill>
              <a:srgbClr val="000000"/>
            </a:solidFill>
            <a:miter lim="400000"/>
            <a:tailEnd type="stealth"/>
          </a:ln>
        </p:spPr>
        <p:txBody>
          <a:bodyPr/>
          <a:lstStyle/>
          <a:p>
            <a:pPr/>
          </a:p>
        </p:txBody>
      </p:sp>
      <p:sp>
        <p:nvSpPr>
          <p:cNvPr id="3084" name="Connection Line"/>
          <p:cNvSpPr/>
          <p:nvPr/>
        </p:nvSpPr>
        <p:spPr>
          <a:xfrm>
            <a:off x="8151059" y="7568375"/>
            <a:ext cx="2844584" cy="931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8280" y="12635"/>
                  <a:pt x="11080" y="5435"/>
                  <a:pt x="0" y="0"/>
                </a:cubicBezTo>
              </a:path>
            </a:pathLst>
          </a:custGeom>
          <a:ln w="25400">
            <a:solidFill>
              <a:srgbClr val="000000"/>
            </a:solidFill>
            <a:miter lim="400000"/>
            <a:tailEnd type="stealth"/>
          </a:ln>
        </p:spPr>
        <p:txBody>
          <a:bodyPr/>
          <a:lstStyle/>
          <a:p>
            <a:pPr/>
          </a:p>
        </p:txBody>
      </p:sp>
      <p:sp>
        <p:nvSpPr>
          <p:cNvPr id="3085" name="Connection Line"/>
          <p:cNvSpPr/>
          <p:nvPr/>
        </p:nvSpPr>
        <p:spPr>
          <a:xfrm>
            <a:off x="5384565" y="7555298"/>
            <a:ext cx="5611160" cy="929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8314" y="14860"/>
                  <a:pt x="11114" y="7660"/>
                  <a:pt x="0" y="0"/>
                </a:cubicBezTo>
              </a:path>
            </a:pathLst>
          </a:custGeom>
          <a:ln w="25400">
            <a:solidFill>
              <a:srgbClr val="000000"/>
            </a:solidFill>
            <a:miter lim="400000"/>
            <a:tailEnd type="stealth"/>
          </a:ln>
        </p:spPr>
        <p:txBody>
          <a:bodyPr/>
          <a:lstStyle/>
          <a:p>
            <a:pPr/>
          </a:p>
        </p:txBody>
      </p:sp>
      <p:sp>
        <p:nvSpPr>
          <p:cNvPr id="3086" name="Connection Line"/>
          <p:cNvSpPr/>
          <p:nvPr/>
        </p:nvSpPr>
        <p:spPr>
          <a:xfrm>
            <a:off x="13719303" y="7853572"/>
            <a:ext cx="2"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087" name="Connection Line"/>
          <p:cNvSpPr/>
          <p:nvPr/>
        </p:nvSpPr>
        <p:spPr>
          <a:xfrm>
            <a:off x="16699707"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088" name="Connection Line"/>
          <p:cNvSpPr/>
          <p:nvPr/>
        </p:nvSpPr>
        <p:spPr>
          <a:xfrm>
            <a:off x="19619501"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089" name="Connection Line"/>
          <p:cNvSpPr/>
          <p:nvPr/>
        </p:nvSpPr>
        <p:spPr>
          <a:xfrm>
            <a:off x="7818707"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tailEnd type="stealth"/>
          </a:ln>
        </p:spPr>
        <p:txBody>
          <a:bodyPr/>
          <a:lstStyle/>
          <a:p>
            <a:pPr/>
          </a:p>
        </p:txBody>
      </p:sp>
      <p:sp>
        <p:nvSpPr>
          <p:cNvPr id="3090" name="Connection Line"/>
          <p:cNvSpPr/>
          <p:nvPr/>
        </p:nvSpPr>
        <p:spPr>
          <a:xfrm>
            <a:off x="5050544"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tailEnd type="stealth"/>
          </a:ln>
        </p:spPr>
        <p:txBody>
          <a:bodyPr/>
          <a:lstStyle/>
          <a:p>
            <a:pPr/>
          </a:p>
        </p:txBody>
      </p:sp>
      <p:sp>
        <p:nvSpPr>
          <p:cNvPr id="3058" name="Equation"/>
          <p:cNvSpPr txBox="1"/>
          <p:nvPr/>
        </p:nvSpPr>
        <p:spPr>
          <a:xfrm>
            <a:off x="4811081" y="6300513"/>
            <a:ext cx="478926" cy="43001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1</m:t>
                      </m:r>
                    </m:sub>
                  </m:sSub>
                </m:oMath>
              </m:oMathPara>
            </a14:m>
            <a:endParaRPr sz="4900"/>
          </a:p>
        </p:txBody>
      </p:sp>
      <p:sp>
        <p:nvSpPr>
          <p:cNvPr id="3091" name="Connection Line"/>
          <p:cNvSpPr/>
          <p:nvPr/>
        </p:nvSpPr>
        <p:spPr>
          <a:xfrm>
            <a:off x="5050544" y="6730523"/>
            <a:ext cx="1" cy="451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tailEnd type="stealth"/>
          </a:ln>
        </p:spPr>
        <p:txBody>
          <a:bodyPr/>
          <a:lstStyle/>
          <a:p>
            <a:pPr/>
          </a:p>
        </p:txBody>
      </p:sp>
      <p:sp>
        <p:nvSpPr>
          <p:cNvPr id="3060" name="Equation"/>
          <p:cNvSpPr txBox="1"/>
          <p:nvPr/>
        </p:nvSpPr>
        <p:spPr>
          <a:xfrm>
            <a:off x="7579245" y="6300513"/>
            <a:ext cx="514272" cy="43001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2</m:t>
                      </m:r>
                    </m:sub>
                  </m:sSub>
                </m:oMath>
              </m:oMathPara>
            </a14:m>
            <a:endParaRPr sz="4900"/>
          </a:p>
        </p:txBody>
      </p:sp>
      <p:sp>
        <p:nvSpPr>
          <p:cNvPr id="3061" name="Equation"/>
          <p:cNvSpPr txBox="1"/>
          <p:nvPr/>
        </p:nvSpPr>
        <p:spPr>
          <a:xfrm>
            <a:off x="13479840" y="6300513"/>
            <a:ext cx="495274" cy="43619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3</m:t>
                      </m:r>
                    </m:sub>
                  </m:sSub>
                </m:oMath>
              </m:oMathPara>
            </a14:m>
            <a:endParaRPr sz="4900"/>
          </a:p>
        </p:txBody>
      </p:sp>
      <p:sp>
        <p:nvSpPr>
          <p:cNvPr id="3062" name="Equation"/>
          <p:cNvSpPr txBox="1"/>
          <p:nvPr/>
        </p:nvSpPr>
        <p:spPr>
          <a:xfrm>
            <a:off x="16460244" y="6300513"/>
            <a:ext cx="513831" cy="43001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4</m:t>
                      </m:r>
                    </m:sub>
                  </m:sSub>
                </m:oMath>
              </m:oMathPara>
            </a14:m>
            <a:endParaRPr sz="4900"/>
          </a:p>
        </p:txBody>
      </p:sp>
      <p:sp>
        <p:nvSpPr>
          <p:cNvPr id="3063" name="Equation"/>
          <p:cNvSpPr txBox="1"/>
          <p:nvPr/>
        </p:nvSpPr>
        <p:spPr>
          <a:xfrm>
            <a:off x="19380437" y="6300513"/>
            <a:ext cx="498366" cy="43619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5</m:t>
                      </m:r>
                    </m:sub>
                  </m:sSub>
                </m:oMath>
              </m:oMathPara>
            </a14:m>
            <a:endParaRPr sz="4900"/>
          </a:p>
        </p:txBody>
      </p:sp>
      <p:sp>
        <p:nvSpPr>
          <p:cNvPr id="3092" name="Connection Line"/>
          <p:cNvSpPr/>
          <p:nvPr/>
        </p:nvSpPr>
        <p:spPr>
          <a:xfrm>
            <a:off x="7824631" y="6730523"/>
            <a:ext cx="7958" cy="451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093" name="Connection Line"/>
          <p:cNvSpPr/>
          <p:nvPr/>
        </p:nvSpPr>
        <p:spPr>
          <a:xfrm>
            <a:off x="13722052" y="6736708"/>
            <a:ext cx="3641" cy="4449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094" name="Connection Line"/>
          <p:cNvSpPr/>
          <p:nvPr/>
        </p:nvSpPr>
        <p:spPr>
          <a:xfrm>
            <a:off x="16705557" y="6730523"/>
            <a:ext cx="7859" cy="451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095" name="Connection Line"/>
          <p:cNvSpPr/>
          <p:nvPr/>
        </p:nvSpPr>
        <p:spPr>
          <a:xfrm>
            <a:off x="19622904" y="6736708"/>
            <a:ext cx="4508" cy="444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068" name="Line"/>
          <p:cNvSpPr/>
          <p:nvPr/>
        </p:nvSpPr>
        <p:spPr>
          <a:xfrm flipV="1">
            <a:off x="11273539"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69" name="Line"/>
          <p:cNvSpPr/>
          <p:nvPr/>
        </p:nvSpPr>
        <p:spPr>
          <a:xfrm flipV="1">
            <a:off x="505054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70" name="Line"/>
          <p:cNvSpPr/>
          <p:nvPr/>
        </p:nvSpPr>
        <p:spPr>
          <a:xfrm flipV="1">
            <a:off x="6005528"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71" name="Line"/>
          <p:cNvSpPr/>
          <p:nvPr/>
        </p:nvSpPr>
        <p:spPr>
          <a:xfrm flipV="1">
            <a:off x="781524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72" name="Line"/>
          <p:cNvSpPr/>
          <p:nvPr/>
        </p:nvSpPr>
        <p:spPr>
          <a:xfrm flipV="1">
            <a:off x="8770231"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73" name="Line"/>
          <p:cNvSpPr/>
          <p:nvPr/>
        </p:nvSpPr>
        <p:spPr>
          <a:xfrm flipV="1">
            <a:off x="1374614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74" name="Line"/>
          <p:cNvSpPr/>
          <p:nvPr/>
        </p:nvSpPr>
        <p:spPr>
          <a:xfrm flipV="1">
            <a:off x="14701131"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75" name="Line"/>
          <p:cNvSpPr/>
          <p:nvPr/>
        </p:nvSpPr>
        <p:spPr>
          <a:xfrm flipV="1">
            <a:off x="1668109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76" name="Line"/>
          <p:cNvSpPr/>
          <p:nvPr/>
        </p:nvSpPr>
        <p:spPr>
          <a:xfrm flipV="1">
            <a:off x="1763607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77" name="Line"/>
          <p:cNvSpPr/>
          <p:nvPr/>
        </p:nvSpPr>
        <p:spPr>
          <a:xfrm flipV="1">
            <a:off x="19616040"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78" name="Line"/>
          <p:cNvSpPr/>
          <p:nvPr/>
        </p:nvSpPr>
        <p:spPr>
          <a:xfrm flipV="1">
            <a:off x="2057102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79" name="Equation"/>
          <p:cNvSpPr txBox="1"/>
          <p:nvPr/>
        </p:nvSpPr>
        <p:spPr>
          <a:xfrm>
            <a:off x="11110007" y="11783376"/>
            <a:ext cx="326343" cy="45872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I</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
        <p:nvSpPr>
          <p:cNvPr id="3080" name="Equation"/>
          <p:cNvSpPr txBox="1"/>
          <p:nvPr/>
        </p:nvSpPr>
        <p:spPr>
          <a:xfrm>
            <a:off x="11046204" y="3604835"/>
            <a:ext cx="489410" cy="4658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O</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7" name="Rounded Rectangle"/>
          <p:cNvSpPr/>
          <p:nvPr/>
        </p:nvSpPr>
        <p:spPr>
          <a:xfrm>
            <a:off x="4170252" y="4748981"/>
            <a:ext cx="17126370" cy="6455212"/>
          </a:xfrm>
          <a:prstGeom prst="roundRect">
            <a:avLst>
              <a:gd name="adj" fmla="val 4341"/>
            </a:avLst>
          </a:prstGeom>
          <a:solidFill>
            <a:srgbClr val="EBEBEB"/>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098" name="Core component: Dot-product Attention (drastically simplified)"/>
          <p:cNvSpPr txBox="1"/>
          <p:nvPr>
            <p:ph type="title"/>
          </p:nvPr>
        </p:nvSpPr>
        <p:spPr>
          <a:xfrm>
            <a:off x="2624774" y="-185584"/>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Core component: Dot-product Attention (drastically simplified)</a:t>
            </a:r>
          </a:p>
        </p:txBody>
      </p:sp>
      <p:sp>
        <p:nvSpPr>
          <p:cNvPr id="3099" name="A"/>
          <p:cNvSpPr txBox="1"/>
          <p:nvPr/>
        </p:nvSpPr>
        <p:spPr>
          <a:xfrm>
            <a:off x="5185697" y="12802236"/>
            <a:ext cx="3752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t>
            </a:r>
          </a:p>
        </p:txBody>
      </p:sp>
      <p:sp>
        <p:nvSpPr>
          <p:cNvPr id="3100" name="clownfish"/>
          <p:cNvSpPr txBox="1"/>
          <p:nvPr/>
        </p:nvSpPr>
        <p:spPr>
          <a:xfrm>
            <a:off x="7361004" y="12802236"/>
            <a:ext cx="186347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clownfish</a:t>
            </a:r>
          </a:p>
        </p:txBody>
      </p:sp>
      <p:sp>
        <p:nvSpPr>
          <p:cNvPr id="3101" name="swimming"/>
          <p:cNvSpPr txBox="1"/>
          <p:nvPr/>
        </p:nvSpPr>
        <p:spPr>
          <a:xfrm>
            <a:off x="10286177" y="12802236"/>
            <a:ext cx="197472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swimming</a:t>
            </a:r>
          </a:p>
        </p:txBody>
      </p:sp>
      <p:sp>
        <p:nvSpPr>
          <p:cNvPr id="3102" name="by"/>
          <p:cNvSpPr txBox="1"/>
          <p:nvPr/>
        </p:nvSpPr>
        <p:spPr>
          <a:xfrm>
            <a:off x="13920920" y="12802236"/>
            <a:ext cx="54483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by</a:t>
            </a:r>
          </a:p>
        </p:txBody>
      </p:sp>
      <p:sp>
        <p:nvSpPr>
          <p:cNvPr id="3103" name="an"/>
          <p:cNvSpPr txBox="1"/>
          <p:nvPr/>
        </p:nvSpPr>
        <p:spPr>
          <a:xfrm>
            <a:off x="16807901" y="12802236"/>
            <a:ext cx="55892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a:t>
            </a:r>
          </a:p>
        </p:txBody>
      </p:sp>
      <p:sp>
        <p:nvSpPr>
          <p:cNvPr id="3104" name="anemone"/>
          <p:cNvSpPr txBox="1"/>
          <p:nvPr/>
        </p:nvSpPr>
        <p:spPr>
          <a:xfrm>
            <a:off x="19277586" y="12802236"/>
            <a:ext cx="180022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anemone</a:t>
            </a:r>
          </a:p>
        </p:txBody>
      </p:sp>
      <p:sp>
        <p:nvSpPr>
          <p:cNvPr id="3105" name="Rounded Rectangle"/>
          <p:cNvSpPr/>
          <p:nvPr/>
        </p:nvSpPr>
        <p:spPr>
          <a:xfrm>
            <a:off x="4170252" y="11621072"/>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06" name="Rounded Rectangle"/>
          <p:cNvSpPr/>
          <p:nvPr/>
        </p:nvSpPr>
        <p:spPr>
          <a:xfrm>
            <a:off x="7120352"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07" name="Rounded Rectangle"/>
          <p:cNvSpPr/>
          <p:nvPr/>
        </p:nvSpPr>
        <p:spPr>
          <a:xfrm>
            <a:off x="10070451" y="11621072"/>
            <a:ext cx="2406177"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08" name="Rounded Rectangle"/>
          <p:cNvSpPr/>
          <p:nvPr/>
        </p:nvSpPr>
        <p:spPr>
          <a:xfrm>
            <a:off x="13020552"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09" name="Rounded Rectangle"/>
          <p:cNvSpPr/>
          <p:nvPr/>
        </p:nvSpPr>
        <p:spPr>
          <a:xfrm>
            <a:off x="15970651" y="11621072"/>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10" name="Rounded Rectangle"/>
          <p:cNvSpPr/>
          <p:nvPr/>
        </p:nvSpPr>
        <p:spPr>
          <a:xfrm>
            <a:off x="18890445"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11" name="Rounded Rectangle"/>
          <p:cNvSpPr/>
          <p:nvPr/>
        </p:nvSpPr>
        <p:spPr>
          <a:xfrm>
            <a:off x="10070451" y="3446086"/>
            <a:ext cx="2406177" cy="783335"/>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3115" name="Group"/>
          <p:cNvGrpSpPr/>
          <p:nvPr/>
        </p:nvGrpSpPr>
        <p:grpSpPr>
          <a:xfrm>
            <a:off x="2964435" y="-3649045"/>
            <a:ext cx="14355886" cy="3350518"/>
            <a:chOff x="0" y="0"/>
            <a:chExt cx="14355885" cy="3350517"/>
          </a:xfrm>
        </p:grpSpPr>
        <p:pic>
          <p:nvPicPr>
            <p:cNvPr id="3112" name="Image" descr="Image"/>
            <p:cNvPicPr>
              <a:picLocks noChangeAspect="1"/>
            </p:cNvPicPr>
            <p:nvPr/>
          </p:nvPicPr>
          <p:blipFill>
            <a:blip r:embed="rId2">
              <a:extLst/>
            </a:blip>
            <a:srcRect l="0" t="0" r="0" b="35144"/>
            <a:stretch>
              <a:fillRect/>
            </a:stretch>
          </p:blipFill>
          <p:spPr>
            <a:xfrm>
              <a:off x="0" y="0"/>
              <a:ext cx="13218718" cy="3350518"/>
            </a:xfrm>
            <a:prstGeom prst="rect">
              <a:avLst/>
            </a:prstGeom>
            <a:ln w="12700" cap="flat">
              <a:noFill/>
              <a:miter lim="400000"/>
            </a:ln>
            <a:effectLst/>
          </p:spPr>
        </p:pic>
        <p:pic>
          <p:nvPicPr>
            <p:cNvPr id="3113" name="Image" descr="Image"/>
            <p:cNvPicPr>
              <a:picLocks noChangeAspect="1"/>
            </p:cNvPicPr>
            <p:nvPr/>
          </p:nvPicPr>
          <p:blipFill>
            <a:blip r:embed="rId2">
              <a:extLst/>
            </a:blip>
            <a:srcRect l="15422" t="76651" r="65631" b="0"/>
            <a:stretch>
              <a:fillRect/>
            </a:stretch>
          </p:blipFill>
          <p:spPr>
            <a:xfrm>
              <a:off x="11881265" y="1611987"/>
              <a:ext cx="2474621" cy="1191873"/>
            </a:xfrm>
            <a:prstGeom prst="rect">
              <a:avLst/>
            </a:prstGeom>
            <a:ln w="12700" cap="flat">
              <a:noFill/>
              <a:miter lim="400000"/>
            </a:ln>
            <a:effectLst/>
          </p:spPr>
        </p:pic>
        <p:sp>
          <p:nvSpPr>
            <p:cNvPr id="3114" name="O"/>
            <p:cNvSpPr txBox="1"/>
            <p:nvPr/>
          </p:nvSpPr>
          <p:spPr>
            <a:xfrm>
              <a:off x="13326391" y="482350"/>
              <a:ext cx="475391" cy="643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3200">
                  <a:solidFill>
                    <a:srgbClr val="F8CAE0"/>
                  </a:solidFill>
                </a:defRPr>
              </a:lvl1pPr>
            </a:lstStyle>
            <a:p>
              <a:pPr/>
              <a:r>
                <a:t>O</a:t>
              </a:r>
            </a:p>
          </p:txBody>
        </p:sp>
      </p:grpSp>
      <p:sp>
        <p:nvSpPr>
          <p:cNvPr id="3116" name="Rectangle"/>
          <p:cNvSpPr/>
          <p:nvPr/>
        </p:nvSpPr>
        <p:spPr>
          <a:xfrm>
            <a:off x="5726065"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17" name="Rectangle"/>
          <p:cNvSpPr/>
          <p:nvPr/>
        </p:nvSpPr>
        <p:spPr>
          <a:xfrm>
            <a:off x="10995640" y="8298446"/>
            <a:ext cx="558928" cy="1549784"/>
          </a:xfrm>
          <a:prstGeom prst="rect">
            <a:avLst/>
          </a:prstGeom>
          <a:solidFill>
            <a:srgbClr val="E2CEF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18" name="Rectangle"/>
          <p:cNvSpPr/>
          <p:nvPr/>
        </p:nvSpPr>
        <p:spPr>
          <a:xfrm>
            <a:off x="4092904" y="11493617"/>
            <a:ext cx="5576495" cy="1936147"/>
          </a:xfrm>
          <a:prstGeom prst="rect">
            <a:avLst/>
          </a:prstGeom>
          <a:solidFill>
            <a:srgbClr val="FFFFFF">
              <a:alpha val="82898"/>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19" name="Rectangle"/>
          <p:cNvSpPr/>
          <p:nvPr/>
        </p:nvSpPr>
        <p:spPr>
          <a:xfrm>
            <a:off x="12877679" y="11493617"/>
            <a:ext cx="8592120" cy="1936147"/>
          </a:xfrm>
          <a:prstGeom prst="rect">
            <a:avLst/>
          </a:prstGeom>
          <a:solidFill>
            <a:srgbClr val="FFFFFF">
              <a:alpha val="82898"/>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20" name="K"/>
          <p:cNvSpPr txBox="1"/>
          <p:nvPr/>
        </p:nvSpPr>
        <p:spPr>
          <a:xfrm>
            <a:off x="4764159"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121" name="V"/>
          <p:cNvSpPr txBox="1"/>
          <p:nvPr/>
        </p:nvSpPr>
        <p:spPr>
          <a:xfrm>
            <a:off x="5748353"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122" name="Q"/>
          <p:cNvSpPr txBox="1"/>
          <p:nvPr/>
        </p:nvSpPr>
        <p:spPr>
          <a:xfrm>
            <a:off x="10969373" y="10119149"/>
            <a:ext cx="60833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6">
                    <a:satOff val="-15798"/>
                    <a:lumOff val="-17517"/>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6">
                    <a:satOff val="-15798"/>
                    <a:lumOff val="-17517"/>
                  </a:schemeClr>
                </a:solidFill>
                <a:latin typeface="+mn-lt"/>
                <a:ea typeface="+mn-ea"/>
                <a:cs typeface="+mn-cs"/>
                <a:sym typeface="Helvetica Neue"/>
              </a:rPr>
              <a:t>Q</a:t>
            </a:r>
          </a:p>
        </p:txBody>
      </p:sp>
      <p:sp>
        <p:nvSpPr>
          <p:cNvPr id="3123" name="Rectangle"/>
          <p:cNvSpPr/>
          <p:nvPr/>
        </p:nvSpPr>
        <p:spPr>
          <a:xfrm>
            <a:off x="4771080"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24" name="Rectangle"/>
          <p:cNvSpPr/>
          <p:nvPr/>
        </p:nvSpPr>
        <p:spPr>
          <a:xfrm>
            <a:off x="8494228"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25" name="K"/>
          <p:cNvSpPr txBox="1"/>
          <p:nvPr/>
        </p:nvSpPr>
        <p:spPr>
          <a:xfrm>
            <a:off x="7532323"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126" name="V"/>
          <p:cNvSpPr txBox="1"/>
          <p:nvPr/>
        </p:nvSpPr>
        <p:spPr>
          <a:xfrm>
            <a:off x="8516517"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127" name="Rectangle"/>
          <p:cNvSpPr/>
          <p:nvPr/>
        </p:nvSpPr>
        <p:spPr>
          <a:xfrm>
            <a:off x="7539244"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28" name="Rectangle"/>
          <p:cNvSpPr/>
          <p:nvPr/>
        </p:nvSpPr>
        <p:spPr>
          <a:xfrm>
            <a:off x="14394825"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29" name="K"/>
          <p:cNvSpPr txBox="1"/>
          <p:nvPr/>
        </p:nvSpPr>
        <p:spPr>
          <a:xfrm>
            <a:off x="13432919"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130" name="V"/>
          <p:cNvSpPr txBox="1"/>
          <p:nvPr/>
        </p:nvSpPr>
        <p:spPr>
          <a:xfrm>
            <a:off x="14417113"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131" name="Rectangle"/>
          <p:cNvSpPr/>
          <p:nvPr/>
        </p:nvSpPr>
        <p:spPr>
          <a:xfrm>
            <a:off x="13439840"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32" name="Rectangle"/>
          <p:cNvSpPr/>
          <p:nvPr/>
        </p:nvSpPr>
        <p:spPr>
          <a:xfrm>
            <a:off x="17375227"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33" name="K"/>
          <p:cNvSpPr txBox="1"/>
          <p:nvPr/>
        </p:nvSpPr>
        <p:spPr>
          <a:xfrm>
            <a:off x="16413322"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134" name="V"/>
          <p:cNvSpPr txBox="1"/>
          <p:nvPr/>
        </p:nvSpPr>
        <p:spPr>
          <a:xfrm>
            <a:off x="17397516"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135" name="Rectangle"/>
          <p:cNvSpPr/>
          <p:nvPr/>
        </p:nvSpPr>
        <p:spPr>
          <a:xfrm>
            <a:off x="16420242"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36" name="Rectangle"/>
          <p:cNvSpPr/>
          <p:nvPr/>
        </p:nvSpPr>
        <p:spPr>
          <a:xfrm>
            <a:off x="20295021"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37" name="K"/>
          <p:cNvSpPr txBox="1"/>
          <p:nvPr/>
        </p:nvSpPr>
        <p:spPr>
          <a:xfrm>
            <a:off x="19333116"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138" name="V"/>
          <p:cNvSpPr txBox="1"/>
          <p:nvPr/>
        </p:nvSpPr>
        <p:spPr>
          <a:xfrm>
            <a:off x="20317310"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139" name="Rectangle"/>
          <p:cNvSpPr/>
          <p:nvPr/>
        </p:nvSpPr>
        <p:spPr>
          <a:xfrm>
            <a:off x="19340036"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3142" name="Group"/>
          <p:cNvGrpSpPr/>
          <p:nvPr/>
        </p:nvGrpSpPr>
        <p:grpSpPr>
          <a:xfrm>
            <a:off x="4746379" y="7213413"/>
            <a:ext cx="608331" cy="608331"/>
            <a:chOff x="0" y="0"/>
            <a:chExt cx="608330" cy="608330"/>
          </a:xfrm>
        </p:grpSpPr>
        <p:sp>
          <p:nvSpPr>
            <p:cNvPr id="3140"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141"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145" name="Group"/>
          <p:cNvGrpSpPr/>
          <p:nvPr/>
        </p:nvGrpSpPr>
        <p:grpSpPr>
          <a:xfrm>
            <a:off x="7514542" y="7213413"/>
            <a:ext cx="608331" cy="608331"/>
            <a:chOff x="0" y="0"/>
            <a:chExt cx="608330" cy="608330"/>
          </a:xfrm>
        </p:grpSpPr>
        <p:sp>
          <p:nvSpPr>
            <p:cNvPr id="3143"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144"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148" name="Group"/>
          <p:cNvGrpSpPr/>
          <p:nvPr/>
        </p:nvGrpSpPr>
        <p:grpSpPr>
          <a:xfrm>
            <a:off x="13415139" y="7213413"/>
            <a:ext cx="608331" cy="608331"/>
            <a:chOff x="0" y="0"/>
            <a:chExt cx="608330" cy="608330"/>
          </a:xfrm>
        </p:grpSpPr>
        <p:sp>
          <p:nvSpPr>
            <p:cNvPr id="3146"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147"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151" name="Group"/>
          <p:cNvGrpSpPr/>
          <p:nvPr/>
        </p:nvGrpSpPr>
        <p:grpSpPr>
          <a:xfrm>
            <a:off x="16395543" y="7213413"/>
            <a:ext cx="608331" cy="608331"/>
            <a:chOff x="0" y="0"/>
            <a:chExt cx="608330" cy="608330"/>
          </a:xfrm>
        </p:grpSpPr>
        <p:sp>
          <p:nvSpPr>
            <p:cNvPr id="3149"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150"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154" name="Group"/>
          <p:cNvGrpSpPr/>
          <p:nvPr/>
        </p:nvGrpSpPr>
        <p:grpSpPr>
          <a:xfrm>
            <a:off x="19315337" y="7213413"/>
            <a:ext cx="608331" cy="608331"/>
            <a:chOff x="0" y="0"/>
            <a:chExt cx="608330" cy="608330"/>
          </a:xfrm>
        </p:grpSpPr>
        <p:sp>
          <p:nvSpPr>
            <p:cNvPr id="3152"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153"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3194" name="Connection Line"/>
          <p:cNvSpPr/>
          <p:nvPr/>
        </p:nvSpPr>
        <p:spPr>
          <a:xfrm>
            <a:off x="11554567" y="7575285"/>
            <a:ext cx="1833833" cy="8143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3844" y="11809"/>
                  <a:pt x="11044" y="4609"/>
                  <a:pt x="21600" y="0"/>
                </a:cubicBezTo>
              </a:path>
            </a:pathLst>
          </a:custGeom>
          <a:ln w="25400">
            <a:solidFill>
              <a:srgbClr val="000000"/>
            </a:solidFill>
            <a:miter lim="400000"/>
            <a:tailEnd type="stealth"/>
          </a:ln>
        </p:spPr>
        <p:txBody>
          <a:bodyPr/>
          <a:lstStyle/>
          <a:p>
            <a:pPr/>
          </a:p>
        </p:txBody>
      </p:sp>
      <p:sp>
        <p:nvSpPr>
          <p:cNvPr id="3195" name="Connection Line"/>
          <p:cNvSpPr/>
          <p:nvPr/>
        </p:nvSpPr>
        <p:spPr>
          <a:xfrm>
            <a:off x="11554531" y="7542953"/>
            <a:ext cx="4810110" cy="916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874" y="11959"/>
                  <a:pt x="10074" y="4759"/>
                  <a:pt x="21600" y="0"/>
                </a:cubicBezTo>
              </a:path>
            </a:pathLst>
          </a:custGeom>
          <a:ln w="25400">
            <a:solidFill>
              <a:srgbClr val="000000"/>
            </a:solidFill>
            <a:miter lim="400000"/>
            <a:tailEnd type="stealth"/>
          </a:ln>
        </p:spPr>
        <p:txBody>
          <a:bodyPr/>
          <a:lstStyle/>
          <a:p>
            <a:pPr/>
          </a:p>
        </p:txBody>
      </p:sp>
      <p:sp>
        <p:nvSpPr>
          <p:cNvPr id="3196" name="Connection Line"/>
          <p:cNvSpPr/>
          <p:nvPr/>
        </p:nvSpPr>
        <p:spPr>
          <a:xfrm>
            <a:off x="11554567" y="7537767"/>
            <a:ext cx="7729563" cy="9397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739" y="13068"/>
                  <a:pt x="9939" y="5868"/>
                  <a:pt x="21600" y="0"/>
                </a:cubicBezTo>
              </a:path>
            </a:pathLst>
          </a:custGeom>
          <a:ln w="25400">
            <a:solidFill>
              <a:srgbClr val="000000"/>
            </a:solidFill>
            <a:miter lim="400000"/>
            <a:tailEnd type="stealth"/>
          </a:ln>
        </p:spPr>
        <p:txBody>
          <a:bodyPr/>
          <a:lstStyle/>
          <a:p>
            <a:pPr/>
          </a:p>
        </p:txBody>
      </p:sp>
      <p:sp>
        <p:nvSpPr>
          <p:cNvPr id="3197" name="Connection Line"/>
          <p:cNvSpPr/>
          <p:nvPr/>
        </p:nvSpPr>
        <p:spPr>
          <a:xfrm>
            <a:off x="8151059" y="7568375"/>
            <a:ext cx="2844584" cy="931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8280" y="12635"/>
                  <a:pt x="11080" y="5435"/>
                  <a:pt x="0" y="0"/>
                </a:cubicBezTo>
              </a:path>
            </a:pathLst>
          </a:custGeom>
          <a:ln w="25400">
            <a:solidFill>
              <a:srgbClr val="000000"/>
            </a:solidFill>
            <a:miter lim="400000"/>
            <a:tailEnd type="stealth"/>
          </a:ln>
        </p:spPr>
        <p:txBody>
          <a:bodyPr/>
          <a:lstStyle/>
          <a:p>
            <a:pPr/>
          </a:p>
        </p:txBody>
      </p:sp>
      <p:sp>
        <p:nvSpPr>
          <p:cNvPr id="3198" name="Connection Line"/>
          <p:cNvSpPr/>
          <p:nvPr/>
        </p:nvSpPr>
        <p:spPr>
          <a:xfrm>
            <a:off x="5384565" y="7555298"/>
            <a:ext cx="5611160" cy="929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8314" y="14860"/>
                  <a:pt x="11114" y="7660"/>
                  <a:pt x="0" y="0"/>
                </a:cubicBezTo>
              </a:path>
            </a:pathLst>
          </a:custGeom>
          <a:ln w="25400">
            <a:solidFill>
              <a:srgbClr val="000000"/>
            </a:solidFill>
            <a:miter lim="400000"/>
            <a:tailEnd type="stealth"/>
          </a:ln>
        </p:spPr>
        <p:txBody>
          <a:bodyPr/>
          <a:lstStyle/>
          <a:p>
            <a:pPr/>
          </a:p>
        </p:txBody>
      </p:sp>
      <p:sp>
        <p:nvSpPr>
          <p:cNvPr id="3199" name="Connection Line"/>
          <p:cNvSpPr/>
          <p:nvPr/>
        </p:nvSpPr>
        <p:spPr>
          <a:xfrm>
            <a:off x="13719303" y="7853572"/>
            <a:ext cx="2"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200" name="Connection Line"/>
          <p:cNvSpPr/>
          <p:nvPr/>
        </p:nvSpPr>
        <p:spPr>
          <a:xfrm>
            <a:off x="16699707"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201" name="Connection Line"/>
          <p:cNvSpPr/>
          <p:nvPr/>
        </p:nvSpPr>
        <p:spPr>
          <a:xfrm>
            <a:off x="19619501"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202" name="Connection Line"/>
          <p:cNvSpPr/>
          <p:nvPr/>
        </p:nvSpPr>
        <p:spPr>
          <a:xfrm>
            <a:off x="7818707"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tailEnd type="stealth"/>
          </a:ln>
        </p:spPr>
        <p:txBody>
          <a:bodyPr/>
          <a:lstStyle/>
          <a:p>
            <a:pPr/>
          </a:p>
        </p:txBody>
      </p:sp>
      <p:sp>
        <p:nvSpPr>
          <p:cNvPr id="3203" name="Connection Line"/>
          <p:cNvSpPr/>
          <p:nvPr/>
        </p:nvSpPr>
        <p:spPr>
          <a:xfrm>
            <a:off x="5050544"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tailEnd type="stealth"/>
          </a:ln>
        </p:spPr>
        <p:txBody>
          <a:bodyPr/>
          <a:lstStyle/>
          <a:p>
            <a:pPr/>
          </a:p>
        </p:txBody>
      </p:sp>
      <p:sp>
        <p:nvSpPr>
          <p:cNvPr id="3165" name="Equation"/>
          <p:cNvSpPr txBox="1"/>
          <p:nvPr/>
        </p:nvSpPr>
        <p:spPr>
          <a:xfrm>
            <a:off x="10382756" y="5564894"/>
            <a:ext cx="1860896" cy="13739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nary>
                    <m:naryPr>
                      <m:ctrlPr>
                        <a:rPr xmlns:a="http://schemas.openxmlformats.org/drawingml/2006/main" sz="4900" i="1">
                          <a:solidFill>
                            <a:srgbClr val="000000"/>
                          </a:solidFill>
                          <a:latin typeface="Cambria Math" panose="02040503050406030204" pitchFamily="18" charset="0"/>
                        </a:rPr>
                      </m:ctrlPr>
                      <m:chr m:val="∑"/>
                      <m:limLoc m:val="undOvr"/>
                      <m:grow m:val="1"/>
                      <m:subHide m:val="off"/>
                      <m:supHide m:val="on"/>
                    </m:naryPr>
                    <m:sub>
                      <m:r>
                        <a:rPr xmlns:a="http://schemas.openxmlformats.org/drawingml/2006/main" sz="4900" i="1">
                          <a:solidFill>
                            <a:srgbClr val="000000"/>
                          </a:solidFill>
                          <a:latin typeface="Cambria Math" panose="02040503050406030204" pitchFamily="18" charset="0"/>
                        </a:rPr>
                        <m:t>i</m:t>
                      </m:r>
                    </m:sub>
                    <m:sup/>
                    <m:e>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i</m:t>
                          </m:r>
                        </m:sub>
                      </m:sSub>
                    </m:e>
                  </m:nary>
                  <m:sSub>
                    <m:e>
                      <m:r>
                        <m:rPr>
                          <m:nor/>
                        </m:rPr>
                        <a:rPr xmlns:a="http://schemas.openxmlformats.org/drawingml/2006/main" sz="4900" i="1">
                          <a:solidFill>
                            <a:srgbClr val="00A89D"/>
                          </a:solidFill>
                          <a:latin typeface="Cambria Math" panose="02040503050406030204" pitchFamily="18" charset="0"/>
                        </a:rPr>
                        <m:t>V</m:t>
                      </m:r>
                    </m:e>
                    <m:sub>
                      <m:r>
                        <a:rPr xmlns:a="http://schemas.openxmlformats.org/drawingml/2006/main" sz="4900" i="1">
                          <a:solidFill>
                            <a:srgbClr val="00A89D"/>
                          </a:solidFill>
                          <a:latin typeface="Cambria Math" panose="02040503050406030204" pitchFamily="18" charset="0"/>
                        </a:rPr>
                        <m:t>i</m:t>
                      </m:r>
                    </m:sub>
                  </m:sSub>
                </m:oMath>
              </m:oMathPara>
            </a14:m>
            <a:endParaRPr sz="4900"/>
          </a:p>
        </p:txBody>
      </p:sp>
      <p:sp>
        <p:nvSpPr>
          <p:cNvPr id="3166" name="Equation"/>
          <p:cNvSpPr txBox="1"/>
          <p:nvPr/>
        </p:nvSpPr>
        <p:spPr>
          <a:xfrm>
            <a:off x="4811081" y="6300513"/>
            <a:ext cx="478926" cy="43001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1</m:t>
                      </m:r>
                    </m:sub>
                  </m:sSub>
                </m:oMath>
              </m:oMathPara>
            </a14:m>
            <a:endParaRPr sz="4900"/>
          </a:p>
        </p:txBody>
      </p:sp>
      <p:sp>
        <p:nvSpPr>
          <p:cNvPr id="3204" name="Connection Line"/>
          <p:cNvSpPr/>
          <p:nvPr/>
        </p:nvSpPr>
        <p:spPr>
          <a:xfrm>
            <a:off x="5050544" y="6730523"/>
            <a:ext cx="1" cy="451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tailEnd type="stealth"/>
          </a:ln>
        </p:spPr>
        <p:txBody>
          <a:bodyPr/>
          <a:lstStyle/>
          <a:p>
            <a:pPr/>
          </a:p>
        </p:txBody>
      </p:sp>
      <p:sp>
        <p:nvSpPr>
          <p:cNvPr id="3168" name="Equation"/>
          <p:cNvSpPr txBox="1"/>
          <p:nvPr/>
        </p:nvSpPr>
        <p:spPr>
          <a:xfrm>
            <a:off x="7579245" y="6300513"/>
            <a:ext cx="514272" cy="43001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2</m:t>
                      </m:r>
                    </m:sub>
                  </m:sSub>
                </m:oMath>
              </m:oMathPara>
            </a14:m>
            <a:endParaRPr sz="4900"/>
          </a:p>
        </p:txBody>
      </p:sp>
      <p:sp>
        <p:nvSpPr>
          <p:cNvPr id="3169" name="Equation"/>
          <p:cNvSpPr txBox="1"/>
          <p:nvPr/>
        </p:nvSpPr>
        <p:spPr>
          <a:xfrm>
            <a:off x="13479840" y="6300513"/>
            <a:ext cx="495274" cy="43619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3</m:t>
                      </m:r>
                    </m:sub>
                  </m:sSub>
                </m:oMath>
              </m:oMathPara>
            </a14:m>
            <a:endParaRPr sz="4900"/>
          </a:p>
        </p:txBody>
      </p:sp>
      <p:sp>
        <p:nvSpPr>
          <p:cNvPr id="3170" name="Equation"/>
          <p:cNvSpPr txBox="1"/>
          <p:nvPr/>
        </p:nvSpPr>
        <p:spPr>
          <a:xfrm>
            <a:off x="16460244" y="6300513"/>
            <a:ext cx="513831" cy="43001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4</m:t>
                      </m:r>
                    </m:sub>
                  </m:sSub>
                </m:oMath>
              </m:oMathPara>
            </a14:m>
            <a:endParaRPr sz="4900"/>
          </a:p>
        </p:txBody>
      </p:sp>
      <p:sp>
        <p:nvSpPr>
          <p:cNvPr id="3171" name="Equation"/>
          <p:cNvSpPr txBox="1"/>
          <p:nvPr/>
        </p:nvSpPr>
        <p:spPr>
          <a:xfrm>
            <a:off x="19380437" y="6300513"/>
            <a:ext cx="498366" cy="43619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5</m:t>
                      </m:r>
                    </m:sub>
                  </m:sSub>
                </m:oMath>
              </m:oMathPara>
            </a14:m>
            <a:endParaRPr sz="4900"/>
          </a:p>
        </p:txBody>
      </p:sp>
      <p:sp>
        <p:nvSpPr>
          <p:cNvPr id="3205" name="Connection Line"/>
          <p:cNvSpPr/>
          <p:nvPr/>
        </p:nvSpPr>
        <p:spPr>
          <a:xfrm>
            <a:off x="7824631" y="6730523"/>
            <a:ext cx="7958" cy="451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206" name="Connection Line"/>
          <p:cNvSpPr/>
          <p:nvPr/>
        </p:nvSpPr>
        <p:spPr>
          <a:xfrm>
            <a:off x="13722052" y="6736708"/>
            <a:ext cx="3641" cy="4449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207" name="Connection Line"/>
          <p:cNvSpPr/>
          <p:nvPr/>
        </p:nvSpPr>
        <p:spPr>
          <a:xfrm>
            <a:off x="16705557" y="6730523"/>
            <a:ext cx="7859" cy="451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208" name="Connection Line"/>
          <p:cNvSpPr/>
          <p:nvPr/>
        </p:nvSpPr>
        <p:spPr>
          <a:xfrm>
            <a:off x="19622904" y="6736708"/>
            <a:ext cx="4508" cy="444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cxnSp>
        <p:nvCxnSpPr>
          <p:cNvPr id="3176" name="Connection Line"/>
          <p:cNvCxnSpPr>
            <a:stCxn id="3168" idx="0"/>
            <a:endCxn id="3165" idx="0"/>
          </p:cNvCxnSpPr>
          <p:nvPr/>
        </p:nvCxnSpPr>
        <p:spPr>
          <a:xfrm flipV="1">
            <a:off x="7836380" y="6251854"/>
            <a:ext cx="3476825" cy="263665"/>
          </a:xfrm>
          <a:prstGeom prst="straightConnector1">
            <a:avLst/>
          </a:prstGeom>
          <a:ln w="25400">
            <a:solidFill>
              <a:srgbClr val="000000"/>
            </a:solidFill>
            <a:miter lim="400000"/>
            <a:tailEnd type="stealth"/>
          </a:ln>
        </p:spPr>
      </p:cxnSp>
      <p:cxnSp>
        <p:nvCxnSpPr>
          <p:cNvPr id="3177" name="Connection Line"/>
          <p:cNvCxnSpPr>
            <a:stCxn id="3166" idx="0"/>
            <a:endCxn id="3165" idx="0"/>
          </p:cNvCxnSpPr>
          <p:nvPr/>
        </p:nvCxnSpPr>
        <p:spPr>
          <a:xfrm flipV="1">
            <a:off x="5050544" y="6251854"/>
            <a:ext cx="6262661" cy="263665"/>
          </a:xfrm>
          <a:prstGeom prst="straightConnector1">
            <a:avLst/>
          </a:prstGeom>
          <a:ln w="25400">
            <a:solidFill>
              <a:srgbClr val="000000"/>
            </a:solidFill>
            <a:miter lim="400000"/>
            <a:tailEnd type="stealth"/>
          </a:ln>
        </p:spPr>
      </p:cxnSp>
      <p:cxnSp>
        <p:nvCxnSpPr>
          <p:cNvPr id="3178" name="Connection Line"/>
          <p:cNvCxnSpPr>
            <a:stCxn id="3169" idx="0"/>
            <a:endCxn id="3165" idx="0"/>
          </p:cNvCxnSpPr>
          <p:nvPr/>
        </p:nvCxnSpPr>
        <p:spPr>
          <a:xfrm flipH="1" flipV="1">
            <a:off x="11313204" y="6251854"/>
            <a:ext cx="2414274" cy="266758"/>
          </a:xfrm>
          <a:prstGeom prst="straightConnector1">
            <a:avLst/>
          </a:prstGeom>
          <a:ln w="25400">
            <a:solidFill>
              <a:srgbClr val="000000"/>
            </a:solidFill>
            <a:miter lim="400000"/>
            <a:tailEnd type="stealth"/>
          </a:ln>
        </p:spPr>
      </p:cxnSp>
      <p:cxnSp>
        <p:nvCxnSpPr>
          <p:cNvPr id="3179" name="Connection Line"/>
          <p:cNvCxnSpPr>
            <a:stCxn id="3170" idx="0"/>
            <a:endCxn id="3165" idx="0"/>
          </p:cNvCxnSpPr>
          <p:nvPr/>
        </p:nvCxnSpPr>
        <p:spPr>
          <a:xfrm flipH="1" flipV="1">
            <a:off x="11313204" y="6251854"/>
            <a:ext cx="5403956" cy="263665"/>
          </a:xfrm>
          <a:prstGeom prst="straightConnector1">
            <a:avLst/>
          </a:prstGeom>
          <a:ln w="25400">
            <a:solidFill>
              <a:srgbClr val="000000"/>
            </a:solidFill>
            <a:miter lim="400000"/>
            <a:tailEnd type="stealth"/>
          </a:ln>
        </p:spPr>
      </p:cxnSp>
      <p:cxnSp>
        <p:nvCxnSpPr>
          <p:cNvPr id="3180" name="Connection Line"/>
          <p:cNvCxnSpPr>
            <a:stCxn id="3171" idx="0"/>
            <a:endCxn id="3165" idx="0"/>
          </p:cNvCxnSpPr>
          <p:nvPr/>
        </p:nvCxnSpPr>
        <p:spPr>
          <a:xfrm flipH="1" flipV="1">
            <a:off x="11313204" y="6251854"/>
            <a:ext cx="8316417" cy="266758"/>
          </a:xfrm>
          <a:prstGeom prst="straightConnector1">
            <a:avLst/>
          </a:prstGeom>
          <a:ln w="25400">
            <a:solidFill>
              <a:srgbClr val="000000"/>
            </a:solidFill>
            <a:miter lim="400000"/>
            <a:tailEnd type="stealth"/>
          </a:ln>
        </p:spPr>
      </p:cxnSp>
      <p:sp>
        <p:nvSpPr>
          <p:cNvPr id="3181" name="Line"/>
          <p:cNvSpPr/>
          <p:nvPr/>
        </p:nvSpPr>
        <p:spPr>
          <a:xfrm flipV="1">
            <a:off x="11273539"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82" name="Line"/>
          <p:cNvSpPr/>
          <p:nvPr/>
        </p:nvSpPr>
        <p:spPr>
          <a:xfrm flipV="1">
            <a:off x="505054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83" name="Line"/>
          <p:cNvSpPr/>
          <p:nvPr/>
        </p:nvSpPr>
        <p:spPr>
          <a:xfrm flipV="1">
            <a:off x="6005528"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84" name="Line"/>
          <p:cNvSpPr/>
          <p:nvPr/>
        </p:nvSpPr>
        <p:spPr>
          <a:xfrm flipV="1">
            <a:off x="781524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85" name="Line"/>
          <p:cNvSpPr/>
          <p:nvPr/>
        </p:nvSpPr>
        <p:spPr>
          <a:xfrm flipV="1">
            <a:off x="8770231"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86" name="Line"/>
          <p:cNvSpPr/>
          <p:nvPr/>
        </p:nvSpPr>
        <p:spPr>
          <a:xfrm flipV="1">
            <a:off x="1374614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87" name="Line"/>
          <p:cNvSpPr/>
          <p:nvPr/>
        </p:nvSpPr>
        <p:spPr>
          <a:xfrm flipV="1">
            <a:off x="14701131"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88" name="Line"/>
          <p:cNvSpPr/>
          <p:nvPr/>
        </p:nvSpPr>
        <p:spPr>
          <a:xfrm flipV="1">
            <a:off x="1668109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89" name="Line"/>
          <p:cNvSpPr/>
          <p:nvPr/>
        </p:nvSpPr>
        <p:spPr>
          <a:xfrm flipV="1">
            <a:off x="1763607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90" name="Line"/>
          <p:cNvSpPr/>
          <p:nvPr/>
        </p:nvSpPr>
        <p:spPr>
          <a:xfrm flipV="1">
            <a:off x="19616040"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91" name="Line"/>
          <p:cNvSpPr/>
          <p:nvPr/>
        </p:nvSpPr>
        <p:spPr>
          <a:xfrm flipV="1">
            <a:off x="2057102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92" name="Equation"/>
          <p:cNvSpPr txBox="1"/>
          <p:nvPr/>
        </p:nvSpPr>
        <p:spPr>
          <a:xfrm>
            <a:off x="11110007" y="11783376"/>
            <a:ext cx="326343" cy="45872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I</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
        <p:nvSpPr>
          <p:cNvPr id="3193" name="Equation"/>
          <p:cNvSpPr txBox="1"/>
          <p:nvPr/>
        </p:nvSpPr>
        <p:spPr>
          <a:xfrm>
            <a:off x="11046204" y="3604835"/>
            <a:ext cx="489410" cy="4658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O</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0" name="Rounded Rectangle"/>
          <p:cNvSpPr/>
          <p:nvPr/>
        </p:nvSpPr>
        <p:spPr>
          <a:xfrm>
            <a:off x="4170252" y="4748981"/>
            <a:ext cx="17126370" cy="6455212"/>
          </a:xfrm>
          <a:prstGeom prst="roundRect">
            <a:avLst>
              <a:gd name="adj" fmla="val 4341"/>
            </a:avLst>
          </a:prstGeom>
          <a:solidFill>
            <a:srgbClr val="EBEBEB"/>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11" name="Core component: Dot-product Attention (drastically simplified)"/>
          <p:cNvSpPr txBox="1"/>
          <p:nvPr>
            <p:ph type="title"/>
          </p:nvPr>
        </p:nvSpPr>
        <p:spPr>
          <a:xfrm>
            <a:off x="2624774" y="-185584"/>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Core component: Dot-product Attention (drastically simplified)</a:t>
            </a:r>
          </a:p>
        </p:txBody>
      </p:sp>
      <p:sp>
        <p:nvSpPr>
          <p:cNvPr id="3212" name="A"/>
          <p:cNvSpPr txBox="1"/>
          <p:nvPr/>
        </p:nvSpPr>
        <p:spPr>
          <a:xfrm>
            <a:off x="5185697" y="12802236"/>
            <a:ext cx="3752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t>
            </a:r>
          </a:p>
        </p:txBody>
      </p:sp>
      <p:sp>
        <p:nvSpPr>
          <p:cNvPr id="3213" name="clownfish"/>
          <p:cNvSpPr txBox="1"/>
          <p:nvPr/>
        </p:nvSpPr>
        <p:spPr>
          <a:xfrm>
            <a:off x="7361004" y="12802236"/>
            <a:ext cx="186347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clownfish</a:t>
            </a:r>
          </a:p>
        </p:txBody>
      </p:sp>
      <p:sp>
        <p:nvSpPr>
          <p:cNvPr id="3214" name="swimming"/>
          <p:cNvSpPr txBox="1"/>
          <p:nvPr/>
        </p:nvSpPr>
        <p:spPr>
          <a:xfrm>
            <a:off x="10286177" y="12802236"/>
            <a:ext cx="197472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swimming</a:t>
            </a:r>
          </a:p>
        </p:txBody>
      </p:sp>
      <p:sp>
        <p:nvSpPr>
          <p:cNvPr id="3215" name="by"/>
          <p:cNvSpPr txBox="1"/>
          <p:nvPr/>
        </p:nvSpPr>
        <p:spPr>
          <a:xfrm>
            <a:off x="13920920" y="12802236"/>
            <a:ext cx="54483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by</a:t>
            </a:r>
          </a:p>
        </p:txBody>
      </p:sp>
      <p:sp>
        <p:nvSpPr>
          <p:cNvPr id="3216" name="an"/>
          <p:cNvSpPr txBox="1"/>
          <p:nvPr/>
        </p:nvSpPr>
        <p:spPr>
          <a:xfrm>
            <a:off x="16807901" y="12802236"/>
            <a:ext cx="55892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a:t>
            </a:r>
          </a:p>
        </p:txBody>
      </p:sp>
      <p:sp>
        <p:nvSpPr>
          <p:cNvPr id="3217" name="anemone"/>
          <p:cNvSpPr txBox="1"/>
          <p:nvPr/>
        </p:nvSpPr>
        <p:spPr>
          <a:xfrm>
            <a:off x="19277586" y="12802236"/>
            <a:ext cx="180022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anemone</a:t>
            </a:r>
          </a:p>
        </p:txBody>
      </p:sp>
      <p:sp>
        <p:nvSpPr>
          <p:cNvPr id="3218" name="Rounded Rectangle"/>
          <p:cNvSpPr/>
          <p:nvPr/>
        </p:nvSpPr>
        <p:spPr>
          <a:xfrm>
            <a:off x="4170252" y="11621072"/>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19" name="Rounded Rectangle"/>
          <p:cNvSpPr/>
          <p:nvPr/>
        </p:nvSpPr>
        <p:spPr>
          <a:xfrm>
            <a:off x="7120352"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20" name="Rounded Rectangle"/>
          <p:cNvSpPr/>
          <p:nvPr/>
        </p:nvSpPr>
        <p:spPr>
          <a:xfrm>
            <a:off x="10070451" y="11621072"/>
            <a:ext cx="2406177"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21" name="Rounded Rectangle"/>
          <p:cNvSpPr/>
          <p:nvPr/>
        </p:nvSpPr>
        <p:spPr>
          <a:xfrm>
            <a:off x="13020552"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22" name="Rounded Rectangle"/>
          <p:cNvSpPr/>
          <p:nvPr/>
        </p:nvSpPr>
        <p:spPr>
          <a:xfrm>
            <a:off x="15970651" y="11621072"/>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23" name="Rounded Rectangle"/>
          <p:cNvSpPr/>
          <p:nvPr/>
        </p:nvSpPr>
        <p:spPr>
          <a:xfrm>
            <a:off x="18890445" y="11630597"/>
            <a:ext cx="2406176" cy="783335"/>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24" name="Rounded Rectangle"/>
          <p:cNvSpPr/>
          <p:nvPr/>
        </p:nvSpPr>
        <p:spPr>
          <a:xfrm>
            <a:off x="10070451" y="3446086"/>
            <a:ext cx="2406177" cy="783335"/>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3228" name="Group"/>
          <p:cNvGrpSpPr/>
          <p:nvPr/>
        </p:nvGrpSpPr>
        <p:grpSpPr>
          <a:xfrm>
            <a:off x="2964435" y="-3649045"/>
            <a:ext cx="14355886" cy="3350518"/>
            <a:chOff x="0" y="0"/>
            <a:chExt cx="14355885" cy="3350517"/>
          </a:xfrm>
        </p:grpSpPr>
        <p:pic>
          <p:nvPicPr>
            <p:cNvPr id="3225" name="Image" descr="Image"/>
            <p:cNvPicPr>
              <a:picLocks noChangeAspect="1"/>
            </p:cNvPicPr>
            <p:nvPr/>
          </p:nvPicPr>
          <p:blipFill>
            <a:blip r:embed="rId2">
              <a:extLst/>
            </a:blip>
            <a:srcRect l="0" t="0" r="0" b="35144"/>
            <a:stretch>
              <a:fillRect/>
            </a:stretch>
          </p:blipFill>
          <p:spPr>
            <a:xfrm>
              <a:off x="0" y="0"/>
              <a:ext cx="13218718" cy="3350518"/>
            </a:xfrm>
            <a:prstGeom prst="rect">
              <a:avLst/>
            </a:prstGeom>
            <a:ln w="12700" cap="flat">
              <a:noFill/>
              <a:miter lim="400000"/>
            </a:ln>
            <a:effectLst/>
          </p:spPr>
        </p:pic>
        <p:pic>
          <p:nvPicPr>
            <p:cNvPr id="3226" name="Image" descr="Image"/>
            <p:cNvPicPr>
              <a:picLocks noChangeAspect="1"/>
            </p:cNvPicPr>
            <p:nvPr/>
          </p:nvPicPr>
          <p:blipFill>
            <a:blip r:embed="rId2">
              <a:extLst/>
            </a:blip>
            <a:srcRect l="15422" t="76651" r="65631" b="0"/>
            <a:stretch>
              <a:fillRect/>
            </a:stretch>
          </p:blipFill>
          <p:spPr>
            <a:xfrm>
              <a:off x="11881265" y="1611987"/>
              <a:ext cx="2474621" cy="1191873"/>
            </a:xfrm>
            <a:prstGeom prst="rect">
              <a:avLst/>
            </a:prstGeom>
            <a:ln w="12700" cap="flat">
              <a:noFill/>
              <a:miter lim="400000"/>
            </a:ln>
            <a:effectLst/>
          </p:spPr>
        </p:pic>
        <p:sp>
          <p:nvSpPr>
            <p:cNvPr id="3227" name="O"/>
            <p:cNvSpPr txBox="1"/>
            <p:nvPr/>
          </p:nvSpPr>
          <p:spPr>
            <a:xfrm>
              <a:off x="13326391" y="482350"/>
              <a:ext cx="475391" cy="643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3200">
                  <a:solidFill>
                    <a:srgbClr val="F8CAE0"/>
                  </a:solidFill>
                </a:defRPr>
              </a:lvl1pPr>
            </a:lstStyle>
            <a:p>
              <a:pPr/>
              <a:r>
                <a:t>O</a:t>
              </a:r>
            </a:p>
          </p:txBody>
        </p:sp>
      </p:grpSp>
      <p:sp>
        <p:nvSpPr>
          <p:cNvPr id="3229" name="Rectangle"/>
          <p:cNvSpPr/>
          <p:nvPr/>
        </p:nvSpPr>
        <p:spPr>
          <a:xfrm>
            <a:off x="5726065"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30" name="Rectangle"/>
          <p:cNvSpPr/>
          <p:nvPr/>
        </p:nvSpPr>
        <p:spPr>
          <a:xfrm>
            <a:off x="10995640" y="8298446"/>
            <a:ext cx="558928" cy="1549784"/>
          </a:xfrm>
          <a:prstGeom prst="rect">
            <a:avLst/>
          </a:prstGeom>
          <a:solidFill>
            <a:srgbClr val="E2CEF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31" name="Rectangle"/>
          <p:cNvSpPr/>
          <p:nvPr/>
        </p:nvSpPr>
        <p:spPr>
          <a:xfrm>
            <a:off x="4092904" y="11493617"/>
            <a:ext cx="5576495" cy="1936147"/>
          </a:xfrm>
          <a:prstGeom prst="rect">
            <a:avLst/>
          </a:prstGeom>
          <a:solidFill>
            <a:srgbClr val="FFFFFF">
              <a:alpha val="82898"/>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32" name="Rectangle"/>
          <p:cNvSpPr/>
          <p:nvPr/>
        </p:nvSpPr>
        <p:spPr>
          <a:xfrm>
            <a:off x="12877679" y="11493617"/>
            <a:ext cx="8592120" cy="1936147"/>
          </a:xfrm>
          <a:prstGeom prst="rect">
            <a:avLst/>
          </a:prstGeom>
          <a:solidFill>
            <a:srgbClr val="FFFFFF">
              <a:alpha val="82898"/>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33" name="K"/>
          <p:cNvSpPr txBox="1"/>
          <p:nvPr/>
        </p:nvSpPr>
        <p:spPr>
          <a:xfrm>
            <a:off x="4764159"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234" name="V"/>
          <p:cNvSpPr txBox="1"/>
          <p:nvPr/>
        </p:nvSpPr>
        <p:spPr>
          <a:xfrm>
            <a:off x="5748353"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235" name="Q"/>
          <p:cNvSpPr txBox="1"/>
          <p:nvPr/>
        </p:nvSpPr>
        <p:spPr>
          <a:xfrm>
            <a:off x="10969373" y="10119149"/>
            <a:ext cx="60833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6">
                    <a:satOff val="-15798"/>
                    <a:lumOff val="-17517"/>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6">
                    <a:satOff val="-15798"/>
                    <a:lumOff val="-17517"/>
                  </a:schemeClr>
                </a:solidFill>
                <a:latin typeface="+mn-lt"/>
                <a:ea typeface="+mn-ea"/>
                <a:cs typeface="+mn-cs"/>
                <a:sym typeface="Helvetica Neue"/>
              </a:rPr>
              <a:t>Q</a:t>
            </a:r>
          </a:p>
        </p:txBody>
      </p:sp>
      <p:sp>
        <p:nvSpPr>
          <p:cNvPr id="3236" name="Rectangle"/>
          <p:cNvSpPr/>
          <p:nvPr/>
        </p:nvSpPr>
        <p:spPr>
          <a:xfrm>
            <a:off x="4771080"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37" name="Rectangle"/>
          <p:cNvSpPr/>
          <p:nvPr/>
        </p:nvSpPr>
        <p:spPr>
          <a:xfrm>
            <a:off x="8494228"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38" name="K"/>
          <p:cNvSpPr txBox="1"/>
          <p:nvPr/>
        </p:nvSpPr>
        <p:spPr>
          <a:xfrm>
            <a:off x="7532323"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239" name="V"/>
          <p:cNvSpPr txBox="1"/>
          <p:nvPr/>
        </p:nvSpPr>
        <p:spPr>
          <a:xfrm>
            <a:off x="8516517"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240" name="Rectangle"/>
          <p:cNvSpPr/>
          <p:nvPr/>
        </p:nvSpPr>
        <p:spPr>
          <a:xfrm>
            <a:off x="7539244"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41" name="Rectangle"/>
          <p:cNvSpPr/>
          <p:nvPr/>
        </p:nvSpPr>
        <p:spPr>
          <a:xfrm>
            <a:off x="14394825"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42" name="K"/>
          <p:cNvSpPr txBox="1"/>
          <p:nvPr/>
        </p:nvSpPr>
        <p:spPr>
          <a:xfrm>
            <a:off x="13432919"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243" name="V"/>
          <p:cNvSpPr txBox="1"/>
          <p:nvPr/>
        </p:nvSpPr>
        <p:spPr>
          <a:xfrm>
            <a:off x="14417113"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244" name="Rectangle"/>
          <p:cNvSpPr/>
          <p:nvPr/>
        </p:nvSpPr>
        <p:spPr>
          <a:xfrm>
            <a:off x="13439840"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45" name="Rectangle"/>
          <p:cNvSpPr/>
          <p:nvPr/>
        </p:nvSpPr>
        <p:spPr>
          <a:xfrm>
            <a:off x="17375227"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46" name="K"/>
          <p:cNvSpPr txBox="1"/>
          <p:nvPr/>
        </p:nvSpPr>
        <p:spPr>
          <a:xfrm>
            <a:off x="16413322"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247" name="V"/>
          <p:cNvSpPr txBox="1"/>
          <p:nvPr/>
        </p:nvSpPr>
        <p:spPr>
          <a:xfrm>
            <a:off x="17397516"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248" name="Rectangle"/>
          <p:cNvSpPr/>
          <p:nvPr/>
        </p:nvSpPr>
        <p:spPr>
          <a:xfrm>
            <a:off x="16420242"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49" name="Rectangle"/>
          <p:cNvSpPr/>
          <p:nvPr/>
        </p:nvSpPr>
        <p:spPr>
          <a:xfrm>
            <a:off x="20295021" y="8298446"/>
            <a:ext cx="558928" cy="1549784"/>
          </a:xfrm>
          <a:prstGeom prst="rect">
            <a:avLst/>
          </a:prstGeom>
          <a:solidFill>
            <a:schemeClr val="accent2">
              <a:hueOff val="167855"/>
              <a:satOff val="17755"/>
              <a:lumOff val="-1667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50" name="K"/>
          <p:cNvSpPr txBox="1"/>
          <p:nvPr/>
        </p:nvSpPr>
        <p:spPr>
          <a:xfrm>
            <a:off x="19333116" y="10119149"/>
            <a:ext cx="57277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4">
                    <a:hueOff val="-461056"/>
                    <a:satOff val="4338"/>
                    <a:lumOff val="-10225"/>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4">
                    <a:hueOff val="-461056"/>
                    <a:satOff val="4338"/>
                    <a:lumOff val="-10225"/>
                  </a:schemeClr>
                </a:solidFill>
                <a:latin typeface="+mn-lt"/>
                <a:ea typeface="+mn-ea"/>
                <a:cs typeface="+mn-cs"/>
                <a:sym typeface="Helvetica Neue"/>
              </a:rPr>
              <a:t>K</a:t>
            </a:r>
          </a:p>
        </p:txBody>
      </p:sp>
      <p:sp>
        <p:nvSpPr>
          <p:cNvPr id="3251" name="V"/>
          <p:cNvSpPr txBox="1"/>
          <p:nvPr/>
        </p:nvSpPr>
        <p:spPr>
          <a:xfrm>
            <a:off x="20317310" y="10119149"/>
            <a:ext cx="514351"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solidFill>
                  <a:schemeClr val="accent2">
                    <a:hueOff val="167855"/>
                    <a:satOff val="17755"/>
                    <a:lumOff val="-16671"/>
                  </a:schemeClr>
                </a:solidFill>
              </a:defRPr>
            </a:lvl1pPr>
          </a:lstStyle>
          <a:p>
            <a:pPr>
              <a:defRPr b="0">
                <a:solidFill>
                  <a:srgbClr val="000000"/>
                </a:solidFill>
                <a:latin typeface="Helvetica Neue Light"/>
                <a:ea typeface="Helvetica Neue Light"/>
                <a:cs typeface="Helvetica Neue Light"/>
                <a:sym typeface="Helvetica Neue Light"/>
              </a:defRPr>
            </a:pPr>
            <a:r>
              <a:rPr b="1">
                <a:solidFill>
                  <a:schemeClr val="accent2">
                    <a:hueOff val="167855"/>
                    <a:satOff val="17755"/>
                    <a:lumOff val="-16671"/>
                  </a:schemeClr>
                </a:solidFill>
                <a:latin typeface="+mn-lt"/>
                <a:ea typeface="+mn-ea"/>
                <a:cs typeface="+mn-cs"/>
                <a:sym typeface="Helvetica Neue"/>
              </a:rPr>
              <a:t>V</a:t>
            </a:r>
          </a:p>
        </p:txBody>
      </p:sp>
      <p:sp>
        <p:nvSpPr>
          <p:cNvPr id="3252" name="Rectangle"/>
          <p:cNvSpPr/>
          <p:nvPr/>
        </p:nvSpPr>
        <p:spPr>
          <a:xfrm>
            <a:off x="19340036" y="8298446"/>
            <a:ext cx="558928" cy="1549784"/>
          </a:xfrm>
          <a:prstGeom prst="rect">
            <a:avLst/>
          </a:prstGeom>
          <a:solidFill>
            <a:srgbClr val="F6D9B2"/>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3255" name="Group"/>
          <p:cNvGrpSpPr/>
          <p:nvPr/>
        </p:nvGrpSpPr>
        <p:grpSpPr>
          <a:xfrm>
            <a:off x="4746379" y="7213413"/>
            <a:ext cx="608331" cy="608331"/>
            <a:chOff x="0" y="0"/>
            <a:chExt cx="608330" cy="608330"/>
          </a:xfrm>
        </p:grpSpPr>
        <p:sp>
          <p:nvSpPr>
            <p:cNvPr id="3253"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254"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258" name="Group"/>
          <p:cNvGrpSpPr/>
          <p:nvPr/>
        </p:nvGrpSpPr>
        <p:grpSpPr>
          <a:xfrm>
            <a:off x="7514542" y="7213413"/>
            <a:ext cx="608331" cy="608331"/>
            <a:chOff x="0" y="0"/>
            <a:chExt cx="608330" cy="608330"/>
          </a:xfrm>
        </p:grpSpPr>
        <p:sp>
          <p:nvSpPr>
            <p:cNvPr id="3256"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257"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261" name="Group"/>
          <p:cNvGrpSpPr/>
          <p:nvPr/>
        </p:nvGrpSpPr>
        <p:grpSpPr>
          <a:xfrm>
            <a:off x="13415139" y="7213413"/>
            <a:ext cx="608331" cy="608331"/>
            <a:chOff x="0" y="0"/>
            <a:chExt cx="608330" cy="608330"/>
          </a:xfrm>
        </p:grpSpPr>
        <p:sp>
          <p:nvSpPr>
            <p:cNvPr id="3259"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260"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264" name="Group"/>
          <p:cNvGrpSpPr/>
          <p:nvPr/>
        </p:nvGrpSpPr>
        <p:grpSpPr>
          <a:xfrm>
            <a:off x="16395543" y="7213413"/>
            <a:ext cx="608331" cy="608331"/>
            <a:chOff x="0" y="0"/>
            <a:chExt cx="608330" cy="608330"/>
          </a:xfrm>
        </p:grpSpPr>
        <p:sp>
          <p:nvSpPr>
            <p:cNvPr id="3262"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263"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267" name="Group"/>
          <p:cNvGrpSpPr/>
          <p:nvPr/>
        </p:nvGrpSpPr>
        <p:grpSpPr>
          <a:xfrm>
            <a:off x="19315337" y="7213413"/>
            <a:ext cx="608331" cy="608331"/>
            <a:chOff x="0" y="0"/>
            <a:chExt cx="608330" cy="608330"/>
          </a:xfrm>
        </p:grpSpPr>
        <p:sp>
          <p:nvSpPr>
            <p:cNvPr id="3265" name="Circle"/>
            <p:cNvSpPr/>
            <p:nvPr/>
          </p:nvSpPr>
          <p:spPr>
            <a:xfrm>
              <a:off x="0" y="0"/>
              <a:ext cx="608331" cy="60833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266" name="Circle"/>
            <p:cNvSpPr/>
            <p:nvPr/>
          </p:nvSpPr>
          <p:spPr>
            <a:xfrm>
              <a:off x="226162" y="226162"/>
              <a:ext cx="156005" cy="156005"/>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3308" name="Connection Line"/>
          <p:cNvSpPr/>
          <p:nvPr/>
        </p:nvSpPr>
        <p:spPr>
          <a:xfrm>
            <a:off x="11554567" y="7575285"/>
            <a:ext cx="1833833" cy="8143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3844" y="11809"/>
                  <a:pt x="11044" y="4609"/>
                  <a:pt x="21600" y="0"/>
                </a:cubicBezTo>
              </a:path>
            </a:pathLst>
          </a:custGeom>
          <a:ln w="25400">
            <a:solidFill>
              <a:srgbClr val="000000"/>
            </a:solidFill>
            <a:miter lim="400000"/>
            <a:tailEnd type="stealth"/>
          </a:ln>
        </p:spPr>
        <p:txBody>
          <a:bodyPr/>
          <a:lstStyle/>
          <a:p>
            <a:pPr/>
          </a:p>
        </p:txBody>
      </p:sp>
      <p:sp>
        <p:nvSpPr>
          <p:cNvPr id="3309" name="Connection Line"/>
          <p:cNvSpPr/>
          <p:nvPr/>
        </p:nvSpPr>
        <p:spPr>
          <a:xfrm>
            <a:off x="11554531" y="7542953"/>
            <a:ext cx="4810110" cy="916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874" y="11959"/>
                  <a:pt x="10074" y="4759"/>
                  <a:pt x="21600" y="0"/>
                </a:cubicBezTo>
              </a:path>
            </a:pathLst>
          </a:custGeom>
          <a:ln w="25400">
            <a:solidFill>
              <a:srgbClr val="000000"/>
            </a:solidFill>
            <a:miter lim="400000"/>
            <a:tailEnd type="stealth"/>
          </a:ln>
        </p:spPr>
        <p:txBody>
          <a:bodyPr/>
          <a:lstStyle/>
          <a:p>
            <a:pPr/>
          </a:p>
        </p:txBody>
      </p:sp>
      <p:sp>
        <p:nvSpPr>
          <p:cNvPr id="3310" name="Connection Line"/>
          <p:cNvSpPr/>
          <p:nvPr/>
        </p:nvSpPr>
        <p:spPr>
          <a:xfrm>
            <a:off x="11554567" y="7537767"/>
            <a:ext cx="7729563" cy="9397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739" y="13068"/>
                  <a:pt x="9939" y="5868"/>
                  <a:pt x="21600" y="0"/>
                </a:cubicBezTo>
              </a:path>
            </a:pathLst>
          </a:custGeom>
          <a:ln w="25400">
            <a:solidFill>
              <a:srgbClr val="000000"/>
            </a:solidFill>
            <a:miter lim="400000"/>
            <a:tailEnd type="stealth"/>
          </a:ln>
        </p:spPr>
        <p:txBody>
          <a:bodyPr/>
          <a:lstStyle/>
          <a:p>
            <a:pPr/>
          </a:p>
        </p:txBody>
      </p:sp>
      <p:sp>
        <p:nvSpPr>
          <p:cNvPr id="3311" name="Connection Line"/>
          <p:cNvSpPr/>
          <p:nvPr/>
        </p:nvSpPr>
        <p:spPr>
          <a:xfrm>
            <a:off x="8151059" y="7568375"/>
            <a:ext cx="2844584" cy="931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8280" y="12635"/>
                  <a:pt x="11080" y="5435"/>
                  <a:pt x="0" y="0"/>
                </a:cubicBezTo>
              </a:path>
            </a:pathLst>
          </a:custGeom>
          <a:ln w="25400">
            <a:solidFill>
              <a:srgbClr val="000000"/>
            </a:solidFill>
            <a:miter lim="400000"/>
            <a:tailEnd type="stealth"/>
          </a:ln>
        </p:spPr>
        <p:txBody>
          <a:bodyPr/>
          <a:lstStyle/>
          <a:p>
            <a:pPr/>
          </a:p>
        </p:txBody>
      </p:sp>
      <p:sp>
        <p:nvSpPr>
          <p:cNvPr id="3312" name="Connection Line"/>
          <p:cNvSpPr/>
          <p:nvPr/>
        </p:nvSpPr>
        <p:spPr>
          <a:xfrm>
            <a:off x="5384565" y="7555298"/>
            <a:ext cx="5611160" cy="929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8314" y="14860"/>
                  <a:pt x="11114" y="7660"/>
                  <a:pt x="0" y="0"/>
                </a:cubicBezTo>
              </a:path>
            </a:pathLst>
          </a:custGeom>
          <a:ln w="25400">
            <a:solidFill>
              <a:srgbClr val="000000"/>
            </a:solidFill>
            <a:miter lim="400000"/>
            <a:tailEnd type="stealth"/>
          </a:ln>
        </p:spPr>
        <p:txBody>
          <a:bodyPr/>
          <a:lstStyle/>
          <a:p>
            <a:pPr/>
          </a:p>
        </p:txBody>
      </p:sp>
      <p:sp>
        <p:nvSpPr>
          <p:cNvPr id="3313" name="Connection Line"/>
          <p:cNvSpPr/>
          <p:nvPr/>
        </p:nvSpPr>
        <p:spPr>
          <a:xfrm>
            <a:off x="13719303" y="7853572"/>
            <a:ext cx="2"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314" name="Connection Line"/>
          <p:cNvSpPr/>
          <p:nvPr/>
        </p:nvSpPr>
        <p:spPr>
          <a:xfrm>
            <a:off x="16699707"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315" name="Connection Line"/>
          <p:cNvSpPr/>
          <p:nvPr/>
        </p:nvSpPr>
        <p:spPr>
          <a:xfrm>
            <a:off x="19619501"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316" name="Connection Line"/>
          <p:cNvSpPr/>
          <p:nvPr/>
        </p:nvSpPr>
        <p:spPr>
          <a:xfrm>
            <a:off x="7818707"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tailEnd type="stealth"/>
          </a:ln>
        </p:spPr>
        <p:txBody>
          <a:bodyPr/>
          <a:lstStyle/>
          <a:p>
            <a:pPr/>
          </a:p>
        </p:txBody>
      </p:sp>
      <p:sp>
        <p:nvSpPr>
          <p:cNvPr id="3317" name="Connection Line"/>
          <p:cNvSpPr/>
          <p:nvPr/>
        </p:nvSpPr>
        <p:spPr>
          <a:xfrm>
            <a:off x="5050544" y="7853572"/>
            <a:ext cx="1" cy="444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tailEnd type="stealth"/>
          </a:ln>
        </p:spPr>
        <p:txBody>
          <a:bodyPr/>
          <a:lstStyle/>
          <a:p>
            <a:pPr/>
          </a:p>
        </p:txBody>
      </p:sp>
      <p:sp>
        <p:nvSpPr>
          <p:cNvPr id="3278" name="Equation"/>
          <p:cNvSpPr txBox="1"/>
          <p:nvPr/>
        </p:nvSpPr>
        <p:spPr>
          <a:xfrm>
            <a:off x="10382756" y="5564894"/>
            <a:ext cx="1860896" cy="13739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nary>
                    <m:naryPr>
                      <m:ctrlPr>
                        <a:rPr xmlns:a="http://schemas.openxmlformats.org/drawingml/2006/main" sz="4900" i="1">
                          <a:solidFill>
                            <a:srgbClr val="000000"/>
                          </a:solidFill>
                          <a:latin typeface="Cambria Math" panose="02040503050406030204" pitchFamily="18" charset="0"/>
                        </a:rPr>
                      </m:ctrlPr>
                      <m:chr m:val="∑"/>
                      <m:limLoc m:val="undOvr"/>
                      <m:grow m:val="1"/>
                      <m:subHide m:val="off"/>
                      <m:supHide m:val="on"/>
                    </m:naryPr>
                    <m:sub>
                      <m:r>
                        <a:rPr xmlns:a="http://schemas.openxmlformats.org/drawingml/2006/main" sz="4900" i="1">
                          <a:solidFill>
                            <a:srgbClr val="000000"/>
                          </a:solidFill>
                          <a:latin typeface="Cambria Math" panose="02040503050406030204" pitchFamily="18" charset="0"/>
                        </a:rPr>
                        <m:t>i</m:t>
                      </m:r>
                    </m:sub>
                    <m:sup/>
                    <m:e>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i</m:t>
                          </m:r>
                        </m:sub>
                      </m:sSub>
                    </m:e>
                  </m:nary>
                  <m:sSub>
                    <m:e>
                      <m:r>
                        <m:rPr>
                          <m:nor/>
                        </m:rPr>
                        <a:rPr xmlns:a="http://schemas.openxmlformats.org/drawingml/2006/main" sz="4900" i="1">
                          <a:solidFill>
                            <a:srgbClr val="00A89D"/>
                          </a:solidFill>
                          <a:latin typeface="Cambria Math" panose="02040503050406030204" pitchFamily="18" charset="0"/>
                        </a:rPr>
                        <m:t>V</m:t>
                      </m:r>
                    </m:e>
                    <m:sub>
                      <m:r>
                        <a:rPr xmlns:a="http://schemas.openxmlformats.org/drawingml/2006/main" sz="4900" i="1">
                          <a:solidFill>
                            <a:srgbClr val="00A89D"/>
                          </a:solidFill>
                          <a:latin typeface="Cambria Math" panose="02040503050406030204" pitchFamily="18" charset="0"/>
                        </a:rPr>
                        <m:t>i</m:t>
                      </m:r>
                    </m:sub>
                  </m:sSub>
                </m:oMath>
              </m:oMathPara>
            </a14:m>
            <a:endParaRPr sz="4900"/>
          </a:p>
        </p:txBody>
      </p:sp>
      <p:sp>
        <p:nvSpPr>
          <p:cNvPr id="3279" name="Equation"/>
          <p:cNvSpPr txBox="1"/>
          <p:nvPr/>
        </p:nvSpPr>
        <p:spPr>
          <a:xfrm>
            <a:off x="4811081" y="6300513"/>
            <a:ext cx="478926" cy="43001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1</m:t>
                      </m:r>
                    </m:sub>
                  </m:sSub>
                </m:oMath>
              </m:oMathPara>
            </a14:m>
            <a:endParaRPr sz="4900"/>
          </a:p>
        </p:txBody>
      </p:sp>
      <p:sp>
        <p:nvSpPr>
          <p:cNvPr id="3318" name="Connection Line"/>
          <p:cNvSpPr/>
          <p:nvPr/>
        </p:nvSpPr>
        <p:spPr>
          <a:xfrm>
            <a:off x="5050544" y="6730523"/>
            <a:ext cx="1" cy="451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tailEnd type="stealth"/>
          </a:ln>
        </p:spPr>
        <p:txBody>
          <a:bodyPr/>
          <a:lstStyle/>
          <a:p>
            <a:pPr/>
          </a:p>
        </p:txBody>
      </p:sp>
      <p:sp>
        <p:nvSpPr>
          <p:cNvPr id="3281" name="Equation"/>
          <p:cNvSpPr txBox="1"/>
          <p:nvPr/>
        </p:nvSpPr>
        <p:spPr>
          <a:xfrm>
            <a:off x="7579245" y="6300513"/>
            <a:ext cx="514272" cy="43001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2</m:t>
                      </m:r>
                    </m:sub>
                  </m:sSub>
                </m:oMath>
              </m:oMathPara>
            </a14:m>
            <a:endParaRPr sz="4900"/>
          </a:p>
        </p:txBody>
      </p:sp>
      <p:sp>
        <p:nvSpPr>
          <p:cNvPr id="3282" name="Equation"/>
          <p:cNvSpPr txBox="1"/>
          <p:nvPr/>
        </p:nvSpPr>
        <p:spPr>
          <a:xfrm>
            <a:off x="13479840" y="6300513"/>
            <a:ext cx="495274" cy="43619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3</m:t>
                      </m:r>
                    </m:sub>
                  </m:sSub>
                </m:oMath>
              </m:oMathPara>
            </a14:m>
            <a:endParaRPr sz="4900"/>
          </a:p>
        </p:txBody>
      </p:sp>
      <p:sp>
        <p:nvSpPr>
          <p:cNvPr id="3283" name="Equation"/>
          <p:cNvSpPr txBox="1"/>
          <p:nvPr/>
        </p:nvSpPr>
        <p:spPr>
          <a:xfrm>
            <a:off x="16460244" y="6300513"/>
            <a:ext cx="513831" cy="43001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4</m:t>
                      </m:r>
                    </m:sub>
                  </m:sSub>
                </m:oMath>
              </m:oMathPara>
            </a14:m>
            <a:endParaRPr sz="4900"/>
          </a:p>
        </p:txBody>
      </p:sp>
      <p:sp>
        <p:nvSpPr>
          <p:cNvPr id="3284" name="Equation"/>
          <p:cNvSpPr txBox="1"/>
          <p:nvPr/>
        </p:nvSpPr>
        <p:spPr>
          <a:xfrm>
            <a:off x="19380437" y="6300513"/>
            <a:ext cx="498366" cy="43619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5</m:t>
                      </m:r>
                    </m:sub>
                  </m:sSub>
                </m:oMath>
              </m:oMathPara>
            </a14:m>
            <a:endParaRPr sz="4900"/>
          </a:p>
        </p:txBody>
      </p:sp>
      <p:sp>
        <p:nvSpPr>
          <p:cNvPr id="3319" name="Connection Line"/>
          <p:cNvSpPr/>
          <p:nvPr/>
        </p:nvSpPr>
        <p:spPr>
          <a:xfrm>
            <a:off x="7824631" y="6730523"/>
            <a:ext cx="7958" cy="451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320" name="Connection Line"/>
          <p:cNvSpPr/>
          <p:nvPr/>
        </p:nvSpPr>
        <p:spPr>
          <a:xfrm>
            <a:off x="13722052" y="6736708"/>
            <a:ext cx="3641" cy="4449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321" name="Connection Line"/>
          <p:cNvSpPr/>
          <p:nvPr/>
        </p:nvSpPr>
        <p:spPr>
          <a:xfrm>
            <a:off x="16705557" y="6730523"/>
            <a:ext cx="7859" cy="451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sp>
        <p:nvSpPr>
          <p:cNvPr id="3322" name="Connection Line"/>
          <p:cNvSpPr/>
          <p:nvPr/>
        </p:nvSpPr>
        <p:spPr>
          <a:xfrm>
            <a:off x="19622904" y="6736708"/>
            <a:ext cx="4508" cy="444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5400">
            <a:solidFill>
              <a:srgbClr val="000000"/>
            </a:solidFill>
            <a:miter lim="400000"/>
            <a:tailEnd type="stealth"/>
          </a:ln>
        </p:spPr>
        <p:txBody>
          <a:bodyPr/>
          <a:lstStyle/>
          <a:p>
            <a:pPr/>
          </a:p>
        </p:txBody>
      </p:sp>
      <p:cxnSp>
        <p:nvCxnSpPr>
          <p:cNvPr id="3289" name="Connection Line"/>
          <p:cNvCxnSpPr>
            <a:stCxn id="3281" idx="0"/>
            <a:endCxn id="3278" idx="0"/>
          </p:cNvCxnSpPr>
          <p:nvPr/>
        </p:nvCxnSpPr>
        <p:spPr>
          <a:xfrm flipV="1">
            <a:off x="7836380" y="6251854"/>
            <a:ext cx="3476825" cy="263665"/>
          </a:xfrm>
          <a:prstGeom prst="straightConnector1">
            <a:avLst/>
          </a:prstGeom>
          <a:ln w="25400">
            <a:solidFill>
              <a:srgbClr val="000000"/>
            </a:solidFill>
            <a:miter lim="400000"/>
            <a:tailEnd type="stealth"/>
          </a:ln>
        </p:spPr>
      </p:cxnSp>
      <p:cxnSp>
        <p:nvCxnSpPr>
          <p:cNvPr id="3290" name="Connection Line"/>
          <p:cNvCxnSpPr>
            <a:stCxn id="3279" idx="0"/>
            <a:endCxn id="3278" idx="0"/>
          </p:cNvCxnSpPr>
          <p:nvPr/>
        </p:nvCxnSpPr>
        <p:spPr>
          <a:xfrm flipV="1">
            <a:off x="5050544" y="6251854"/>
            <a:ext cx="6262661" cy="263665"/>
          </a:xfrm>
          <a:prstGeom prst="straightConnector1">
            <a:avLst/>
          </a:prstGeom>
          <a:ln w="25400">
            <a:solidFill>
              <a:srgbClr val="000000"/>
            </a:solidFill>
            <a:miter lim="400000"/>
            <a:tailEnd type="stealth"/>
          </a:ln>
        </p:spPr>
      </p:cxnSp>
      <p:cxnSp>
        <p:nvCxnSpPr>
          <p:cNvPr id="3291" name="Connection Line"/>
          <p:cNvCxnSpPr>
            <a:stCxn id="3282" idx="0"/>
            <a:endCxn id="3278" idx="0"/>
          </p:cNvCxnSpPr>
          <p:nvPr/>
        </p:nvCxnSpPr>
        <p:spPr>
          <a:xfrm flipH="1" flipV="1">
            <a:off x="11313204" y="6251854"/>
            <a:ext cx="2414274" cy="266758"/>
          </a:xfrm>
          <a:prstGeom prst="straightConnector1">
            <a:avLst/>
          </a:prstGeom>
          <a:ln w="25400">
            <a:solidFill>
              <a:srgbClr val="000000"/>
            </a:solidFill>
            <a:miter lim="400000"/>
            <a:tailEnd type="stealth"/>
          </a:ln>
        </p:spPr>
      </p:cxnSp>
      <p:cxnSp>
        <p:nvCxnSpPr>
          <p:cNvPr id="3292" name="Connection Line"/>
          <p:cNvCxnSpPr>
            <a:stCxn id="3283" idx="0"/>
            <a:endCxn id="3278" idx="0"/>
          </p:cNvCxnSpPr>
          <p:nvPr/>
        </p:nvCxnSpPr>
        <p:spPr>
          <a:xfrm flipH="1" flipV="1">
            <a:off x="11313204" y="6251854"/>
            <a:ext cx="5403956" cy="263665"/>
          </a:xfrm>
          <a:prstGeom prst="straightConnector1">
            <a:avLst/>
          </a:prstGeom>
          <a:ln w="25400">
            <a:solidFill>
              <a:srgbClr val="000000"/>
            </a:solidFill>
            <a:miter lim="400000"/>
            <a:tailEnd type="stealth"/>
          </a:ln>
        </p:spPr>
      </p:cxnSp>
      <p:cxnSp>
        <p:nvCxnSpPr>
          <p:cNvPr id="3293" name="Connection Line"/>
          <p:cNvCxnSpPr>
            <a:stCxn id="3284" idx="0"/>
            <a:endCxn id="3278" idx="0"/>
          </p:cNvCxnSpPr>
          <p:nvPr/>
        </p:nvCxnSpPr>
        <p:spPr>
          <a:xfrm flipH="1" flipV="1">
            <a:off x="11313204" y="6251854"/>
            <a:ext cx="8316417" cy="266758"/>
          </a:xfrm>
          <a:prstGeom prst="straightConnector1">
            <a:avLst/>
          </a:prstGeom>
          <a:ln w="25400">
            <a:solidFill>
              <a:srgbClr val="000000"/>
            </a:solidFill>
            <a:miter lim="400000"/>
            <a:tailEnd type="stealth"/>
          </a:ln>
        </p:spPr>
      </p:cxnSp>
      <p:sp>
        <p:nvSpPr>
          <p:cNvPr id="3294" name="Line"/>
          <p:cNvSpPr/>
          <p:nvPr/>
        </p:nvSpPr>
        <p:spPr>
          <a:xfrm flipV="1">
            <a:off x="11246818" y="4334438"/>
            <a:ext cx="1" cy="978494"/>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95" name="Line"/>
          <p:cNvSpPr/>
          <p:nvPr/>
        </p:nvSpPr>
        <p:spPr>
          <a:xfrm flipV="1">
            <a:off x="11273539"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96" name="Line"/>
          <p:cNvSpPr/>
          <p:nvPr/>
        </p:nvSpPr>
        <p:spPr>
          <a:xfrm flipV="1">
            <a:off x="505054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97" name="Line"/>
          <p:cNvSpPr/>
          <p:nvPr/>
        </p:nvSpPr>
        <p:spPr>
          <a:xfrm flipV="1">
            <a:off x="6005528"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98" name="Line"/>
          <p:cNvSpPr/>
          <p:nvPr/>
        </p:nvSpPr>
        <p:spPr>
          <a:xfrm flipV="1">
            <a:off x="781524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99" name="Line"/>
          <p:cNvSpPr/>
          <p:nvPr/>
        </p:nvSpPr>
        <p:spPr>
          <a:xfrm flipV="1">
            <a:off x="8770231"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00" name="Line"/>
          <p:cNvSpPr/>
          <p:nvPr/>
        </p:nvSpPr>
        <p:spPr>
          <a:xfrm flipV="1">
            <a:off x="1374614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01" name="Line"/>
          <p:cNvSpPr/>
          <p:nvPr/>
        </p:nvSpPr>
        <p:spPr>
          <a:xfrm flipV="1">
            <a:off x="14701131"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02" name="Line"/>
          <p:cNvSpPr/>
          <p:nvPr/>
        </p:nvSpPr>
        <p:spPr>
          <a:xfrm flipV="1">
            <a:off x="1668109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03" name="Line"/>
          <p:cNvSpPr/>
          <p:nvPr/>
        </p:nvSpPr>
        <p:spPr>
          <a:xfrm flipV="1">
            <a:off x="17636077"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04" name="Line"/>
          <p:cNvSpPr/>
          <p:nvPr/>
        </p:nvSpPr>
        <p:spPr>
          <a:xfrm flipV="1">
            <a:off x="19616040"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05" name="Line"/>
          <p:cNvSpPr/>
          <p:nvPr/>
        </p:nvSpPr>
        <p:spPr>
          <a:xfrm flipV="1">
            <a:off x="20571024" y="10898737"/>
            <a:ext cx="1" cy="713395"/>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06" name="Equation"/>
          <p:cNvSpPr txBox="1"/>
          <p:nvPr/>
        </p:nvSpPr>
        <p:spPr>
          <a:xfrm>
            <a:off x="11110007" y="11783376"/>
            <a:ext cx="326343" cy="45872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I</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
        <p:nvSpPr>
          <p:cNvPr id="3307" name="Equation"/>
          <p:cNvSpPr txBox="1"/>
          <p:nvPr/>
        </p:nvSpPr>
        <p:spPr>
          <a:xfrm>
            <a:off x="11046204" y="3604835"/>
            <a:ext cx="489410" cy="4658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000" i="1">
                          <a:solidFill>
                            <a:srgbClr val="000000"/>
                          </a:solidFill>
                          <a:latin typeface="Cambria Math" panose="02040503050406030204" pitchFamily="18" charset="0"/>
                        </a:rPr>
                        <m:t>O</m:t>
                      </m:r>
                    </m:e>
                    <m:sub>
                      <m:r>
                        <a:rPr xmlns:a="http://schemas.openxmlformats.org/drawingml/2006/main" sz="4000" i="1">
                          <a:solidFill>
                            <a:srgbClr val="000000"/>
                          </a:solidFill>
                          <a:latin typeface="Cambria Math" panose="02040503050406030204" pitchFamily="18" charset="0"/>
                        </a:rPr>
                        <m:t>2</m:t>
                      </m:r>
                    </m:sub>
                  </m:sSub>
                </m:oMath>
              </m:oMathPara>
            </a14:m>
            <a:endParaRPr sz="4000"/>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Screen Shot 2016-08-31 at 9.06.44 PM.png" descr="Screen Shot 2016-08-31 at 9.06.44 PM.png"/>
          <p:cNvPicPr>
            <a:picLocks noChangeAspect="1"/>
          </p:cNvPicPr>
          <p:nvPr/>
        </p:nvPicPr>
        <p:blipFill>
          <a:blip r:embed="rId3">
            <a:extLst/>
          </a:blip>
          <a:stretch>
            <a:fillRect/>
          </a:stretch>
        </p:blipFill>
        <p:spPr>
          <a:xfrm>
            <a:off x="3039658" y="0"/>
            <a:ext cx="18304684" cy="13769740"/>
          </a:xfrm>
          <a:prstGeom prst="rect">
            <a:avLst/>
          </a:prstGeom>
          <a:ln w="12700">
            <a:miter lim="400000"/>
          </a:ln>
        </p:spPr>
      </p:pic>
      <p:sp>
        <p:nvSpPr>
          <p:cNvPr id="249" name="“What will the girl do next?”"/>
          <p:cNvSpPr txBox="1"/>
          <p:nvPr/>
        </p:nvSpPr>
        <p:spPr>
          <a:xfrm>
            <a:off x="4938233" y="1147590"/>
            <a:ext cx="14438611" cy="1425576"/>
          </a:xfrm>
          <a:prstGeom prst="rect">
            <a:avLst/>
          </a:prstGeom>
          <a:ln w="12700">
            <a:miter lim="400000"/>
          </a:ln>
          <a:effectLst>
            <a:outerShdw sx="100000" sy="100000" kx="0" ky="0" algn="b" rotWithShape="0" blurRad="266700" dist="12700" dir="5400000">
              <a:srgbClr val="000000">
                <a:alpha val="75000"/>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sz="8400">
                <a:solidFill>
                  <a:srgbClr val="FFFFFF"/>
                </a:solidFill>
                <a:latin typeface="Helvetica"/>
                <a:ea typeface="Helvetica"/>
                <a:cs typeface="Helvetica"/>
                <a:sym typeface="Helvetica"/>
              </a:defRPr>
            </a:lvl1pPr>
          </a:lstStyle>
          <a:p>
            <a:pPr/>
            <a:r>
              <a:t>“What will the girl do next?”</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4" name="Scaled Dot-Product Attention"/>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Scaled Dot-Product Attention</a:t>
            </a:r>
          </a:p>
        </p:txBody>
      </p:sp>
      <p:sp>
        <p:nvSpPr>
          <p:cNvPr id="3325" name="linear"/>
          <p:cNvSpPr txBox="1"/>
          <p:nvPr/>
        </p:nvSpPr>
        <p:spPr>
          <a:xfrm>
            <a:off x="9684039" y="3348478"/>
            <a:ext cx="368158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500">
                <a:latin typeface="Helvetica"/>
                <a:ea typeface="Helvetica"/>
                <a:cs typeface="Helvetica"/>
                <a:sym typeface="Helvetica"/>
              </a:defRPr>
            </a:lvl1pPr>
          </a:lstStyle>
          <a:p>
            <a:pPr/>
            <a:r>
              <a:t>linear</a:t>
            </a:r>
          </a:p>
        </p:txBody>
      </p:sp>
      <p:sp>
        <p:nvSpPr>
          <p:cNvPr id="3326" name="Equation"/>
          <p:cNvSpPr txBox="1"/>
          <p:nvPr/>
        </p:nvSpPr>
        <p:spPr>
          <a:xfrm>
            <a:off x="7636699" y="3550452"/>
            <a:ext cx="2941631" cy="60024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m:rPr>
                          <m:nor/>
                        </m:rPr>
                        <a:rPr xmlns:a="http://schemas.openxmlformats.org/drawingml/2006/main" sz="4900" i="1">
                          <a:solidFill>
                            <a:srgbClr val="F8BA00"/>
                          </a:solidFill>
                          <a:latin typeface="Cambria Math" panose="02040503050406030204" pitchFamily="18" charset="0"/>
                        </a:rPr>
                        <m:t>K</m:t>
                      </m:r>
                    </m:e>
                    <m:sub>
                      <m:r>
                        <a:rPr xmlns:a="http://schemas.openxmlformats.org/drawingml/2006/main" sz="4900" i="1">
                          <a:solidFill>
                            <a:srgbClr val="F8BA00"/>
                          </a:solidFill>
                          <a:latin typeface="Cambria Math" panose="02040503050406030204" pitchFamily="18" charset="0"/>
                        </a:rPr>
                        <m:t>i</m:t>
                      </m:r>
                    </m:sub>
                  </m:sSub>
                  <m:r>
                    <a:rPr xmlns:a="http://schemas.openxmlformats.org/drawingml/2006/main" sz="4900" i="1">
                      <a:solidFill>
                        <a:srgbClr val="F8BA00"/>
                      </a:solidFill>
                      <a:latin typeface="Cambria Math" panose="02040503050406030204" pitchFamily="18" charset="0"/>
                    </a:rPr>
                    <m:t>,</m:t>
                  </m:r>
                  <m:sSub>
                    <m:e>
                      <m:r>
                        <m:rPr>
                          <m:nor/>
                        </m:rPr>
                        <a:rPr xmlns:a="http://schemas.openxmlformats.org/drawingml/2006/main" sz="4900" i="1">
                          <a:solidFill>
                            <a:srgbClr val="00A89D"/>
                          </a:solidFill>
                          <a:latin typeface="Cambria Math" panose="02040503050406030204" pitchFamily="18" charset="0"/>
                        </a:rPr>
                        <m:t>V</m:t>
                      </m:r>
                    </m:e>
                    <m:sub>
                      <m:r>
                        <a:rPr xmlns:a="http://schemas.openxmlformats.org/drawingml/2006/main" sz="4900" i="1">
                          <a:solidFill>
                            <a:srgbClr val="00A89D"/>
                          </a:solidFill>
                          <a:latin typeface="Cambria Math" panose="02040503050406030204" pitchFamily="18" charset="0"/>
                        </a:rPr>
                        <m:t>i</m:t>
                      </m:r>
                    </m:sub>
                  </m:sSub>
                  <m:r>
                    <a:rPr xmlns:a="http://schemas.openxmlformats.org/drawingml/2006/main" sz="4900" i="1">
                      <a:solidFill>
                        <a:srgbClr val="00A89D"/>
                      </a:solidFill>
                      <a:latin typeface="Cambria Math" panose="02040503050406030204" pitchFamily="18" charset="0"/>
                    </a:rPr>
                    <m:t>,</m:t>
                  </m:r>
                  <m:sSub>
                    <m:e>
                      <m:r>
                        <m:rPr>
                          <m:nor/>
                        </m:rPr>
                        <a:rPr xmlns:a="http://schemas.openxmlformats.org/drawingml/2006/main" sz="4900" i="1">
                          <a:solidFill>
                            <a:srgbClr val="CB297B"/>
                          </a:solidFill>
                          <a:latin typeface="Cambria Math" panose="02040503050406030204" pitchFamily="18" charset="0"/>
                        </a:rPr>
                        <m:t>Q</m:t>
                      </m:r>
                    </m:e>
                    <m:sub>
                      <m:r>
                        <a:rPr xmlns:a="http://schemas.openxmlformats.org/drawingml/2006/main" sz="4900" i="1">
                          <a:solidFill>
                            <a:srgbClr val="CB297B"/>
                          </a:solidFill>
                          <a:latin typeface="Cambria Math" panose="02040503050406030204" pitchFamily="18" charset="0"/>
                        </a:rPr>
                        <m:t>i</m:t>
                      </m:r>
                    </m:sub>
                  </m:sSub>
                  <m:r>
                    <a:rPr xmlns:a="http://schemas.openxmlformats.org/drawingml/2006/main" sz="4900" i="1">
                      <a:solidFill>
                        <a:srgbClr val="000000"/>
                      </a:solidFill>
                      <a:latin typeface="Cambria Math" panose="02040503050406030204" pitchFamily="18" charset="0"/>
                    </a:rPr>
                    <m:t>=</m:t>
                  </m:r>
                </m:oMath>
              </m:oMathPara>
            </a14:m>
            <a:endParaRPr sz="4900"/>
          </a:p>
        </p:txBody>
      </p:sp>
      <p:sp>
        <p:nvSpPr>
          <p:cNvPr id="3327" name="Equation"/>
          <p:cNvSpPr txBox="1"/>
          <p:nvPr/>
        </p:nvSpPr>
        <p:spPr>
          <a:xfrm>
            <a:off x="12730188" y="3436819"/>
            <a:ext cx="5646593" cy="763118"/>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400" i="1">
                      <a:solidFill>
                        <a:srgbClr val="000000"/>
                      </a:solidFill>
                      <a:latin typeface="Cambria Math" panose="02040503050406030204" pitchFamily="18" charset="0"/>
                    </a:rPr>
                    <m:t>(</m:t>
                  </m:r>
                  <m:sSub>
                    <m:e>
                      <m:r>
                        <a:rPr xmlns:a="http://schemas.openxmlformats.org/drawingml/2006/main" sz="5400" i="1">
                          <a:solidFill>
                            <a:srgbClr val="000000"/>
                          </a:solidFill>
                          <a:latin typeface="Cambria Math" panose="02040503050406030204" pitchFamily="18" charset="0"/>
                        </a:rPr>
                        <m:t>I</m:t>
                      </m:r>
                    </m:e>
                    <m:sub>
                      <m:r>
                        <a:rPr xmlns:a="http://schemas.openxmlformats.org/drawingml/2006/main" sz="5400" i="1">
                          <a:solidFill>
                            <a:srgbClr val="000000"/>
                          </a:solidFill>
                          <a:latin typeface="Cambria Math" panose="02040503050406030204" pitchFamily="18" charset="0"/>
                        </a:rPr>
                        <m:t>i</m:t>
                      </m:r>
                    </m:sub>
                  </m:sSub>
                  <m:r>
                    <a:rPr xmlns:a="http://schemas.openxmlformats.org/drawingml/2006/main" sz="5400" i="1">
                      <a:solidFill>
                        <a:srgbClr val="000000"/>
                      </a:solidFill>
                      <a:latin typeface="Cambria Math" panose="02040503050406030204" pitchFamily="18" charset="0"/>
                    </a:rPr>
                    <m:t>)</m:t>
                  </m:r>
                  <m:r>
                    <a:rPr xmlns:a="http://schemas.openxmlformats.org/drawingml/2006/main" sz="5400" i="1">
                      <a:solidFill>
                        <a:srgbClr val="000000"/>
                      </a:solidFill>
                      <a:latin typeface="Cambria Math" panose="02040503050406030204" pitchFamily="18" charset="0"/>
                    </a:rPr>
                    <m:t>,</m:t>
                  </m:r>
                  <m:sSub>
                    <m:e>
                      <m:r>
                        <m:rPr>
                          <m:nor/>
                        </m:rPr>
                        <a:rPr xmlns:a="http://schemas.openxmlformats.org/drawingml/2006/main" sz="5400" i="1">
                          <a:solidFill>
                            <a:srgbClr val="F8BA00"/>
                          </a:solidFill>
                          <a:latin typeface="Cambria Math" panose="02040503050406030204" pitchFamily="18" charset="0"/>
                        </a:rPr>
                        <m:t>K</m:t>
                      </m:r>
                    </m:e>
                    <m:sub>
                      <m:r>
                        <a:rPr xmlns:a="http://schemas.openxmlformats.org/drawingml/2006/main" sz="5400" i="1">
                          <a:solidFill>
                            <a:srgbClr val="F8BA00"/>
                          </a:solidFill>
                          <a:latin typeface="Cambria Math" panose="02040503050406030204" pitchFamily="18" charset="0"/>
                        </a:rPr>
                        <m:t>i</m:t>
                      </m:r>
                    </m:sub>
                  </m:sSub>
                  <m:r>
                    <a:rPr xmlns:a="http://schemas.openxmlformats.org/drawingml/2006/main" sz="5400" i="1">
                      <a:solidFill>
                        <a:srgbClr val="F8BA00"/>
                      </a:solidFill>
                      <a:latin typeface="Cambria Math" panose="02040503050406030204" pitchFamily="18" charset="0"/>
                    </a:rPr>
                    <m:t>,</m:t>
                  </m:r>
                  <m:sSub>
                    <m:e>
                      <m:r>
                        <m:rPr>
                          <m:nor/>
                        </m:rPr>
                        <a:rPr xmlns:a="http://schemas.openxmlformats.org/drawingml/2006/main" sz="5400" i="1">
                          <a:solidFill>
                            <a:srgbClr val="00A89D"/>
                          </a:solidFill>
                          <a:latin typeface="Cambria Math" panose="02040503050406030204" pitchFamily="18" charset="0"/>
                        </a:rPr>
                        <m:t>V</m:t>
                      </m:r>
                    </m:e>
                    <m:sub>
                      <m:r>
                        <a:rPr xmlns:a="http://schemas.openxmlformats.org/drawingml/2006/main" sz="5400" i="1">
                          <a:solidFill>
                            <a:srgbClr val="00A89D"/>
                          </a:solidFill>
                          <a:latin typeface="Cambria Math" panose="02040503050406030204" pitchFamily="18" charset="0"/>
                        </a:rPr>
                        <m:t>i</m:t>
                      </m:r>
                    </m:sub>
                  </m:sSub>
                  <m:r>
                    <a:rPr xmlns:a="http://schemas.openxmlformats.org/drawingml/2006/main" sz="5400" i="1">
                      <a:solidFill>
                        <a:srgbClr val="00A89D"/>
                      </a:solidFill>
                      <a:latin typeface="Cambria Math" panose="02040503050406030204" pitchFamily="18" charset="0"/>
                    </a:rPr>
                    <m:t>,</m:t>
                  </m:r>
                  <m:sSub>
                    <m:e>
                      <m:r>
                        <m:rPr>
                          <m:nor/>
                        </m:rPr>
                        <a:rPr xmlns:a="http://schemas.openxmlformats.org/drawingml/2006/main" sz="5400" i="1">
                          <a:solidFill>
                            <a:srgbClr val="CB297B"/>
                          </a:solidFill>
                          <a:latin typeface="Cambria Math" panose="02040503050406030204" pitchFamily="18" charset="0"/>
                        </a:rPr>
                        <m:t>Q</m:t>
                      </m:r>
                    </m:e>
                    <m:sub>
                      <m:r>
                        <a:rPr xmlns:a="http://schemas.openxmlformats.org/drawingml/2006/main" sz="5400" i="1">
                          <a:solidFill>
                            <a:srgbClr val="CB297B"/>
                          </a:solidFill>
                          <a:latin typeface="Cambria Math" panose="02040503050406030204" pitchFamily="18" charset="0"/>
                        </a:rPr>
                        <m:t>i</m:t>
                      </m:r>
                    </m:sub>
                  </m:sSub>
                  <m:r>
                    <a:rPr xmlns:a="http://schemas.openxmlformats.org/drawingml/2006/main" sz="5400" i="1">
                      <a:solidFill>
                        <a:srgbClr val="000000"/>
                      </a:solidFill>
                      <a:latin typeface="Cambria Math" panose="02040503050406030204" pitchFamily="18" charset="0"/>
                    </a:rPr>
                    <m:t>∈</m:t>
                  </m:r>
                  <m:sSup>
                    <m:e>
                      <m:r>
                        <m:rPr>
                          <m:sty m:val="p"/>
                          <m:scr m:val="double-struck"/>
                        </m:rPr>
                        <a:rPr xmlns:a="http://schemas.openxmlformats.org/drawingml/2006/main" sz="5400" i="1">
                          <a:solidFill>
                            <a:srgbClr val="000000"/>
                          </a:solidFill>
                          <a:latin typeface="Cambria Math" panose="02040503050406030204" pitchFamily="18" charset="0"/>
                        </a:rPr>
                        <m:t>R</m:t>
                      </m:r>
                    </m:e>
                    <m:sup>
                      <m:r>
                        <a:rPr xmlns:a="http://schemas.openxmlformats.org/drawingml/2006/main" sz="5400" i="1">
                          <a:solidFill>
                            <a:srgbClr val="000000"/>
                          </a:solidFill>
                          <a:latin typeface="Cambria Math" panose="02040503050406030204" pitchFamily="18" charset="0"/>
                        </a:rPr>
                        <m:t>k</m:t>
                      </m:r>
                    </m:sup>
                  </m:sSup>
                </m:oMath>
              </m:oMathPara>
            </a14:m>
            <a:endParaRPr sz="5400"/>
          </a:p>
        </p:txBody>
      </p:sp>
      <p:sp>
        <p:nvSpPr>
          <p:cNvPr id="3328" name="Inspired by Alammar, J (2018). The Illustrated Transformer [Blog post]. Retrieved from https://jalammar.github.io/illustrated-transformer/"/>
          <p:cNvSpPr txBox="1"/>
          <p:nvPr/>
        </p:nvSpPr>
        <p:spPr>
          <a:xfrm>
            <a:off x="285395" y="12976911"/>
            <a:ext cx="2237715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i="1" sz="2600">
                <a:latin typeface="Times Roman"/>
                <a:ea typeface="Times Roman"/>
                <a:cs typeface="Times Roman"/>
                <a:sym typeface="Times Roman"/>
              </a:defRPr>
            </a:pPr>
            <a:r>
              <a:t>Inspired by Alammar, J (2018). The Illustrated Transformer [Blog post]. Retrieved from </a:t>
            </a:r>
            <a:r>
              <a:rPr u="sng">
                <a:solidFill>
                  <a:srgbClr val="0000EE"/>
                </a:solidFill>
                <a:hlinkClick r:id="rId2" invalidUrl="" action="" tgtFrame="" tooltip="" history="1" highlightClick="0" endSnd="0"/>
              </a:rPr>
              <a:t>https://jalammar.github.io/illustrated-transformer/</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0" name="Scaled Dot-Product Attention"/>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Scaled Dot-Product Attention</a:t>
            </a:r>
          </a:p>
        </p:txBody>
      </p:sp>
      <p:sp>
        <p:nvSpPr>
          <p:cNvPr id="3331" name="softmax"/>
          <p:cNvSpPr txBox="1"/>
          <p:nvPr/>
        </p:nvSpPr>
        <p:spPr>
          <a:xfrm>
            <a:off x="8710794" y="7123234"/>
            <a:ext cx="368158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500">
                <a:latin typeface="Helvetica"/>
                <a:ea typeface="Helvetica"/>
                <a:cs typeface="Helvetica"/>
                <a:sym typeface="Helvetica"/>
              </a:defRPr>
            </a:lvl1pPr>
          </a:lstStyle>
          <a:p>
            <a:pPr/>
            <a:r>
              <a:t>softmax</a:t>
            </a:r>
          </a:p>
        </p:txBody>
      </p:sp>
      <p:sp>
        <p:nvSpPr>
          <p:cNvPr id="3332" name="("/>
          <p:cNvSpPr txBox="1"/>
          <p:nvPr/>
        </p:nvSpPr>
        <p:spPr>
          <a:xfrm>
            <a:off x="10713487" y="6399334"/>
            <a:ext cx="3681580"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5000">
                <a:latin typeface="Helvetica"/>
                <a:ea typeface="Helvetica"/>
                <a:cs typeface="Helvetica"/>
                <a:sym typeface="Helvetica"/>
              </a:defRPr>
            </a:lvl1pPr>
          </a:lstStyle>
          <a:p>
            <a:pPr/>
            <a:r>
              <a:t>(</a:t>
            </a:r>
          </a:p>
        </p:txBody>
      </p:sp>
      <p:sp>
        <p:nvSpPr>
          <p:cNvPr id="3333" name=")"/>
          <p:cNvSpPr txBox="1"/>
          <p:nvPr/>
        </p:nvSpPr>
        <p:spPr>
          <a:xfrm>
            <a:off x="15145005" y="6399334"/>
            <a:ext cx="3681581"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5000">
                <a:latin typeface="Helvetica"/>
                <a:ea typeface="Helvetica"/>
                <a:cs typeface="Helvetica"/>
                <a:sym typeface="Helvetica"/>
              </a:defRPr>
            </a:lvl1pPr>
          </a:lstStyle>
          <a:p>
            <a:pPr/>
            <a:r>
              <a:t>)</a:t>
            </a:r>
          </a:p>
        </p:txBody>
      </p:sp>
      <p:grpSp>
        <p:nvGrpSpPr>
          <p:cNvPr id="3343" name="Group"/>
          <p:cNvGrpSpPr/>
          <p:nvPr/>
        </p:nvGrpSpPr>
        <p:grpSpPr>
          <a:xfrm rot="16200000">
            <a:off x="13401681" y="6166226"/>
            <a:ext cx="850521" cy="1266044"/>
            <a:chOff x="0" y="0"/>
            <a:chExt cx="850520" cy="1266043"/>
          </a:xfrm>
        </p:grpSpPr>
        <p:grpSp>
          <p:nvGrpSpPr>
            <p:cNvPr id="3336" name="Group"/>
            <p:cNvGrpSpPr/>
            <p:nvPr/>
          </p:nvGrpSpPr>
          <p:grpSpPr>
            <a:xfrm>
              <a:off x="-1" y="0"/>
              <a:ext cx="850522" cy="428458"/>
              <a:chOff x="0" y="0"/>
              <a:chExt cx="850520" cy="428457"/>
            </a:xfrm>
          </p:grpSpPr>
          <p:sp>
            <p:nvSpPr>
              <p:cNvPr id="3334" name="Square"/>
              <p:cNvSpPr/>
              <p:nvPr/>
            </p:nvSpPr>
            <p:spPr>
              <a:xfrm>
                <a:off x="0" y="0"/>
                <a:ext cx="428555"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35" name="Square"/>
              <p:cNvSpPr/>
              <p:nvPr/>
            </p:nvSpPr>
            <p:spPr>
              <a:xfrm>
                <a:off x="421965" y="0"/>
                <a:ext cx="428556"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339" name="Group"/>
            <p:cNvGrpSpPr/>
            <p:nvPr/>
          </p:nvGrpSpPr>
          <p:grpSpPr>
            <a:xfrm>
              <a:off x="-1" y="418866"/>
              <a:ext cx="850522" cy="428458"/>
              <a:chOff x="0" y="0"/>
              <a:chExt cx="850520" cy="428457"/>
            </a:xfrm>
          </p:grpSpPr>
          <p:sp>
            <p:nvSpPr>
              <p:cNvPr id="3337" name="Square"/>
              <p:cNvSpPr/>
              <p:nvPr/>
            </p:nvSpPr>
            <p:spPr>
              <a:xfrm>
                <a:off x="0" y="0"/>
                <a:ext cx="428555"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38" name="Square"/>
              <p:cNvSpPr/>
              <p:nvPr/>
            </p:nvSpPr>
            <p:spPr>
              <a:xfrm>
                <a:off x="421965" y="0"/>
                <a:ext cx="428556"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342" name="Group"/>
            <p:cNvGrpSpPr/>
            <p:nvPr/>
          </p:nvGrpSpPr>
          <p:grpSpPr>
            <a:xfrm>
              <a:off x="-1" y="837585"/>
              <a:ext cx="850522" cy="428459"/>
              <a:chOff x="0" y="0"/>
              <a:chExt cx="850520" cy="428457"/>
            </a:xfrm>
          </p:grpSpPr>
          <p:sp>
            <p:nvSpPr>
              <p:cNvPr id="3340" name="Square"/>
              <p:cNvSpPr/>
              <p:nvPr/>
            </p:nvSpPr>
            <p:spPr>
              <a:xfrm>
                <a:off x="0" y="0"/>
                <a:ext cx="428555"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41" name="Square"/>
              <p:cNvSpPr/>
              <p:nvPr/>
            </p:nvSpPr>
            <p:spPr>
              <a:xfrm>
                <a:off x="421965" y="0"/>
                <a:ext cx="428556"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grpSp>
        <p:nvGrpSpPr>
          <p:cNvPr id="3350" name="Group"/>
          <p:cNvGrpSpPr/>
          <p:nvPr/>
        </p:nvGrpSpPr>
        <p:grpSpPr>
          <a:xfrm>
            <a:off x="15570899" y="6166226"/>
            <a:ext cx="850521" cy="1266044"/>
            <a:chOff x="0" y="0"/>
            <a:chExt cx="850520" cy="1266043"/>
          </a:xfrm>
        </p:grpSpPr>
        <p:sp>
          <p:nvSpPr>
            <p:cNvPr id="3344" name="Square"/>
            <p:cNvSpPr/>
            <p:nvPr/>
          </p:nvSpPr>
          <p:spPr>
            <a:xfrm>
              <a:off x="0" y="0"/>
              <a:ext cx="428555"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45" name="Square"/>
            <p:cNvSpPr/>
            <p:nvPr/>
          </p:nvSpPr>
          <p:spPr>
            <a:xfrm>
              <a:off x="421965" y="0"/>
              <a:ext cx="428556"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46" name="Square"/>
            <p:cNvSpPr/>
            <p:nvPr/>
          </p:nvSpPr>
          <p:spPr>
            <a:xfrm>
              <a:off x="0" y="418866"/>
              <a:ext cx="428555"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47" name="Square"/>
            <p:cNvSpPr/>
            <p:nvPr/>
          </p:nvSpPr>
          <p:spPr>
            <a:xfrm>
              <a:off x="421965" y="418866"/>
              <a:ext cx="428556"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48" name="Square"/>
            <p:cNvSpPr/>
            <p:nvPr/>
          </p:nvSpPr>
          <p:spPr>
            <a:xfrm>
              <a:off x="0" y="837585"/>
              <a:ext cx="428555" cy="428459"/>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49" name="Square"/>
            <p:cNvSpPr/>
            <p:nvPr/>
          </p:nvSpPr>
          <p:spPr>
            <a:xfrm>
              <a:off x="421965" y="837585"/>
              <a:ext cx="428556" cy="428459"/>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3351" name="Line"/>
          <p:cNvSpPr/>
          <p:nvPr/>
        </p:nvSpPr>
        <p:spPr>
          <a:xfrm>
            <a:off x="12934206" y="7593134"/>
            <a:ext cx="3636852" cy="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52" name="Equation"/>
          <p:cNvSpPr txBox="1"/>
          <p:nvPr/>
        </p:nvSpPr>
        <p:spPr>
          <a:xfrm>
            <a:off x="14325759" y="7710565"/>
            <a:ext cx="853748" cy="62585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ad>
                    <m:radPr>
                      <m:ctrlPr>
                        <a:rPr xmlns:a="http://schemas.openxmlformats.org/drawingml/2006/main" sz="4000" i="1">
                          <a:solidFill>
                            <a:srgbClr val="000000"/>
                          </a:solidFill>
                          <a:latin typeface="Cambria Math" panose="02040503050406030204" pitchFamily="18" charset="0"/>
                        </a:rPr>
                      </m:ctrlPr>
                      <m:degHide m:val="on"/>
                    </m:radPr>
                    <m:deg/>
                    <m:e>
                      <m:sSub>
                        <m:e>
                          <m:r>
                            <a:rPr xmlns:a="http://schemas.openxmlformats.org/drawingml/2006/main" sz="4000" i="1">
                              <a:solidFill>
                                <a:srgbClr val="000000"/>
                              </a:solidFill>
                              <a:latin typeface="Cambria Math" panose="02040503050406030204" pitchFamily="18" charset="0"/>
                            </a:rPr>
                            <m:t>d</m:t>
                          </m:r>
                        </m:e>
                        <m:sub>
                          <m:r>
                            <a:rPr xmlns:a="http://schemas.openxmlformats.org/drawingml/2006/main" sz="4000" i="1">
                              <a:solidFill>
                                <a:srgbClr val="000000"/>
                              </a:solidFill>
                              <a:latin typeface="Cambria Math" panose="02040503050406030204" pitchFamily="18" charset="0"/>
                            </a:rPr>
                            <m:t>k</m:t>
                          </m:r>
                        </m:sub>
                      </m:sSub>
                    </m:e>
                  </m:rad>
                </m:oMath>
              </m:oMathPara>
            </a14:m>
            <a:endParaRPr sz="4000"/>
          </a:p>
        </p:txBody>
      </p:sp>
      <p:grpSp>
        <p:nvGrpSpPr>
          <p:cNvPr id="3355" name="Group"/>
          <p:cNvGrpSpPr/>
          <p:nvPr/>
        </p:nvGrpSpPr>
        <p:grpSpPr>
          <a:xfrm>
            <a:off x="14746287" y="6590577"/>
            <a:ext cx="473391" cy="473391"/>
            <a:chOff x="0" y="0"/>
            <a:chExt cx="473390" cy="473390"/>
          </a:xfrm>
        </p:grpSpPr>
        <p:sp>
          <p:nvSpPr>
            <p:cNvPr id="3353" name="Circle"/>
            <p:cNvSpPr/>
            <p:nvPr/>
          </p:nvSpPr>
          <p:spPr>
            <a:xfrm>
              <a:off x="0" y="0"/>
              <a:ext cx="473391" cy="47339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54" name="Circle"/>
            <p:cNvSpPr/>
            <p:nvPr/>
          </p:nvSpPr>
          <p:spPr>
            <a:xfrm>
              <a:off x="175995" y="175995"/>
              <a:ext cx="121400" cy="121400"/>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3356" name="linear"/>
          <p:cNvSpPr txBox="1"/>
          <p:nvPr/>
        </p:nvSpPr>
        <p:spPr>
          <a:xfrm>
            <a:off x="9684039" y="3348478"/>
            <a:ext cx="368158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500">
                <a:latin typeface="Helvetica"/>
                <a:ea typeface="Helvetica"/>
                <a:cs typeface="Helvetica"/>
                <a:sym typeface="Helvetica"/>
              </a:defRPr>
            </a:lvl1pPr>
          </a:lstStyle>
          <a:p>
            <a:pPr/>
            <a:r>
              <a:t>linear</a:t>
            </a:r>
          </a:p>
        </p:txBody>
      </p:sp>
      <p:sp>
        <p:nvSpPr>
          <p:cNvPr id="3357" name="Equation"/>
          <p:cNvSpPr txBox="1"/>
          <p:nvPr/>
        </p:nvSpPr>
        <p:spPr>
          <a:xfrm>
            <a:off x="7795704" y="7245649"/>
            <a:ext cx="1258602" cy="796570"/>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Sup>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i</m:t>
                      </m:r>
                    </m:sub>
                    <m:sup>
                      <m:r>
                        <a:rPr xmlns:a="http://schemas.openxmlformats.org/drawingml/2006/main" sz="4900" i="1">
                          <a:solidFill>
                            <a:srgbClr val="000000"/>
                          </a:solidFill>
                          <a:latin typeface="Cambria Math" panose="02040503050406030204" pitchFamily="18" charset="0"/>
                        </a:rPr>
                        <m:t>j</m:t>
                      </m:r>
                    </m:sup>
                  </m:sSubSup>
                  <m:r>
                    <a:rPr xmlns:a="http://schemas.openxmlformats.org/drawingml/2006/main" sz="4900" i="1">
                      <a:solidFill>
                        <a:srgbClr val="000000"/>
                      </a:solidFill>
                      <a:latin typeface="Cambria Math" panose="02040503050406030204" pitchFamily="18" charset="0"/>
                    </a:rPr>
                    <m:t>=</m:t>
                  </m:r>
                </m:oMath>
              </m:oMathPara>
            </a14:m>
            <a:endParaRPr sz="4900"/>
          </a:p>
        </p:txBody>
      </p:sp>
      <p:sp>
        <p:nvSpPr>
          <p:cNvPr id="3358" name="Equation"/>
          <p:cNvSpPr txBox="1"/>
          <p:nvPr/>
        </p:nvSpPr>
        <p:spPr>
          <a:xfrm>
            <a:off x="15778367" y="5311063"/>
            <a:ext cx="686043" cy="70555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Sup>
                    <m:e>
                      <m:r>
                        <m:rPr>
                          <m:nor/>
                        </m:rPr>
                        <a:rPr xmlns:a="http://schemas.openxmlformats.org/drawingml/2006/main" sz="4900" i="1">
                          <a:solidFill>
                            <a:srgbClr val="F8BA00"/>
                          </a:solidFill>
                          <a:latin typeface="Cambria Math" panose="02040503050406030204" pitchFamily="18" charset="0"/>
                        </a:rPr>
                        <m:t>K</m:t>
                      </m:r>
                    </m:e>
                    <m:sub>
                      <m:r>
                        <a:rPr xmlns:a="http://schemas.openxmlformats.org/drawingml/2006/main" sz="4900" i="1">
                          <a:solidFill>
                            <a:srgbClr val="000000"/>
                          </a:solidFill>
                          <a:latin typeface="Cambria Math" panose="02040503050406030204" pitchFamily="18" charset="0"/>
                        </a:rPr>
                        <m:t>i</m:t>
                      </m:r>
                    </m:sub>
                    <m:sup>
                      <m:r>
                        <a:rPr xmlns:a="http://schemas.openxmlformats.org/drawingml/2006/main" sz="4900" i="1">
                          <a:solidFill>
                            <a:srgbClr val="000000"/>
                          </a:solidFill>
                          <a:latin typeface="Cambria Math" panose="02040503050406030204" pitchFamily="18" charset="0"/>
                        </a:rPr>
                        <m:t>T</m:t>
                      </m:r>
                    </m:sup>
                  </m:sSubSup>
                </m:oMath>
              </m:oMathPara>
            </a14:m>
            <a:endParaRPr sz="4900"/>
          </a:p>
        </p:txBody>
      </p:sp>
      <p:sp>
        <p:nvSpPr>
          <p:cNvPr id="3359" name="Equation"/>
          <p:cNvSpPr txBox="1"/>
          <p:nvPr/>
        </p:nvSpPr>
        <p:spPr>
          <a:xfrm>
            <a:off x="7636699" y="3550452"/>
            <a:ext cx="2941631" cy="60024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m:rPr>
                          <m:nor/>
                        </m:rPr>
                        <a:rPr xmlns:a="http://schemas.openxmlformats.org/drawingml/2006/main" sz="4900" i="1">
                          <a:solidFill>
                            <a:srgbClr val="F8BA00"/>
                          </a:solidFill>
                          <a:latin typeface="Cambria Math" panose="02040503050406030204" pitchFamily="18" charset="0"/>
                        </a:rPr>
                        <m:t>K</m:t>
                      </m:r>
                    </m:e>
                    <m:sub>
                      <m:r>
                        <a:rPr xmlns:a="http://schemas.openxmlformats.org/drawingml/2006/main" sz="4900" i="1">
                          <a:solidFill>
                            <a:srgbClr val="F8BA00"/>
                          </a:solidFill>
                          <a:latin typeface="Cambria Math" panose="02040503050406030204" pitchFamily="18" charset="0"/>
                        </a:rPr>
                        <m:t>i</m:t>
                      </m:r>
                    </m:sub>
                  </m:sSub>
                  <m:r>
                    <a:rPr xmlns:a="http://schemas.openxmlformats.org/drawingml/2006/main" sz="4900" i="1">
                      <a:solidFill>
                        <a:srgbClr val="F8BA00"/>
                      </a:solidFill>
                      <a:latin typeface="Cambria Math" panose="02040503050406030204" pitchFamily="18" charset="0"/>
                    </a:rPr>
                    <m:t>,</m:t>
                  </m:r>
                  <m:sSub>
                    <m:e>
                      <m:r>
                        <m:rPr>
                          <m:nor/>
                        </m:rPr>
                        <a:rPr xmlns:a="http://schemas.openxmlformats.org/drawingml/2006/main" sz="4900" i="1">
                          <a:solidFill>
                            <a:srgbClr val="00A89D"/>
                          </a:solidFill>
                          <a:latin typeface="Cambria Math" panose="02040503050406030204" pitchFamily="18" charset="0"/>
                        </a:rPr>
                        <m:t>V</m:t>
                      </m:r>
                    </m:e>
                    <m:sub>
                      <m:r>
                        <a:rPr xmlns:a="http://schemas.openxmlformats.org/drawingml/2006/main" sz="4900" i="1">
                          <a:solidFill>
                            <a:srgbClr val="00A89D"/>
                          </a:solidFill>
                          <a:latin typeface="Cambria Math" panose="02040503050406030204" pitchFamily="18" charset="0"/>
                        </a:rPr>
                        <m:t>i</m:t>
                      </m:r>
                    </m:sub>
                  </m:sSub>
                  <m:r>
                    <a:rPr xmlns:a="http://schemas.openxmlformats.org/drawingml/2006/main" sz="4900" i="1">
                      <a:solidFill>
                        <a:srgbClr val="00A89D"/>
                      </a:solidFill>
                      <a:latin typeface="Cambria Math" panose="02040503050406030204" pitchFamily="18" charset="0"/>
                    </a:rPr>
                    <m:t>,</m:t>
                  </m:r>
                  <m:sSub>
                    <m:e>
                      <m:r>
                        <m:rPr>
                          <m:nor/>
                        </m:rPr>
                        <a:rPr xmlns:a="http://schemas.openxmlformats.org/drawingml/2006/main" sz="4900" i="1">
                          <a:solidFill>
                            <a:srgbClr val="CB297B"/>
                          </a:solidFill>
                          <a:latin typeface="Cambria Math" panose="02040503050406030204" pitchFamily="18" charset="0"/>
                        </a:rPr>
                        <m:t>Q</m:t>
                      </m:r>
                    </m:e>
                    <m:sub>
                      <m:r>
                        <a:rPr xmlns:a="http://schemas.openxmlformats.org/drawingml/2006/main" sz="4900" i="1">
                          <a:solidFill>
                            <a:srgbClr val="CB297B"/>
                          </a:solidFill>
                          <a:latin typeface="Cambria Math" panose="02040503050406030204" pitchFamily="18" charset="0"/>
                        </a:rPr>
                        <m:t>i</m:t>
                      </m:r>
                    </m:sub>
                  </m:sSub>
                  <m:r>
                    <a:rPr xmlns:a="http://schemas.openxmlformats.org/drawingml/2006/main" sz="4900" i="1">
                      <a:solidFill>
                        <a:srgbClr val="000000"/>
                      </a:solidFill>
                      <a:latin typeface="Cambria Math" panose="02040503050406030204" pitchFamily="18" charset="0"/>
                    </a:rPr>
                    <m:t>=</m:t>
                  </m:r>
                </m:oMath>
              </m:oMathPara>
            </a14:m>
            <a:endParaRPr sz="4900"/>
          </a:p>
        </p:txBody>
      </p:sp>
      <p:sp>
        <p:nvSpPr>
          <p:cNvPr id="3360" name="Equation"/>
          <p:cNvSpPr txBox="1"/>
          <p:nvPr/>
        </p:nvSpPr>
        <p:spPr>
          <a:xfrm>
            <a:off x="12730188" y="3436819"/>
            <a:ext cx="5646593" cy="763118"/>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400" i="1">
                      <a:solidFill>
                        <a:srgbClr val="000000"/>
                      </a:solidFill>
                      <a:latin typeface="Cambria Math" panose="02040503050406030204" pitchFamily="18" charset="0"/>
                    </a:rPr>
                    <m:t>(</m:t>
                  </m:r>
                  <m:sSub>
                    <m:e>
                      <m:r>
                        <a:rPr xmlns:a="http://schemas.openxmlformats.org/drawingml/2006/main" sz="5400" i="1">
                          <a:solidFill>
                            <a:srgbClr val="000000"/>
                          </a:solidFill>
                          <a:latin typeface="Cambria Math" panose="02040503050406030204" pitchFamily="18" charset="0"/>
                        </a:rPr>
                        <m:t>I</m:t>
                      </m:r>
                    </m:e>
                    <m:sub>
                      <m:r>
                        <a:rPr xmlns:a="http://schemas.openxmlformats.org/drawingml/2006/main" sz="5400" i="1">
                          <a:solidFill>
                            <a:srgbClr val="000000"/>
                          </a:solidFill>
                          <a:latin typeface="Cambria Math" panose="02040503050406030204" pitchFamily="18" charset="0"/>
                        </a:rPr>
                        <m:t>i</m:t>
                      </m:r>
                    </m:sub>
                  </m:sSub>
                  <m:r>
                    <a:rPr xmlns:a="http://schemas.openxmlformats.org/drawingml/2006/main" sz="5400" i="1">
                      <a:solidFill>
                        <a:srgbClr val="000000"/>
                      </a:solidFill>
                      <a:latin typeface="Cambria Math" panose="02040503050406030204" pitchFamily="18" charset="0"/>
                    </a:rPr>
                    <m:t>)</m:t>
                  </m:r>
                  <m:r>
                    <a:rPr xmlns:a="http://schemas.openxmlformats.org/drawingml/2006/main" sz="5400" i="1">
                      <a:solidFill>
                        <a:srgbClr val="000000"/>
                      </a:solidFill>
                      <a:latin typeface="Cambria Math" panose="02040503050406030204" pitchFamily="18" charset="0"/>
                    </a:rPr>
                    <m:t>,</m:t>
                  </m:r>
                  <m:sSub>
                    <m:e>
                      <m:r>
                        <m:rPr>
                          <m:nor/>
                        </m:rPr>
                        <a:rPr xmlns:a="http://schemas.openxmlformats.org/drawingml/2006/main" sz="5400" i="1">
                          <a:solidFill>
                            <a:srgbClr val="F8BA00"/>
                          </a:solidFill>
                          <a:latin typeface="Cambria Math" panose="02040503050406030204" pitchFamily="18" charset="0"/>
                        </a:rPr>
                        <m:t>K</m:t>
                      </m:r>
                    </m:e>
                    <m:sub>
                      <m:r>
                        <a:rPr xmlns:a="http://schemas.openxmlformats.org/drawingml/2006/main" sz="5400" i="1">
                          <a:solidFill>
                            <a:srgbClr val="F8BA00"/>
                          </a:solidFill>
                          <a:latin typeface="Cambria Math" panose="02040503050406030204" pitchFamily="18" charset="0"/>
                        </a:rPr>
                        <m:t>i</m:t>
                      </m:r>
                    </m:sub>
                  </m:sSub>
                  <m:r>
                    <a:rPr xmlns:a="http://schemas.openxmlformats.org/drawingml/2006/main" sz="5400" i="1">
                      <a:solidFill>
                        <a:srgbClr val="F8BA00"/>
                      </a:solidFill>
                      <a:latin typeface="Cambria Math" panose="02040503050406030204" pitchFamily="18" charset="0"/>
                    </a:rPr>
                    <m:t>,</m:t>
                  </m:r>
                  <m:sSub>
                    <m:e>
                      <m:r>
                        <m:rPr>
                          <m:nor/>
                        </m:rPr>
                        <a:rPr xmlns:a="http://schemas.openxmlformats.org/drawingml/2006/main" sz="5400" i="1">
                          <a:solidFill>
                            <a:srgbClr val="00A89D"/>
                          </a:solidFill>
                          <a:latin typeface="Cambria Math" panose="02040503050406030204" pitchFamily="18" charset="0"/>
                        </a:rPr>
                        <m:t>V</m:t>
                      </m:r>
                    </m:e>
                    <m:sub>
                      <m:r>
                        <a:rPr xmlns:a="http://schemas.openxmlformats.org/drawingml/2006/main" sz="5400" i="1">
                          <a:solidFill>
                            <a:srgbClr val="00A89D"/>
                          </a:solidFill>
                          <a:latin typeface="Cambria Math" panose="02040503050406030204" pitchFamily="18" charset="0"/>
                        </a:rPr>
                        <m:t>i</m:t>
                      </m:r>
                    </m:sub>
                  </m:sSub>
                  <m:r>
                    <a:rPr xmlns:a="http://schemas.openxmlformats.org/drawingml/2006/main" sz="5400" i="1">
                      <a:solidFill>
                        <a:srgbClr val="00A89D"/>
                      </a:solidFill>
                      <a:latin typeface="Cambria Math" panose="02040503050406030204" pitchFamily="18" charset="0"/>
                    </a:rPr>
                    <m:t>,</m:t>
                  </m:r>
                  <m:sSub>
                    <m:e>
                      <m:r>
                        <m:rPr>
                          <m:nor/>
                        </m:rPr>
                        <a:rPr xmlns:a="http://schemas.openxmlformats.org/drawingml/2006/main" sz="5400" i="1">
                          <a:solidFill>
                            <a:srgbClr val="CB297B"/>
                          </a:solidFill>
                          <a:latin typeface="Cambria Math" panose="02040503050406030204" pitchFamily="18" charset="0"/>
                        </a:rPr>
                        <m:t>Q</m:t>
                      </m:r>
                    </m:e>
                    <m:sub>
                      <m:r>
                        <a:rPr xmlns:a="http://schemas.openxmlformats.org/drawingml/2006/main" sz="5400" i="1">
                          <a:solidFill>
                            <a:srgbClr val="CB297B"/>
                          </a:solidFill>
                          <a:latin typeface="Cambria Math" panose="02040503050406030204" pitchFamily="18" charset="0"/>
                        </a:rPr>
                        <m:t>i</m:t>
                      </m:r>
                    </m:sub>
                  </m:sSub>
                  <m:r>
                    <a:rPr xmlns:a="http://schemas.openxmlformats.org/drawingml/2006/main" sz="5400" i="1">
                      <a:solidFill>
                        <a:srgbClr val="000000"/>
                      </a:solidFill>
                      <a:latin typeface="Cambria Math" panose="02040503050406030204" pitchFamily="18" charset="0"/>
                    </a:rPr>
                    <m:t>∈</m:t>
                  </m:r>
                  <m:sSup>
                    <m:e>
                      <m:r>
                        <m:rPr>
                          <m:sty m:val="p"/>
                          <m:scr m:val="double-struck"/>
                        </m:rPr>
                        <a:rPr xmlns:a="http://schemas.openxmlformats.org/drawingml/2006/main" sz="5400" i="1">
                          <a:solidFill>
                            <a:srgbClr val="000000"/>
                          </a:solidFill>
                          <a:latin typeface="Cambria Math" panose="02040503050406030204" pitchFamily="18" charset="0"/>
                        </a:rPr>
                        <m:t>R</m:t>
                      </m:r>
                    </m:e>
                    <m:sup>
                      <m:r>
                        <a:rPr xmlns:a="http://schemas.openxmlformats.org/drawingml/2006/main" sz="5400" i="1">
                          <a:solidFill>
                            <a:srgbClr val="000000"/>
                          </a:solidFill>
                          <a:latin typeface="Cambria Math" panose="02040503050406030204" pitchFamily="18" charset="0"/>
                        </a:rPr>
                        <m:t>k</m:t>
                      </m:r>
                    </m:sup>
                  </m:sSup>
                </m:oMath>
              </m:oMathPara>
            </a14:m>
            <a:endParaRPr sz="5400"/>
          </a:p>
        </p:txBody>
      </p:sp>
      <p:sp>
        <p:nvSpPr>
          <p:cNvPr id="3361" name="Equation"/>
          <p:cNvSpPr txBox="1"/>
          <p:nvPr/>
        </p:nvSpPr>
        <p:spPr>
          <a:xfrm>
            <a:off x="13541010" y="5400742"/>
            <a:ext cx="571861" cy="672828"/>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m:rPr>
                          <m:nor/>
                        </m:rPr>
                        <a:rPr xmlns:a="http://schemas.openxmlformats.org/drawingml/2006/main" sz="4800" i="1">
                          <a:solidFill>
                            <a:srgbClr val="CB297B"/>
                          </a:solidFill>
                          <a:latin typeface="Cambria Math" panose="02040503050406030204" pitchFamily="18" charset="0"/>
                        </a:rPr>
                        <m:t>Q</m:t>
                      </m:r>
                    </m:e>
                    <m:sub>
                      <m:r>
                        <a:rPr xmlns:a="http://schemas.openxmlformats.org/drawingml/2006/main" sz="4800" i="1">
                          <a:solidFill>
                            <a:srgbClr val="CB297B"/>
                          </a:solidFill>
                          <a:latin typeface="Cambria Math" panose="02040503050406030204" pitchFamily="18" charset="0"/>
                        </a:rPr>
                        <m:t>j</m:t>
                      </m:r>
                    </m:sub>
                  </m:sSub>
                </m:oMath>
              </m:oMathPara>
            </a14:m>
            <a:endParaRPr sz="4800"/>
          </a:p>
        </p:txBody>
      </p:sp>
      <p:sp>
        <p:nvSpPr>
          <p:cNvPr id="3362" name="Inspired by Alammar, J (2018). The Illustrated Transformer [Blog post]. Retrieved from https://jalammar.github.io/illustrated-transformer/"/>
          <p:cNvSpPr txBox="1"/>
          <p:nvPr/>
        </p:nvSpPr>
        <p:spPr>
          <a:xfrm>
            <a:off x="285395" y="12976911"/>
            <a:ext cx="2237715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i="1" sz="2600">
                <a:latin typeface="Times Roman"/>
                <a:ea typeface="Times Roman"/>
                <a:cs typeface="Times Roman"/>
                <a:sym typeface="Times Roman"/>
              </a:defRPr>
            </a:pPr>
            <a:r>
              <a:t>Inspired by Alammar, J (2018). The Illustrated Transformer [Blog post]. Retrieved from </a:t>
            </a:r>
            <a:r>
              <a:rPr u="sng">
                <a:solidFill>
                  <a:srgbClr val="0000EE"/>
                </a:solidFill>
                <a:hlinkClick r:id="rId2" invalidUrl="" action="" tgtFrame="" tooltip="" history="1" highlightClick="0" endSnd="0"/>
              </a:rPr>
              <a:t>https://jalammar.github.io/illustrated-transformer/</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4" name="Scaled Dot-Product Attention"/>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Scaled Dot-Product Attention</a:t>
            </a:r>
          </a:p>
        </p:txBody>
      </p:sp>
      <p:sp>
        <p:nvSpPr>
          <p:cNvPr id="3365" name="softmax"/>
          <p:cNvSpPr txBox="1"/>
          <p:nvPr/>
        </p:nvSpPr>
        <p:spPr>
          <a:xfrm>
            <a:off x="8710794" y="7123234"/>
            <a:ext cx="368158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500">
                <a:latin typeface="Helvetica"/>
                <a:ea typeface="Helvetica"/>
                <a:cs typeface="Helvetica"/>
                <a:sym typeface="Helvetica"/>
              </a:defRPr>
            </a:lvl1pPr>
          </a:lstStyle>
          <a:p>
            <a:pPr/>
            <a:r>
              <a:t>softmax</a:t>
            </a:r>
          </a:p>
        </p:txBody>
      </p:sp>
      <p:sp>
        <p:nvSpPr>
          <p:cNvPr id="3366" name="("/>
          <p:cNvSpPr txBox="1"/>
          <p:nvPr/>
        </p:nvSpPr>
        <p:spPr>
          <a:xfrm>
            <a:off x="10713487" y="6399334"/>
            <a:ext cx="3681580"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5000">
                <a:latin typeface="Helvetica"/>
                <a:ea typeface="Helvetica"/>
                <a:cs typeface="Helvetica"/>
                <a:sym typeface="Helvetica"/>
              </a:defRPr>
            </a:lvl1pPr>
          </a:lstStyle>
          <a:p>
            <a:pPr/>
            <a:r>
              <a:t>(</a:t>
            </a:r>
          </a:p>
        </p:txBody>
      </p:sp>
      <p:sp>
        <p:nvSpPr>
          <p:cNvPr id="3367" name=")"/>
          <p:cNvSpPr txBox="1"/>
          <p:nvPr/>
        </p:nvSpPr>
        <p:spPr>
          <a:xfrm>
            <a:off x="15145005" y="6399334"/>
            <a:ext cx="3681581"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5000">
                <a:latin typeface="Helvetica"/>
                <a:ea typeface="Helvetica"/>
                <a:cs typeface="Helvetica"/>
                <a:sym typeface="Helvetica"/>
              </a:defRPr>
            </a:lvl1pPr>
          </a:lstStyle>
          <a:p>
            <a:pPr/>
            <a:r>
              <a:t>)</a:t>
            </a:r>
          </a:p>
        </p:txBody>
      </p:sp>
      <p:grpSp>
        <p:nvGrpSpPr>
          <p:cNvPr id="3377" name="Group"/>
          <p:cNvGrpSpPr/>
          <p:nvPr/>
        </p:nvGrpSpPr>
        <p:grpSpPr>
          <a:xfrm rot="16200000">
            <a:off x="13401681" y="6166226"/>
            <a:ext cx="850521" cy="1266044"/>
            <a:chOff x="0" y="0"/>
            <a:chExt cx="850520" cy="1266043"/>
          </a:xfrm>
        </p:grpSpPr>
        <p:grpSp>
          <p:nvGrpSpPr>
            <p:cNvPr id="3370" name="Group"/>
            <p:cNvGrpSpPr/>
            <p:nvPr/>
          </p:nvGrpSpPr>
          <p:grpSpPr>
            <a:xfrm>
              <a:off x="-1" y="0"/>
              <a:ext cx="850522" cy="428458"/>
              <a:chOff x="0" y="0"/>
              <a:chExt cx="850520" cy="428457"/>
            </a:xfrm>
          </p:grpSpPr>
          <p:sp>
            <p:nvSpPr>
              <p:cNvPr id="3368" name="Square"/>
              <p:cNvSpPr/>
              <p:nvPr/>
            </p:nvSpPr>
            <p:spPr>
              <a:xfrm>
                <a:off x="0" y="0"/>
                <a:ext cx="428555"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69" name="Square"/>
              <p:cNvSpPr/>
              <p:nvPr/>
            </p:nvSpPr>
            <p:spPr>
              <a:xfrm>
                <a:off x="421965" y="0"/>
                <a:ext cx="428556"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373" name="Group"/>
            <p:cNvGrpSpPr/>
            <p:nvPr/>
          </p:nvGrpSpPr>
          <p:grpSpPr>
            <a:xfrm>
              <a:off x="-1" y="418866"/>
              <a:ext cx="850522" cy="428458"/>
              <a:chOff x="0" y="0"/>
              <a:chExt cx="850520" cy="428457"/>
            </a:xfrm>
          </p:grpSpPr>
          <p:sp>
            <p:nvSpPr>
              <p:cNvPr id="3371" name="Square"/>
              <p:cNvSpPr/>
              <p:nvPr/>
            </p:nvSpPr>
            <p:spPr>
              <a:xfrm>
                <a:off x="0" y="0"/>
                <a:ext cx="428555"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72" name="Square"/>
              <p:cNvSpPr/>
              <p:nvPr/>
            </p:nvSpPr>
            <p:spPr>
              <a:xfrm>
                <a:off x="421965" y="0"/>
                <a:ext cx="428556"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376" name="Group"/>
            <p:cNvGrpSpPr/>
            <p:nvPr/>
          </p:nvGrpSpPr>
          <p:grpSpPr>
            <a:xfrm>
              <a:off x="-1" y="837585"/>
              <a:ext cx="850522" cy="428459"/>
              <a:chOff x="0" y="0"/>
              <a:chExt cx="850520" cy="428457"/>
            </a:xfrm>
          </p:grpSpPr>
          <p:sp>
            <p:nvSpPr>
              <p:cNvPr id="3374" name="Square"/>
              <p:cNvSpPr/>
              <p:nvPr/>
            </p:nvSpPr>
            <p:spPr>
              <a:xfrm>
                <a:off x="0" y="0"/>
                <a:ext cx="428555"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75" name="Square"/>
              <p:cNvSpPr/>
              <p:nvPr/>
            </p:nvSpPr>
            <p:spPr>
              <a:xfrm>
                <a:off x="421965" y="0"/>
                <a:ext cx="428556"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grpSp>
        <p:nvGrpSpPr>
          <p:cNvPr id="3384" name="Group"/>
          <p:cNvGrpSpPr/>
          <p:nvPr/>
        </p:nvGrpSpPr>
        <p:grpSpPr>
          <a:xfrm>
            <a:off x="15570899" y="6166226"/>
            <a:ext cx="850521" cy="1266044"/>
            <a:chOff x="0" y="0"/>
            <a:chExt cx="850520" cy="1266043"/>
          </a:xfrm>
        </p:grpSpPr>
        <p:sp>
          <p:nvSpPr>
            <p:cNvPr id="3378" name="Square"/>
            <p:cNvSpPr/>
            <p:nvPr/>
          </p:nvSpPr>
          <p:spPr>
            <a:xfrm>
              <a:off x="0" y="0"/>
              <a:ext cx="428555"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79" name="Square"/>
            <p:cNvSpPr/>
            <p:nvPr/>
          </p:nvSpPr>
          <p:spPr>
            <a:xfrm>
              <a:off x="421965" y="0"/>
              <a:ext cx="428556"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80" name="Square"/>
            <p:cNvSpPr/>
            <p:nvPr/>
          </p:nvSpPr>
          <p:spPr>
            <a:xfrm>
              <a:off x="0" y="418866"/>
              <a:ext cx="428555"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81" name="Square"/>
            <p:cNvSpPr/>
            <p:nvPr/>
          </p:nvSpPr>
          <p:spPr>
            <a:xfrm>
              <a:off x="421965" y="418866"/>
              <a:ext cx="428556"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82" name="Square"/>
            <p:cNvSpPr/>
            <p:nvPr/>
          </p:nvSpPr>
          <p:spPr>
            <a:xfrm>
              <a:off x="0" y="837585"/>
              <a:ext cx="428555" cy="428459"/>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83" name="Square"/>
            <p:cNvSpPr/>
            <p:nvPr/>
          </p:nvSpPr>
          <p:spPr>
            <a:xfrm>
              <a:off x="421965" y="837585"/>
              <a:ext cx="428556" cy="428459"/>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3385" name="Line"/>
          <p:cNvSpPr/>
          <p:nvPr/>
        </p:nvSpPr>
        <p:spPr>
          <a:xfrm>
            <a:off x="12934206" y="7593134"/>
            <a:ext cx="3636852" cy="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86" name="Equation"/>
          <p:cNvSpPr txBox="1"/>
          <p:nvPr/>
        </p:nvSpPr>
        <p:spPr>
          <a:xfrm>
            <a:off x="14325759" y="7710565"/>
            <a:ext cx="853748" cy="62585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ad>
                    <m:radPr>
                      <m:ctrlPr>
                        <a:rPr xmlns:a="http://schemas.openxmlformats.org/drawingml/2006/main" sz="4000" i="1">
                          <a:solidFill>
                            <a:srgbClr val="000000"/>
                          </a:solidFill>
                          <a:latin typeface="Cambria Math" panose="02040503050406030204" pitchFamily="18" charset="0"/>
                        </a:rPr>
                      </m:ctrlPr>
                      <m:degHide m:val="on"/>
                    </m:radPr>
                    <m:deg/>
                    <m:e>
                      <m:sSub>
                        <m:e>
                          <m:r>
                            <a:rPr xmlns:a="http://schemas.openxmlformats.org/drawingml/2006/main" sz="4000" i="1">
                              <a:solidFill>
                                <a:srgbClr val="000000"/>
                              </a:solidFill>
                              <a:latin typeface="Cambria Math" panose="02040503050406030204" pitchFamily="18" charset="0"/>
                            </a:rPr>
                            <m:t>d</m:t>
                          </m:r>
                        </m:e>
                        <m:sub>
                          <m:r>
                            <a:rPr xmlns:a="http://schemas.openxmlformats.org/drawingml/2006/main" sz="4000" i="1">
                              <a:solidFill>
                                <a:srgbClr val="000000"/>
                              </a:solidFill>
                              <a:latin typeface="Cambria Math" panose="02040503050406030204" pitchFamily="18" charset="0"/>
                            </a:rPr>
                            <m:t>k</m:t>
                          </m:r>
                        </m:sub>
                      </m:sSub>
                    </m:e>
                  </m:rad>
                </m:oMath>
              </m:oMathPara>
            </a14:m>
            <a:endParaRPr sz="4000"/>
          </a:p>
        </p:txBody>
      </p:sp>
      <p:grpSp>
        <p:nvGrpSpPr>
          <p:cNvPr id="3389" name="Group"/>
          <p:cNvGrpSpPr/>
          <p:nvPr/>
        </p:nvGrpSpPr>
        <p:grpSpPr>
          <a:xfrm>
            <a:off x="14746287" y="6590577"/>
            <a:ext cx="473391" cy="473391"/>
            <a:chOff x="0" y="0"/>
            <a:chExt cx="473390" cy="473390"/>
          </a:xfrm>
        </p:grpSpPr>
        <p:sp>
          <p:nvSpPr>
            <p:cNvPr id="3387" name="Circle"/>
            <p:cNvSpPr/>
            <p:nvPr/>
          </p:nvSpPr>
          <p:spPr>
            <a:xfrm>
              <a:off x="0" y="0"/>
              <a:ext cx="473391" cy="47339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388" name="Circle"/>
            <p:cNvSpPr/>
            <p:nvPr/>
          </p:nvSpPr>
          <p:spPr>
            <a:xfrm>
              <a:off x="175995" y="175995"/>
              <a:ext cx="121400" cy="121400"/>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3390" name="linear"/>
          <p:cNvSpPr txBox="1"/>
          <p:nvPr/>
        </p:nvSpPr>
        <p:spPr>
          <a:xfrm>
            <a:off x="9684039" y="3348478"/>
            <a:ext cx="368158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500">
                <a:latin typeface="Helvetica"/>
                <a:ea typeface="Helvetica"/>
                <a:cs typeface="Helvetica"/>
                <a:sym typeface="Helvetica"/>
              </a:defRPr>
            </a:lvl1pPr>
          </a:lstStyle>
          <a:p>
            <a:pPr/>
            <a:r>
              <a:t>linear</a:t>
            </a:r>
          </a:p>
        </p:txBody>
      </p:sp>
      <p:sp>
        <p:nvSpPr>
          <p:cNvPr id="3391" name="Equation"/>
          <p:cNvSpPr txBox="1"/>
          <p:nvPr/>
        </p:nvSpPr>
        <p:spPr>
          <a:xfrm>
            <a:off x="7795704" y="7245649"/>
            <a:ext cx="1258602" cy="796570"/>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Sup>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i</m:t>
                      </m:r>
                    </m:sub>
                    <m:sup>
                      <m:r>
                        <a:rPr xmlns:a="http://schemas.openxmlformats.org/drawingml/2006/main" sz="4900" i="1">
                          <a:solidFill>
                            <a:srgbClr val="000000"/>
                          </a:solidFill>
                          <a:latin typeface="Cambria Math" panose="02040503050406030204" pitchFamily="18" charset="0"/>
                        </a:rPr>
                        <m:t>j</m:t>
                      </m:r>
                    </m:sup>
                  </m:sSubSup>
                  <m:r>
                    <a:rPr xmlns:a="http://schemas.openxmlformats.org/drawingml/2006/main" sz="4900" i="1">
                      <a:solidFill>
                        <a:srgbClr val="000000"/>
                      </a:solidFill>
                      <a:latin typeface="Cambria Math" panose="02040503050406030204" pitchFamily="18" charset="0"/>
                    </a:rPr>
                    <m:t>=</m:t>
                  </m:r>
                </m:oMath>
              </m:oMathPara>
            </a14:m>
            <a:endParaRPr sz="4900"/>
          </a:p>
        </p:txBody>
      </p:sp>
      <p:sp>
        <p:nvSpPr>
          <p:cNvPr id="3392" name="Equation"/>
          <p:cNvSpPr txBox="1"/>
          <p:nvPr/>
        </p:nvSpPr>
        <p:spPr>
          <a:xfrm>
            <a:off x="7781841" y="10041368"/>
            <a:ext cx="3222251" cy="13739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O</m:t>
                      </m:r>
                    </m:e>
                    <m:sub>
                      <m:r>
                        <a:rPr xmlns:a="http://schemas.openxmlformats.org/drawingml/2006/main" sz="4900" i="1">
                          <a:solidFill>
                            <a:srgbClr val="000000"/>
                          </a:solidFill>
                          <a:latin typeface="Cambria Math" panose="02040503050406030204" pitchFamily="18" charset="0"/>
                        </a:rPr>
                        <m:t>j</m:t>
                      </m:r>
                    </m:sub>
                  </m:sSub>
                  <m:r>
                    <a:rPr xmlns:a="http://schemas.openxmlformats.org/drawingml/2006/main" sz="4900" i="1">
                      <a:solidFill>
                        <a:srgbClr val="000000"/>
                      </a:solidFill>
                      <a:latin typeface="Cambria Math" panose="02040503050406030204" pitchFamily="18" charset="0"/>
                    </a:rPr>
                    <m:t>=</m:t>
                  </m:r>
                  <m:limLow>
                    <m:e>
                      <m:r>
                        <a:rPr xmlns:a="http://schemas.openxmlformats.org/drawingml/2006/main" sz="4900" i="1">
                          <a:solidFill>
                            <a:srgbClr val="000000"/>
                          </a:solidFill>
                          <a:latin typeface="Cambria Math" panose="02040503050406030204" pitchFamily="18" charset="0"/>
                        </a:rPr>
                        <m:t>∑</m:t>
                      </m:r>
                    </m:e>
                    <m:lim>
                      <m:r>
                        <a:rPr xmlns:a="http://schemas.openxmlformats.org/drawingml/2006/main" sz="4900" i="1">
                          <a:solidFill>
                            <a:srgbClr val="000000"/>
                          </a:solidFill>
                          <a:latin typeface="Cambria Math" panose="02040503050406030204" pitchFamily="18" charset="0"/>
                        </a:rPr>
                        <m:t>i</m:t>
                      </m:r>
                    </m:lim>
                  </m:limLow>
                  <m:sSubSup>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i</m:t>
                      </m:r>
                    </m:sub>
                    <m:sup>
                      <m:r>
                        <a:rPr xmlns:a="http://schemas.openxmlformats.org/drawingml/2006/main" sz="4900" i="1">
                          <a:solidFill>
                            <a:srgbClr val="000000"/>
                          </a:solidFill>
                          <a:latin typeface="Cambria Math" panose="02040503050406030204" pitchFamily="18" charset="0"/>
                        </a:rPr>
                        <m:t>j</m:t>
                      </m:r>
                    </m:sup>
                  </m:sSubSup>
                  <m:sSub>
                    <m:e>
                      <m:r>
                        <m:rPr>
                          <m:nor/>
                        </m:rPr>
                        <a:rPr xmlns:a="http://schemas.openxmlformats.org/drawingml/2006/main" sz="4900" i="1">
                          <a:solidFill>
                            <a:srgbClr val="00A89D"/>
                          </a:solidFill>
                          <a:latin typeface="Cambria Math" panose="02040503050406030204" pitchFamily="18" charset="0"/>
                        </a:rPr>
                        <m:t>V</m:t>
                      </m:r>
                    </m:e>
                    <m:sub>
                      <m:r>
                        <a:rPr xmlns:a="http://schemas.openxmlformats.org/drawingml/2006/main" sz="4900" i="1">
                          <a:solidFill>
                            <a:srgbClr val="00A89D"/>
                          </a:solidFill>
                          <a:latin typeface="Cambria Math" panose="02040503050406030204" pitchFamily="18" charset="0"/>
                        </a:rPr>
                        <m:t>i</m:t>
                      </m:r>
                    </m:sub>
                  </m:sSub>
                </m:oMath>
              </m:oMathPara>
            </a14:m>
            <a:endParaRPr sz="4900"/>
          </a:p>
        </p:txBody>
      </p:sp>
      <p:sp>
        <p:nvSpPr>
          <p:cNvPr id="3393" name="Equation"/>
          <p:cNvSpPr txBox="1"/>
          <p:nvPr/>
        </p:nvSpPr>
        <p:spPr>
          <a:xfrm>
            <a:off x="15778367" y="5311063"/>
            <a:ext cx="686043" cy="70555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Sup>
                    <m:e>
                      <m:r>
                        <m:rPr>
                          <m:nor/>
                        </m:rPr>
                        <a:rPr xmlns:a="http://schemas.openxmlformats.org/drawingml/2006/main" sz="4900" i="1">
                          <a:solidFill>
                            <a:srgbClr val="F8BA00"/>
                          </a:solidFill>
                          <a:latin typeface="Cambria Math" panose="02040503050406030204" pitchFamily="18" charset="0"/>
                        </a:rPr>
                        <m:t>K</m:t>
                      </m:r>
                    </m:e>
                    <m:sub>
                      <m:r>
                        <a:rPr xmlns:a="http://schemas.openxmlformats.org/drawingml/2006/main" sz="4900" i="1">
                          <a:solidFill>
                            <a:srgbClr val="000000"/>
                          </a:solidFill>
                          <a:latin typeface="Cambria Math" panose="02040503050406030204" pitchFamily="18" charset="0"/>
                        </a:rPr>
                        <m:t>i</m:t>
                      </m:r>
                    </m:sub>
                    <m:sup>
                      <m:r>
                        <a:rPr xmlns:a="http://schemas.openxmlformats.org/drawingml/2006/main" sz="4900" i="1">
                          <a:solidFill>
                            <a:srgbClr val="000000"/>
                          </a:solidFill>
                          <a:latin typeface="Cambria Math" panose="02040503050406030204" pitchFamily="18" charset="0"/>
                        </a:rPr>
                        <m:t>T</m:t>
                      </m:r>
                    </m:sup>
                  </m:sSubSup>
                </m:oMath>
              </m:oMathPara>
            </a14:m>
            <a:endParaRPr sz="4900"/>
          </a:p>
        </p:txBody>
      </p:sp>
      <p:sp>
        <p:nvSpPr>
          <p:cNvPr id="3394" name="Equation"/>
          <p:cNvSpPr txBox="1"/>
          <p:nvPr/>
        </p:nvSpPr>
        <p:spPr>
          <a:xfrm>
            <a:off x="7636699" y="3550452"/>
            <a:ext cx="2941631" cy="60024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m:rPr>
                          <m:nor/>
                        </m:rPr>
                        <a:rPr xmlns:a="http://schemas.openxmlformats.org/drawingml/2006/main" sz="4900" i="1">
                          <a:solidFill>
                            <a:srgbClr val="F8BA00"/>
                          </a:solidFill>
                          <a:latin typeface="Cambria Math" panose="02040503050406030204" pitchFamily="18" charset="0"/>
                        </a:rPr>
                        <m:t>K</m:t>
                      </m:r>
                    </m:e>
                    <m:sub>
                      <m:r>
                        <a:rPr xmlns:a="http://schemas.openxmlformats.org/drawingml/2006/main" sz="4900" i="1">
                          <a:solidFill>
                            <a:srgbClr val="F8BA00"/>
                          </a:solidFill>
                          <a:latin typeface="Cambria Math" panose="02040503050406030204" pitchFamily="18" charset="0"/>
                        </a:rPr>
                        <m:t>i</m:t>
                      </m:r>
                    </m:sub>
                  </m:sSub>
                  <m:r>
                    <a:rPr xmlns:a="http://schemas.openxmlformats.org/drawingml/2006/main" sz="4900" i="1">
                      <a:solidFill>
                        <a:srgbClr val="F8BA00"/>
                      </a:solidFill>
                      <a:latin typeface="Cambria Math" panose="02040503050406030204" pitchFamily="18" charset="0"/>
                    </a:rPr>
                    <m:t>,</m:t>
                  </m:r>
                  <m:sSub>
                    <m:e>
                      <m:r>
                        <m:rPr>
                          <m:nor/>
                        </m:rPr>
                        <a:rPr xmlns:a="http://schemas.openxmlformats.org/drawingml/2006/main" sz="4900" i="1">
                          <a:solidFill>
                            <a:srgbClr val="00A89D"/>
                          </a:solidFill>
                          <a:latin typeface="Cambria Math" panose="02040503050406030204" pitchFamily="18" charset="0"/>
                        </a:rPr>
                        <m:t>V</m:t>
                      </m:r>
                    </m:e>
                    <m:sub>
                      <m:r>
                        <a:rPr xmlns:a="http://schemas.openxmlformats.org/drawingml/2006/main" sz="4900" i="1">
                          <a:solidFill>
                            <a:srgbClr val="00A89D"/>
                          </a:solidFill>
                          <a:latin typeface="Cambria Math" panose="02040503050406030204" pitchFamily="18" charset="0"/>
                        </a:rPr>
                        <m:t>i</m:t>
                      </m:r>
                    </m:sub>
                  </m:sSub>
                  <m:r>
                    <a:rPr xmlns:a="http://schemas.openxmlformats.org/drawingml/2006/main" sz="4900" i="1">
                      <a:solidFill>
                        <a:srgbClr val="00A89D"/>
                      </a:solidFill>
                      <a:latin typeface="Cambria Math" panose="02040503050406030204" pitchFamily="18" charset="0"/>
                    </a:rPr>
                    <m:t>,</m:t>
                  </m:r>
                  <m:sSub>
                    <m:e>
                      <m:r>
                        <m:rPr>
                          <m:nor/>
                        </m:rPr>
                        <a:rPr xmlns:a="http://schemas.openxmlformats.org/drawingml/2006/main" sz="4900" i="1">
                          <a:solidFill>
                            <a:srgbClr val="CB297B"/>
                          </a:solidFill>
                          <a:latin typeface="Cambria Math" panose="02040503050406030204" pitchFamily="18" charset="0"/>
                        </a:rPr>
                        <m:t>Q</m:t>
                      </m:r>
                    </m:e>
                    <m:sub>
                      <m:r>
                        <a:rPr xmlns:a="http://schemas.openxmlformats.org/drawingml/2006/main" sz="4900" i="1">
                          <a:solidFill>
                            <a:srgbClr val="CB297B"/>
                          </a:solidFill>
                          <a:latin typeface="Cambria Math" panose="02040503050406030204" pitchFamily="18" charset="0"/>
                        </a:rPr>
                        <m:t>i</m:t>
                      </m:r>
                    </m:sub>
                  </m:sSub>
                  <m:r>
                    <a:rPr xmlns:a="http://schemas.openxmlformats.org/drawingml/2006/main" sz="4900" i="1">
                      <a:solidFill>
                        <a:srgbClr val="000000"/>
                      </a:solidFill>
                      <a:latin typeface="Cambria Math" panose="02040503050406030204" pitchFamily="18" charset="0"/>
                    </a:rPr>
                    <m:t>=</m:t>
                  </m:r>
                </m:oMath>
              </m:oMathPara>
            </a14:m>
            <a:endParaRPr sz="4900"/>
          </a:p>
        </p:txBody>
      </p:sp>
      <p:sp>
        <p:nvSpPr>
          <p:cNvPr id="3395" name="Equation"/>
          <p:cNvSpPr txBox="1"/>
          <p:nvPr/>
        </p:nvSpPr>
        <p:spPr>
          <a:xfrm>
            <a:off x="12730188" y="3436819"/>
            <a:ext cx="5646593" cy="763118"/>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400" i="1">
                      <a:solidFill>
                        <a:srgbClr val="000000"/>
                      </a:solidFill>
                      <a:latin typeface="Cambria Math" panose="02040503050406030204" pitchFamily="18" charset="0"/>
                    </a:rPr>
                    <m:t>(</m:t>
                  </m:r>
                  <m:sSub>
                    <m:e>
                      <m:r>
                        <a:rPr xmlns:a="http://schemas.openxmlformats.org/drawingml/2006/main" sz="5400" i="1">
                          <a:solidFill>
                            <a:srgbClr val="000000"/>
                          </a:solidFill>
                          <a:latin typeface="Cambria Math" panose="02040503050406030204" pitchFamily="18" charset="0"/>
                        </a:rPr>
                        <m:t>I</m:t>
                      </m:r>
                    </m:e>
                    <m:sub>
                      <m:r>
                        <a:rPr xmlns:a="http://schemas.openxmlformats.org/drawingml/2006/main" sz="5400" i="1">
                          <a:solidFill>
                            <a:srgbClr val="000000"/>
                          </a:solidFill>
                          <a:latin typeface="Cambria Math" panose="02040503050406030204" pitchFamily="18" charset="0"/>
                        </a:rPr>
                        <m:t>i</m:t>
                      </m:r>
                    </m:sub>
                  </m:sSub>
                  <m:r>
                    <a:rPr xmlns:a="http://schemas.openxmlformats.org/drawingml/2006/main" sz="5400" i="1">
                      <a:solidFill>
                        <a:srgbClr val="000000"/>
                      </a:solidFill>
                      <a:latin typeface="Cambria Math" panose="02040503050406030204" pitchFamily="18" charset="0"/>
                    </a:rPr>
                    <m:t>)</m:t>
                  </m:r>
                  <m:r>
                    <a:rPr xmlns:a="http://schemas.openxmlformats.org/drawingml/2006/main" sz="5400" i="1">
                      <a:solidFill>
                        <a:srgbClr val="000000"/>
                      </a:solidFill>
                      <a:latin typeface="Cambria Math" panose="02040503050406030204" pitchFamily="18" charset="0"/>
                    </a:rPr>
                    <m:t>,</m:t>
                  </m:r>
                  <m:sSub>
                    <m:e>
                      <m:r>
                        <m:rPr>
                          <m:nor/>
                        </m:rPr>
                        <a:rPr xmlns:a="http://schemas.openxmlformats.org/drawingml/2006/main" sz="5400" i="1">
                          <a:solidFill>
                            <a:srgbClr val="F8BA00"/>
                          </a:solidFill>
                          <a:latin typeface="Cambria Math" panose="02040503050406030204" pitchFamily="18" charset="0"/>
                        </a:rPr>
                        <m:t>K</m:t>
                      </m:r>
                    </m:e>
                    <m:sub>
                      <m:r>
                        <a:rPr xmlns:a="http://schemas.openxmlformats.org/drawingml/2006/main" sz="5400" i="1">
                          <a:solidFill>
                            <a:srgbClr val="F8BA00"/>
                          </a:solidFill>
                          <a:latin typeface="Cambria Math" panose="02040503050406030204" pitchFamily="18" charset="0"/>
                        </a:rPr>
                        <m:t>i</m:t>
                      </m:r>
                    </m:sub>
                  </m:sSub>
                  <m:r>
                    <a:rPr xmlns:a="http://schemas.openxmlformats.org/drawingml/2006/main" sz="5400" i="1">
                      <a:solidFill>
                        <a:srgbClr val="F8BA00"/>
                      </a:solidFill>
                      <a:latin typeface="Cambria Math" panose="02040503050406030204" pitchFamily="18" charset="0"/>
                    </a:rPr>
                    <m:t>,</m:t>
                  </m:r>
                  <m:sSub>
                    <m:e>
                      <m:r>
                        <m:rPr>
                          <m:nor/>
                        </m:rPr>
                        <a:rPr xmlns:a="http://schemas.openxmlformats.org/drawingml/2006/main" sz="5400" i="1">
                          <a:solidFill>
                            <a:srgbClr val="00A89D"/>
                          </a:solidFill>
                          <a:latin typeface="Cambria Math" panose="02040503050406030204" pitchFamily="18" charset="0"/>
                        </a:rPr>
                        <m:t>V</m:t>
                      </m:r>
                    </m:e>
                    <m:sub>
                      <m:r>
                        <a:rPr xmlns:a="http://schemas.openxmlformats.org/drawingml/2006/main" sz="5400" i="1">
                          <a:solidFill>
                            <a:srgbClr val="00A89D"/>
                          </a:solidFill>
                          <a:latin typeface="Cambria Math" panose="02040503050406030204" pitchFamily="18" charset="0"/>
                        </a:rPr>
                        <m:t>i</m:t>
                      </m:r>
                    </m:sub>
                  </m:sSub>
                  <m:r>
                    <a:rPr xmlns:a="http://schemas.openxmlformats.org/drawingml/2006/main" sz="5400" i="1">
                      <a:solidFill>
                        <a:srgbClr val="00A89D"/>
                      </a:solidFill>
                      <a:latin typeface="Cambria Math" panose="02040503050406030204" pitchFamily="18" charset="0"/>
                    </a:rPr>
                    <m:t>,</m:t>
                  </m:r>
                  <m:sSub>
                    <m:e>
                      <m:r>
                        <m:rPr>
                          <m:nor/>
                        </m:rPr>
                        <a:rPr xmlns:a="http://schemas.openxmlformats.org/drawingml/2006/main" sz="5400" i="1">
                          <a:solidFill>
                            <a:srgbClr val="CB297B"/>
                          </a:solidFill>
                          <a:latin typeface="Cambria Math" panose="02040503050406030204" pitchFamily="18" charset="0"/>
                        </a:rPr>
                        <m:t>Q</m:t>
                      </m:r>
                    </m:e>
                    <m:sub>
                      <m:r>
                        <a:rPr xmlns:a="http://schemas.openxmlformats.org/drawingml/2006/main" sz="5400" i="1">
                          <a:solidFill>
                            <a:srgbClr val="CB297B"/>
                          </a:solidFill>
                          <a:latin typeface="Cambria Math" panose="02040503050406030204" pitchFamily="18" charset="0"/>
                        </a:rPr>
                        <m:t>i</m:t>
                      </m:r>
                    </m:sub>
                  </m:sSub>
                  <m:r>
                    <a:rPr xmlns:a="http://schemas.openxmlformats.org/drawingml/2006/main" sz="5400" i="1">
                      <a:solidFill>
                        <a:srgbClr val="000000"/>
                      </a:solidFill>
                      <a:latin typeface="Cambria Math" panose="02040503050406030204" pitchFamily="18" charset="0"/>
                    </a:rPr>
                    <m:t>∈</m:t>
                  </m:r>
                  <m:sSup>
                    <m:e>
                      <m:r>
                        <m:rPr>
                          <m:sty m:val="p"/>
                          <m:scr m:val="double-struck"/>
                        </m:rPr>
                        <a:rPr xmlns:a="http://schemas.openxmlformats.org/drawingml/2006/main" sz="5400" i="1">
                          <a:solidFill>
                            <a:srgbClr val="000000"/>
                          </a:solidFill>
                          <a:latin typeface="Cambria Math" panose="02040503050406030204" pitchFamily="18" charset="0"/>
                        </a:rPr>
                        <m:t>R</m:t>
                      </m:r>
                    </m:e>
                    <m:sup>
                      <m:r>
                        <a:rPr xmlns:a="http://schemas.openxmlformats.org/drawingml/2006/main" sz="5400" i="1">
                          <a:solidFill>
                            <a:srgbClr val="000000"/>
                          </a:solidFill>
                          <a:latin typeface="Cambria Math" panose="02040503050406030204" pitchFamily="18" charset="0"/>
                        </a:rPr>
                        <m:t>k</m:t>
                      </m:r>
                    </m:sup>
                  </m:sSup>
                </m:oMath>
              </m:oMathPara>
            </a14:m>
            <a:endParaRPr sz="5400"/>
          </a:p>
        </p:txBody>
      </p:sp>
      <p:sp>
        <p:nvSpPr>
          <p:cNvPr id="3396" name="Equation"/>
          <p:cNvSpPr txBox="1"/>
          <p:nvPr/>
        </p:nvSpPr>
        <p:spPr>
          <a:xfrm>
            <a:off x="13541010" y="5400742"/>
            <a:ext cx="571861" cy="672828"/>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m:rPr>
                          <m:nor/>
                        </m:rPr>
                        <a:rPr xmlns:a="http://schemas.openxmlformats.org/drawingml/2006/main" sz="4800" i="1">
                          <a:solidFill>
                            <a:srgbClr val="CB297B"/>
                          </a:solidFill>
                          <a:latin typeface="Cambria Math" panose="02040503050406030204" pitchFamily="18" charset="0"/>
                        </a:rPr>
                        <m:t>Q</m:t>
                      </m:r>
                    </m:e>
                    <m:sub>
                      <m:r>
                        <a:rPr xmlns:a="http://schemas.openxmlformats.org/drawingml/2006/main" sz="4800" i="1">
                          <a:solidFill>
                            <a:srgbClr val="CB297B"/>
                          </a:solidFill>
                          <a:latin typeface="Cambria Math" panose="02040503050406030204" pitchFamily="18" charset="0"/>
                        </a:rPr>
                        <m:t>j</m:t>
                      </m:r>
                    </m:sub>
                  </m:sSub>
                </m:oMath>
              </m:oMathPara>
            </a14:m>
            <a:endParaRPr sz="4800"/>
          </a:p>
        </p:txBody>
      </p:sp>
      <p:sp>
        <p:nvSpPr>
          <p:cNvPr id="3397" name="Inspired by Alammar, J (2018). The Illustrated Transformer [Blog post]. Retrieved from https://jalammar.github.io/illustrated-transformer/"/>
          <p:cNvSpPr txBox="1"/>
          <p:nvPr/>
        </p:nvSpPr>
        <p:spPr>
          <a:xfrm>
            <a:off x="285395" y="12976911"/>
            <a:ext cx="2237715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i="1" sz="2600">
                <a:latin typeface="Times Roman"/>
                <a:ea typeface="Times Roman"/>
                <a:cs typeface="Times Roman"/>
                <a:sym typeface="Times Roman"/>
              </a:defRPr>
            </a:pPr>
            <a:r>
              <a:t>Inspired by Alammar, J (2018). The Illustrated Transformer [Blog post]. Retrieved from </a:t>
            </a:r>
            <a:r>
              <a:rPr u="sng">
                <a:solidFill>
                  <a:srgbClr val="0000EE"/>
                </a:solidFill>
                <a:hlinkClick r:id="rId2" invalidUrl="" action="" tgtFrame="" tooltip="" history="1" highlightClick="0" endSnd="0"/>
              </a:rPr>
              <a:t>https://jalammar.github.io/illustrated-transformer/</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9" name="Multi-Head Attention"/>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Multi-Head Attention</a:t>
            </a:r>
          </a:p>
        </p:txBody>
      </p:sp>
      <p:sp>
        <p:nvSpPr>
          <p:cNvPr id="3400" name="[“Attention is all you need”, Vaswani et al. 2017]"/>
          <p:cNvSpPr txBox="1"/>
          <p:nvPr/>
        </p:nvSpPr>
        <p:spPr>
          <a:xfrm>
            <a:off x="13695862" y="12940001"/>
            <a:ext cx="104658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000">
                <a:latin typeface="Helvetica Neue Light"/>
                <a:ea typeface="Helvetica Neue Light"/>
                <a:cs typeface="Helvetica Neue Light"/>
                <a:sym typeface="Helvetica Neue Light"/>
              </a:defRPr>
            </a:lvl1pPr>
          </a:lstStyle>
          <a:p>
            <a:pPr/>
            <a:r>
              <a:t>[“Attention is all you need”, Vaswani et al. 2017]</a:t>
            </a:r>
          </a:p>
        </p:txBody>
      </p:sp>
      <p:pic>
        <p:nvPicPr>
          <p:cNvPr id="3401" name="Image" descr="Image"/>
          <p:cNvPicPr>
            <a:picLocks noChangeAspect="1"/>
          </p:cNvPicPr>
          <p:nvPr/>
        </p:nvPicPr>
        <p:blipFill>
          <a:blip r:embed="rId2">
            <a:extLst/>
          </a:blip>
          <a:srcRect l="0" t="7708" r="0" b="0"/>
          <a:stretch>
            <a:fillRect/>
          </a:stretch>
        </p:blipFill>
        <p:spPr>
          <a:xfrm>
            <a:off x="15056060" y="2443767"/>
            <a:ext cx="7231628" cy="9561486"/>
          </a:xfrm>
          <a:prstGeom prst="rect">
            <a:avLst/>
          </a:prstGeom>
          <a:ln w="12700">
            <a:miter lim="400000"/>
          </a:ln>
        </p:spPr>
      </p:pic>
      <p:sp>
        <p:nvSpPr>
          <p:cNvPr id="3402" name="softmax"/>
          <p:cNvSpPr txBox="1"/>
          <p:nvPr/>
        </p:nvSpPr>
        <p:spPr>
          <a:xfrm>
            <a:off x="3207461" y="7123234"/>
            <a:ext cx="368158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500">
                <a:latin typeface="Helvetica"/>
                <a:ea typeface="Helvetica"/>
                <a:cs typeface="Helvetica"/>
                <a:sym typeface="Helvetica"/>
              </a:defRPr>
            </a:lvl1pPr>
          </a:lstStyle>
          <a:p>
            <a:pPr/>
            <a:r>
              <a:t>softmax</a:t>
            </a:r>
          </a:p>
        </p:txBody>
      </p:sp>
      <p:sp>
        <p:nvSpPr>
          <p:cNvPr id="3403" name="("/>
          <p:cNvSpPr txBox="1"/>
          <p:nvPr/>
        </p:nvSpPr>
        <p:spPr>
          <a:xfrm>
            <a:off x="5210153" y="6399334"/>
            <a:ext cx="3681581"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5000">
                <a:latin typeface="Helvetica"/>
                <a:ea typeface="Helvetica"/>
                <a:cs typeface="Helvetica"/>
                <a:sym typeface="Helvetica"/>
              </a:defRPr>
            </a:lvl1pPr>
          </a:lstStyle>
          <a:p>
            <a:pPr/>
            <a:r>
              <a:t>(</a:t>
            </a:r>
          </a:p>
        </p:txBody>
      </p:sp>
      <p:sp>
        <p:nvSpPr>
          <p:cNvPr id="3404" name=")"/>
          <p:cNvSpPr txBox="1"/>
          <p:nvPr/>
        </p:nvSpPr>
        <p:spPr>
          <a:xfrm>
            <a:off x="9641672" y="6399334"/>
            <a:ext cx="3681581"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5000">
                <a:latin typeface="Helvetica"/>
                <a:ea typeface="Helvetica"/>
                <a:cs typeface="Helvetica"/>
                <a:sym typeface="Helvetica"/>
              </a:defRPr>
            </a:lvl1pPr>
          </a:lstStyle>
          <a:p>
            <a:pPr/>
            <a:r>
              <a:t>)</a:t>
            </a:r>
          </a:p>
        </p:txBody>
      </p:sp>
      <p:grpSp>
        <p:nvGrpSpPr>
          <p:cNvPr id="3414" name="Group"/>
          <p:cNvGrpSpPr/>
          <p:nvPr/>
        </p:nvGrpSpPr>
        <p:grpSpPr>
          <a:xfrm rot="16200000">
            <a:off x="7898348" y="6166226"/>
            <a:ext cx="850521" cy="1266044"/>
            <a:chOff x="0" y="0"/>
            <a:chExt cx="850520" cy="1266043"/>
          </a:xfrm>
        </p:grpSpPr>
        <p:grpSp>
          <p:nvGrpSpPr>
            <p:cNvPr id="3407" name="Group"/>
            <p:cNvGrpSpPr/>
            <p:nvPr/>
          </p:nvGrpSpPr>
          <p:grpSpPr>
            <a:xfrm>
              <a:off x="-1" y="0"/>
              <a:ext cx="850522" cy="428458"/>
              <a:chOff x="0" y="0"/>
              <a:chExt cx="850520" cy="428457"/>
            </a:xfrm>
          </p:grpSpPr>
          <p:sp>
            <p:nvSpPr>
              <p:cNvPr id="3405" name="Square"/>
              <p:cNvSpPr/>
              <p:nvPr/>
            </p:nvSpPr>
            <p:spPr>
              <a:xfrm>
                <a:off x="0" y="0"/>
                <a:ext cx="428555"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406" name="Square"/>
              <p:cNvSpPr/>
              <p:nvPr/>
            </p:nvSpPr>
            <p:spPr>
              <a:xfrm>
                <a:off x="421965" y="0"/>
                <a:ext cx="428556"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410" name="Group"/>
            <p:cNvGrpSpPr/>
            <p:nvPr/>
          </p:nvGrpSpPr>
          <p:grpSpPr>
            <a:xfrm>
              <a:off x="-1" y="418866"/>
              <a:ext cx="850522" cy="428458"/>
              <a:chOff x="0" y="0"/>
              <a:chExt cx="850520" cy="428457"/>
            </a:xfrm>
          </p:grpSpPr>
          <p:sp>
            <p:nvSpPr>
              <p:cNvPr id="3408" name="Square"/>
              <p:cNvSpPr/>
              <p:nvPr/>
            </p:nvSpPr>
            <p:spPr>
              <a:xfrm>
                <a:off x="0" y="0"/>
                <a:ext cx="428555"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409" name="Square"/>
              <p:cNvSpPr/>
              <p:nvPr/>
            </p:nvSpPr>
            <p:spPr>
              <a:xfrm>
                <a:off x="421965" y="0"/>
                <a:ext cx="428556"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413" name="Group"/>
            <p:cNvGrpSpPr/>
            <p:nvPr/>
          </p:nvGrpSpPr>
          <p:grpSpPr>
            <a:xfrm>
              <a:off x="-1" y="837585"/>
              <a:ext cx="850522" cy="428459"/>
              <a:chOff x="0" y="0"/>
              <a:chExt cx="850520" cy="428457"/>
            </a:xfrm>
          </p:grpSpPr>
          <p:sp>
            <p:nvSpPr>
              <p:cNvPr id="3411" name="Square"/>
              <p:cNvSpPr/>
              <p:nvPr/>
            </p:nvSpPr>
            <p:spPr>
              <a:xfrm>
                <a:off x="0" y="0"/>
                <a:ext cx="428555"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412" name="Square"/>
              <p:cNvSpPr/>
              <p:nvPr/>
            </p:nvSpPr>
            <p:spPr>
              <a:xfrm>
                <a:off x="421965" y="0"/>
                <a:ext cx="428556" cy="428458"/>
              </a:xfrm>
              <a:prstGeom prst="rect">
                <a:avLst/>
              </a:prstGeom>
              <a:solidFill>
                <a:srgbClr val="E2CEF3"/>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grpSp>
        <p:nvGrpSpPr>
          <p:cNvPr id="3421" name="Group"/>
          <p:cNvGrpSpPr/>
          <p:nvPr/>
        </p:nvGrpSpPr>
        <p:grpSpPr>
          <a:xfrm>
            <a:off x="10067566" y="6166226"/>
            <a:ext cx="850521" cy="1266044"/>
            <a:chOff x="0" y="0"/>
            <a:chExt cx="850520" cy="1266043"/>
          </a:xfrm>
        </p:grpSpPr>
        <p:sp>
          <p:nvSpPr>
            <p:cNvPr id="3415" name="Square"/>
            <p:cNvSpPr/>
            <p:nvPr/>
          </p:nvSpPr>
          <p:spPr>
            <a:xfrm>
              <a:off x="0" y="0"/>
              <a:ext cx="428555"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416" name="Square"/>
            <p:cNvSpPr/>
            <p:nvPr/>
          </p:nvSpPr>
          <p:spPr>
            <a:xfrm>
              <a:off x="421965" y="0"/>
              <a:ext cx="428556"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417" name="Square"/>
            <p:cNvSpPr/>
            <p:nvPr/>
          </p:nvSpPr>
          <p:spPr>
            <a:xfrm>
              <a:off x="0" y="418866"/>
              <a:ext cx="428555"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418" name="Square"/>
            <p:cNvSpPr/>
            <p:nvPr/>
          </p:nvSpPr>
          <p:spPr>
            <a:xfrm>
              <a:off x="421965" y="418866"/>
              <a:ext cx="428556" cy="428458"/>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419" name="Square"/>
            <p:cNvSpPr/>
            <p:nvPr/>
          </p:nvSpPr>
          <p:spPr>
            <a:xfrm>
              <a:off x="0" y="837585"/>
              <a:ext cx="428555" cy="428459"/>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420" name="Square"/>
            <p:cNvSpPr/>
            <p:nvPr/>
          </p:nvSpPr>
          <p:spPr>
            <a:xfrm>
              <a:off x="421965" y="837585"/>
              <a:ext cx="428556" cy="428459"/>
            </a:xfrm>
            <a:prstGeom prst="rect">
              <a:avLst/>
            </a:prstGeom>
            <a:solidFill>
              <a:srgbClr val="FCD8AC"/>
            </a:solidFill>
            <a:ln w="127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3422" name="Line"/>
          <p:cNvSpPr/>
          <p:nvPr/>
        </p:nvSpPr>
        <p:spPr>
          <a:xfrm>
            <a:off x="7430873" y="7593134"/>
            <a:ext cx="3636852" cy="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23" name="Equation"/>
          <p:cNvSpPr txBox="1"/>
          <p:nvPr/>
        </p:nvSpPr>
        <p:spPr>
          <a:xfrm>
            <a:off x="8822426" y="7710565"/>
            <a:ext cx="853748" cy="62585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ad>
                    <m:radPr>
                      <m:ctrlPr>
                        <a:rPr xmlns:a="http://schemas.openxmlformats.org/drawingml/2006/main" sz="4000" i="1">
                          <a:solidFill>
                            <a:srgbClr val="000000"/>
                          </a:solidFill>
                          <a:latin typeface="Cambria Math" panose="02040503050406030204" pitchFamily="18" charset="0"/>
                        </a:rPr>
                      </m:ctrlPr>
                      <m:degHide m:val="on"/>
                    </m:radPr>
                    <m:deg/>
                    <m:e>
                      <m:sSub>
                        <m:e>
                          <m:r>
                            <a:rPr xmlns:a="http://schemas.openxmlformats.org/drawingml/2006/main" sz="4000" i="1">
                              <a:solidFill>
                                <a:srgbClr val="000000"/>
                              </a:solidFill>
                              <a:latin typeface="Cambria Math" panose="02040503050406030204" pitchFamily="18" charset="0"/>
                            </a:rPr>
                            <m:t>d</m:t>
                          </m:r>
                        </m:e>
                        <m:sub>
                          <m:r>
                            <a:rPr xmlns:a="http://schemas.openxmlformats.org/drawingml/2006/main" sz="4000" i="1">
                              <a:solidFill>
                                <a:srgbClr val="000000"/>
                              </a:solidFill>
                              <a:latin typeface="Cambria Math" panose="02040503050406030204" pitchFamily="18" charset="0"/>
                            </a:rPr>
                            <m:t>k</m:t>
                          </m:r>
                        </m:sub>
                      </m:sSub>
                    </m:e>
                  </m:rad>
                </m:oMath>
              </m:oMathPara>
            </a14:m>
            <a:endParaRPr sz="4000"/>
          </a:p>
        </p:txBody>
      </p:sp>
      <p:grpSp>
        <p:nvGrpSpPr>
          <p:cNvPr id="3426" name="Group"/>
          <p:cNvGrpSpPr/>
          <p:nvPr/>
        </p:nvGrpSpPr>
        <p:grpSpPr>
          <a:xfrm>
            <a:off x="9242954" y="6590577"/>
            <a:ext cx="473391" cy="473391"/>
            <a:chOff x="0" y="0"/>
            <a:chExt cx="473390" cy="473390"/>
          </a:xfrm>
        </p:grpSpPr>
        <p:sp>
          <p:nvSpPr>
            <p:cNvPr id="3424" name="Circle"/>
            <p:cNvSpPr/>
            <p:nvPr/>
          </p:nvSpPr>
          <p:spPr>
            <a:xfrm>
              <a:off x="0" y="0"/>
              <a:ext cx="473391" cy="473391"/>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425" name="Circle"/>
            <p:cNvSpPr/>
            <p:nvPr/>
          </p:nvSpPr>
          <p:spPr>
            <a:xfrm>
              <a:off x="175995" y="175995"/>
              <a:ext cx="121400" cy="121400"/>
            </a:xfrm>
            <a:prstGeom prst="ellipse">
              <a:avLst/>
            </a:prstGeom>
            <a:solidFill>
              <a:srgbClr val="000000"/>
            </a:solid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3427" name="linear"/>
          <p:cNvSpPr txBox="1"/>
          <p:nvPr/>
        </p:nvSpPr>
        <p:spPr>
          <a:xfrm>
            <a:off x="4180705" y="3348478"/>
            <a:ext cx="368158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500">
                <a:latin typeface="Helvetica"/>
                <a:ea typeface="Helvetica"/>
                <a:cs typeface="Helvetica"/>
                <a:sym typeface="Helvetica"/>
              </a:defRPr>
            </a:lvl1pPr>
          </a:lstStyle>
          <a:p>
            <a:pPr/>
            <a:r>
              <a:t>linear</a:t>
            </a:r>
          </a:p>
        </p:txBody>
      </p:sp>
      <p:sp>
        <p:nvSpPr>
          <p:cNvPr id="3428" name="Equation"/>
          <p:cNvSpPr txBox="1"/>
          <p:nvPr/>
        </p:nvSpPr>
        <p:spPr>
          <a:xfrm>
            <a:off x="2292370" y="7245649"/>
            <a:ext cx="1258603" cy="796570"/>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Sup>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i</m:t>
                      </m:r>
                    </m:sub>
                    <m:sup>
                      <m:r>
                        <a:rPr xmlns:a="http://schemas.openxmlformats.org/drawingml/2006/main" sz="4900" i="1">
                          <a:solidFill>
                            <a:srgbClr val="000000"/>
                          </a:solidFill>
                          <a:latin typeface="Cambria Math" panose="02040503050406030204" pitchFamily="18" charset="0"/>
                        </a:rPr>
                        <m:t>j</m:t>
                      </m:r>
                    </m:sup>
                  </m:sSubSup>
                  <m:r>
                    <a:rPr xmlns:a="http://schemas.openxmlformats.org/drawingml/2006/main" sz="4900" i="1">
                      <a:solidFill>
                        <a:srgbClr val="000000"/>
                      </a:solidFill>
                      <a:latin typeface="Cambria Math" panose="02040503050406030204" pitchFamily="18" charset="0"/>
                    </a:rPr>
                    <m:t>=</m:t>
                  </m:r>
                </m:oMath>
              </m:oMathPara>
            </a14:m>
            <a:endParaRPr sz="4900"/>
          </a:p>
        </p:txBody>
      </p:sp>
      <p:sp>
        <p:nvSpPr>
          <p:cNvPr id="3429" name="Equation"/>
          <p:cNvSpPr txBox="1"/>
          <p:nvPr/>
        </p:nvSpPr>
        <p:spPr>
          <a:xfrm>
            <a:off x="2278508" y="10041368"/>
            <a:ext cx="3222251" cy="13739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900" i="1">
                          <a:solidFill>
                            <a:srgbClr val="000000"/>
                          </a:solidFill>
                          <a:latin typeface="Cambria Math" panose="02040503050406030204" pitchFamily="18" charset="0"/>
                        </a:rPr>
                        <m:t>O</m:t>
                      </m:r>
                    </m:e>
                    <m:sub>
                      <m:r>
                        <a:rPr xmlns:a="http://schemas.openxmlformats.org/drawingml/2006/main" sz="4900" i="1">
                          <a:solidFill>
                            <a:srgbClr val="000000"/>
                          </a:solidFill>
                          <a:latin typeface="Cambria Math" panose="02040503050406030204" pitchFamily="18" charset="0"/>
                        </a:rPr>
                        <m:t>j</m:t>
                      </m:r>
                    </m:sub>
                  </m:sSub>
                  <m:r>
                    <a:rPr xmlns:a="http://schemas.openxmlformats.org/drawingml/2006/main" sz="4900" i="1">
                      <a:solidFill>
                        <a:srgbClr val="000000"/>
                      </a:solidFill>
                      <a:latin typeface="Cambria Math" panose="02040503050406030204" pitchFamily="18" charset="0"/>
                    </a:rPr>
                    <m:t>=</m:t>
                  </m:r>
                  <m:limLow>
                    <m:e>
                      <m:r>
                        <a:rPr xmlns:a="http://schemas.openxmlformats.org/drawingml/2006/main" sz="4900" i="1">
                          <a:solidFill>
                            <a:srgbClr val="000000"/>
                          </a:solidFill>
                          <a:latin typeface="Cambria Math" panose="02040503050406030204" pitchFamily="18" charset="0"/>
                        </a:rPr>
                        <m:t>∑</m:t>
                      </m:r>
                    </m:e>
                    <m:lim>
                      <m:r>
                        <a:rPr xmlns:a="http://schemas.openxmlformats.org/drawingml/2006/main" sz="4900" i="1">
                          <a:solidFill>
                            <a:srgbClr val="000000"/>
                          </a:solidFill>
                          <a:latin typeface="Cambria Math" panose="02040503050406030204" pitchFamily="18" charset="0"/>
                        </a:rPr>
                        <m:t>i</m:t>
                      </m:r>
                    </m:lim>
                  </m:limLow>
                  <m:sSubSup>
                    <m:e>
                      <m:r>
                        <a:rPr xmlns:a="http://schemas.openxmlformats.org/drawingml/2006/main" sz="4900" i="1">
                          <a:solidFill>
                            <a:srgbClr val="000000"/>
                          </a:solidFill>
                          <a:latin typeface="Cambria Math" panose="02040503050406030204" pitchFamily="18" charset="0"/>
                        </a:rPr>
                        <m:t>α</m:t>
                      </m:r>
                    </m:e>
                    <m:sub>
                      <m:r>
                        <a:rPr xmlns:a="http://schemas.openxmlformats.org/drawingml/2006/main" sz="4900" i="1">
                          <a:solidFill>
                            <a:srgbClr val="000000"/>
                          </a:solidFill>
                          <a:latin typeface="Cambria Math" panose="02040503050406030204" pitchFamily="18" charset="0"/>
                        </a:rPr>
                        <m:t>i</m:t>
                      </m:r>
                    </m:sub>
                    <m:sup>
                      <m:r>
                        <a:rPr xmlns:a="http://schemas.openxmlformats.org/drawingml/2006/main" sz="4900" i="1">
                          <a:solidFill>
                            <a:srgbClr val="000000"/>
                          </a:solidFill>
                          <a:latin typeface="Cambria Math" panose="02040503050406030204" pitchFamily="18" charset="0"/>
                        </a:rPr>
                        <m:t>j</m:t>
                      </m:r>
                    </m:sup>
                  </m:sSubSup>
                  <m:sSub>
                    <m:e>
                      <m:r>
                        <m:rPr>
                          <m:nor/>
                        </m:rPr>
                        <a:rPr xmlns:a="http://schemas.openxmlformats.org/drawingml/2006/main" sz="4900" i="1">
                          <a:solidFill>
                            <a:srgbClr val="00A89D"/>
                          </a:solidFill>
                          <a:latin typeface="Cambria Math" panose="02040503050406030204" pitchFamily="18" charset="0"/>
                        </a:rPr>
                        <m:t>V</m:t>
                      </m:r>
                    </m:e>
                    <m:sub>
                      <m:r>
                        <a:rPr xmlns:a="http://schemas.openxmlformats.org/drawingml/2006/main" sz="4900" i="1">
                          <a:solidFill>
                            <a:srgbClr val="00A89D"/>
                          </a:solidFill>
                          <a:latin typeface="Cambria Math" panose="02040503050406030204" pitchFamily="18" charset="0"/>
                        </a:rPr>
                        <m:t>i</m:t>
                      </m:r>
                    </m:sub>
                  </m:sSub>
                </m:oMath>
              </m:oMathPara>
            </a14:m>
            <a:endParaRPr sz="4900"/>
          </a:p>
        </p:txBody>
      </p:sp>
      <p:sp>
        <p:nvSpPr>
          <p:cNvPr id="3430" name="Equation"/>
          <p:cNvSpPr txBox="1"/>
          <p:nvPr/>
        </p:nvSpPr>
        <p:spPr>
          <a:xfrm>
            <a:off x="10275034" y="5311063"/>
            <a:ext cx="686043" cy="70555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Sup>
                    <m:e>
                      <m:r>
                        <m:rPr>
                          <m:nor/>
                        </m:rPr>
                        <a:rPr xmlns:a="http://schemas.openxmlformats.org/drawingml/2006/main" sz="4900" i="1">
                          <a:solidFill>
                            <a:srgbClr val="F8BA00"/>
                          </a:solidFill>
                          <a:latin typeface="Cambria Math" panose="02040503050406030204" pitchFamily="18" charset="0"/>
                        </a:rPr>
                        <m:t>K</m:t>
                      </m:r>
                    </m:e>
                    <m:sub>
                      <m:r>
                        <a:rPr xmlns:a="http://schemas.openxmlformats.org/drawingml/2006/main" sz="4900" i="1">
                          <a:solidFill>
                            <a:srgbClr val="000000"/>
                          </a:solidFill>
                          <a:latin typeface="Cambria Math" panose="02040503050406030204" pitchFamily="18" charset="0"/>
                        </a:rPr>
                        <m:t>i</m:t>
                      </m:r>
                    </m:sub>
                    <m:sup>
                      <m:r>
                        <a:rPr xmlns:a="http://schemas.openxmlformats.org/drawingml/2006/main" sz="4900" i="1">
                          <a:solidFill>
                            <a:srgbClr val="000000"/>
                          </a:solidFill>
                          <a:latin typeface="Cambria Math" panose="02040503050406030204" pitchFamily="18" charset="0"/>
                        </a:rPr>
                        <m:t>T</m:t>
                      </m:r>
                    </m:sup>
                  </m:sSubSup>
                </m:oMath>
              </m:oMathPara>
            </a14:m>
            <a:endParaRPr sz="4900"/>
          </a:p>
        </p:txBody>
      </p:sp>
      <p:sp>
        <p:nvSpPr>
          <p:cNvPr id="3431" name="Equation"/>
          <p:cNvSpPr txBox="1"/>
          <p:nvPr/>
        </p:nvSpPr>
        <p:spPr>
          <a:xfrm>
            <a:off x="2133366" y="3550452"/>
            <a:ext cx="2941631" cy="60024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m:rPr>
                          <m:nor/>
                        </m:rPr>
                        <a:rPr xmlns:a="http://schemas.openxmlformats.org/drawingml/2006/main" sz="4900" i="1">
                          <a:solidFill>
                            <a:srgbClr val="F8BA00"/>
                          </a:solidFill>
                          <a:latin typeface="Cambria Math" panose="02040503050406030204" pitchFamily="18" charset="0"/>
                        </a:rPr>
                        <m:t>K</m:t>
                      </m:r>
                    </m:e>
                    <m:sub>
                      <m:r>
                        <a:rPr xmlns:a="http://schemas.openxmlformats.org/drawingml/2006/main" sz="4900" i="1">
                          <a:solidFill>
                            <a:srgbClr val="F8BA00"/>
                          </a:solidFill>
                          <a:latin typeface="Cambria Math" panose="02040503050406030204" pitchFamily="18" charset="0"/>
                        </a:rPr>
                        <m:t>i</m:t>
                      </m:r>
                    </m:sub>
                  </m:sSub>
                  <m:r>
                    <a:rPr xmlns:a="http://schemas.openxmlformats.org/drawingml/2006/main" sz="4900" i="1">
                      <a:solidFill>
                        <a:srgbClr val="F8BA00"/>
                      </a:solidFill>
                      <a:latin typeface="Cambria Math" panose="02040503050406030204" pitchFamily="18" charset="0"/>
                    </a:rPr>
                    <m:t>,</m:t>
                  </m:r>
                  <m:sSub>
                    <m:e>
                      <m:r>
                        <m:rPr>
                          <m:nor/>
                        </m:rPr>
                        <a:rPr xmlns:a="http://schemas.openxmlformats.org/drawingml/2006/main" sz="4900" i="1">
                          <a:solidFill>
                            <a:srgbClr val="00A89D"/>
                          </a:solidFill>
                          <a:latin typeface="Cambria Math" panose="02040503050406030204" pitchFamily="18" charset="0"/>
                        </a:rPr>
                        <m:t>V</m:t>
                      </m:r>
                    </m:e>
                    <m:sub>
                      <m:r>
                        <a:rPr xmlns:a="http://schemas.openxmlformats.org/drawingml/2006/main" sz="4900" i="1">
                          <a:solidFill>
                            <a:srgbClr val="00A89D"/>
                          </a:solidFill>
                          <a:latin typeface="Cambria Math" panose="02040503050406030204" pitchFamily="18" charset="0"/>
                        </a:rPr>
                        <m:t>i</m:t>
                      </m:r>
                    </m:sub>
                  </m:sSub>
                  <m:r>
                    <a:rPr xmlns:a="http://schemas.openxmlformats.org/drawingml/2006/main" sz="4900" i="1">
                      <a:solidFill>
                        <a:srgbClr val="00A89D"/>
                      </a:solidFill>
                      <a:latin typeface="Cambria Math" panose="02040503050406030204" pitchFamily="18" charset="0"/>
                    </a:rPr>
                    <m:t>,</m:t>
                  </m:r>
                  <m:sSub>
                    <m:e>
                      <m:r>
                        <m:rPr>
                          <m:nor/>
                        </m:rPr>
                        <a:rPr xmlns:a="http://schemas.openxmlformats.org/drawingml/2006/main" sz="4900" i="1">
                          <a:solidFill>
                            <a:srgbClr val="CB297B"/>
                          </a:solidFill>
                          <a:latin typeface="Cambria Math" panose="02040503050406030204" pitchFamily="18" charset="0"/>
                        </a:rPr>
                        <m:t>Q</m:t>
                      </m:r>
                    </m:e>
                    <m:sub>
                      <m:r>
                        <a:rPr xmlns:a="http://schemas.openxmlformats.org/drawingml/2006/main" sz="4900" i="1">
                          <a:solidFill>
                            <a:srgbClr val="CB297B"/>
                          </a:solidFill>
                          <a:latin typeface="Cambria Math" panose="02040503050406030204" pitchFamily="18" charset="0"/>
                        </a:rPr>
                        <m:t>i</m:t>
                      </m:r>
                    </m:sub>
                  </m:sSub>
                  <m:r>
                    <a:rPr xmlns:a="http://schemas.openxmlformats.org/drawingml/2006/main" sz="4900" i="1">
                      <a:solidFill>
                        <a:srgbClr val="000000"/>
                      </a:solidFill>
                      <a:latin typeface="Cambria Math" panose="02040503050406030204" pitchFamily="18" charset="0"/>
                    </a:rPr>
                    <m:t>=</m:t>
                  </m:r>
                </m:oMath>
              </m:oMathPara>
            </a14:m>
            <a:endParaRPr sz="4900"/>
          </a:p>
        </p:txBody>
      </p:sp>
      <p:sp>
        <p:nvSpPr>
          <p:cNvPr id="3432" name="Equation"/>
          <p:cNvSpPr txBox="1"/>
          <p:nvPr/>
        </p:nvSpPr>
        <p:spPr>
          <a:xfrm>
            <a:off x="7226855" y="3436819"/>
            <a:ext cx="5646593" cy="763118"/>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400" i="1">
                      <a:solidFill>
                        <a:srgbClr val="000000"/>
                      </a:solidFill>
                      <a:latin typeface="Cambria Math" panose="02040503050406030204" pitchFamily="18" charset="0"/>
                    </a:rPr>
                    <m:t>(</m:t>
                  </m:r>
                  <m:sSub>
                    <m:e>
                      <m:r>
                        <a:rPr xmlns:a="http://schemas.openxmlformats.org/drawingml/2006/main" sz="5400" i="1">
                          <a:solidFill>
                            <a:srgbClr val="000000"/>
                          </a:solidFill>
                          <a:latin typeface="Cambria Math" panose="02040503050406030204" pitchFamily="18" charset="0"/>
                        </a:rPr>
                        <m:t>I</m:t>
                      </m:r>
                    </m:e>
                    <m:sub>
                      <m:r>
                        <a:rPr xmlns:a="http://schemas.openxmlformats.org/drawingml/2006/main" sz="5400" i="1">
                          <a:solidFill>
                            <a:srgbClr val="000000"/>
                          </a:solidFill>
                          <a:latin typeface="Cambria Math" panose="02040503050406030204" pitchFamily="18" charset="0"/>
                        </a:rPr>
                        <m:t>i</m:t>
                      </m:r>
                    </m:sub>
                  </m:sSub>
                  <m:r>
                    <a:rPr xmlns:a="http://schemas.openxmlformats.org/drawingml/2006/main" sz="5400" i="1">
                      <a:solidFill>
                        <a:srgbClr val="000000"/>
                      </a:solidFill>
                      <a:latin typeface="Cambria Math" panose="02040503050406030204" pitchFamily="18" charset="0"/>
                    </a:rPr>
                    <m:t>)</m:t>
                  </m:r>
                  <m:r>
                    <a:rPr xmlns:a="http://schemas.openxmlformats.org/drawingml/2006/main" sz="5400" i="1">
                      <a:solidFill>
                        <a:srgbClr val="000000"/>
                      </a:solidFill>
                      <a:latin typeface="Cambria Math" panose="02040503050406030204" pitchFamily="18" charset="0"/>
                    </a:rPr>
                    <m:t>,</m:t>
                  </m:r>
                  <m:sSub>
                    <m:e>
                      <m:r>
                        <m:rPr>
                          <m:nor/>
                        </m:rPr>
                        <a:rPr xmlns:a="http://schemas.openxmlformats.org/drawingml/2006/main" sz="5400" i="1">
                          <a:solidFill>
                            <a:srgbClr val="F8BA00"/>
                          </a:solidFill>
                          <a:latin typeface="Cambria Math" panose="02040503050406030204" pitchFamily="18" charset="0"/>
                        </a:rPr>
                        <m:t>K</m:t>
                      </m:r>
                    </m:e>
                    <m:sub>
                      <m:r>
                        <a:rPr xmlns:a="http://schemas.openxmlformats.org/drawingml/2006/main" sz="5400" i="1">
                          <a:solidFill>
                            <a:srgbClr val="F8BA00"/>
                          </a:solidFill>
                          <a:latin typeface="Cambria Math" panose="02040503050406030204" pitchFamily="18" charset="0"/>
                        </a:rPr>
                        <m:t>i</m:t>
                      </m:r>
                    </m:sub>
                  </m:sSub>
                  <m:r>
                    <a:rPr xmlns:a="http://schemas.openxmlformats.org/drawingml/2006/main" sz="5400" i="1">
                      <a:solidFill>
                        <a:srgbClr val="F8BA00"/>
                      </a:solidFill>
                      <a:latin typeface="Cambria Math" panose="02040503050406030204" pitchFamily="18" charset="0"/>
                    </a:rPr>
                    <m:t>,</m:t>
                  </m:r>
                  <m:sSub>
                    <m:e>
                      <m:r>
                        <m:rPr>
                          <m:nor/>
                        </m:rPr>
                        <a:rPr xmlns:a="http://schemas.openxmlformats.org/drawingml/2006/main" sz="5400" i="1">
                          <a:solidFill>
                            <a:srgbClr val="00A89D"/>
                          </a:solidFill>
                          <a:latin typeface="Cambria Math" panose="02040503050406030204" pitchFamily="18" charset="0"/>
                        </a:rPr>
                        <m:t>V</m:t>
                      </m:r>
                    </m:e>
                    <m:sub>
                      <m:r>
                        <a:rPr xmlns:a="http://schemas.openxmlformats.org/drawingml/2006/main" sz="5400" i="1">
                          <a:solidFill>
                            <a:srgbClr val="00A89D"/>
                          </a:solidFill>
                          <a:latin typeface="Cambria Math" panose="02040503050406030204" pitchFamily="18" charset="0"/>
                        </a:rPr>
                        <m:t>i</m:t>
                      </m:r>
                    </m:sub>
                  </m:sSub>
                  <m:r>
                    <a:rPr xmlns:a="http://schemas.openxmlformats.org/drawingml/2006/main" sz="5400" i="1">
                      <a:solidFill>
                        <a:srgbClr val="00A89D"/>
                      </a:solidFill>
                      <a:latin typeface="Cambria Math" panose="02040503050406030204" pitchFamily="18" charset="0"/>
                    </a:rPr>
                    <m:t>,</m:t>
                  </m:r>
                  <m:sSub>
                    <m:e>
                      <m:r>
                        <m:rPr>
                          <m:nor/>
                        </m:rPr>
                        <a:rPr xmlns:a="http://schemas.openxmlformats.org/drawingml/2006/main" sz="5400" i="1">
                          <a:solidFill>
                            <a:srgbClr val="CB297B"/>
                          </a:solidFill>
                          <a:latin typeface="Cambria Math" panose="02040503050406030204" pitchFamily="18" charset="0"/>
                        </a:rPr>
                        <m:t>Q</m:t>
                      </m:r>
                    </m:e>
                    <m:sub>
                      <m:r>
                        <a:rPr xmlns:a="http://schemas.openxmlformats.org/drawingml/2006/main" sz="5400" i="1">
                          <a:solidFill>
                            <a:srgbClr val="CB297B"/>
                          </a:solidFill>
                          <a:latin typeface="Cambria Math" panose="02040503050406030204" pitchFamily="18" charset="0"/>
                        </a:rPr>
                        <m:t>i</m:t>
                      </m:r>
                    </m:sub>
                  </m:sSub>
                  <m:r>
                    <a:rPr xmlns:a="http://schemas.openxmlformats.org/drawingml/2006/main" sz="5400" i="1">
                      <a:solidFill>
                        <a:srgbClr val="000000"/>
                      </a:solidFill>
                      <a:latin typeface="Cambria Math" panose="02040503050406030204" pitchFamily="18" charset="0"/>
                    </a:rPr>
                    <m:t>∈</m:t>
                  </m:r>
                  <m:sSup>
                    <m:e>
                      <m:r>
                        <m:rPr>
                          <m:sty m:val="p"/>
                          <m:scr m:val="double-struck"/>
                        </m:rPr>
                        <a:rPr xmlns:a="http://schemas.openxmlformats.org/drawingml/2006/main" sz="5400" i="1">
                          <a:solidFill>
                            <a:srgbClr val="000000"/>
                          </a:solidFill>
                          <a:latin typeface="Cambria Math" panose="02040503050406030204" pitchFamily="18" charset="0"/>
                        </a:rPr>
                        <m:t>R</m:t>
                      </m:r>
                    </m:e>
                    <m:sup>
                      <m:r>
                        <a:rPr xmlns:a="http://schemas.openxmlformats.org/drawingml/2006/main" sz="5400" i="1">
                          <a:solidFill>
                            <a:srgbClr val="000000"/>
                          </a:solidFill>
                          <a:latin typeface="Cambria Math" panose="02040503050406030204" pitchFamily="18" charset="0"/>
                        </a:rPr>
                        <m:t>k</m:t>
                      </m:r>
                    </m:sup>
                  </m:sSup>
                </m:oMath>
              </m:oMathPara>
            </a14:m>
            <a:endParaRPr sz="5400"/>
          </a:p>
        </p:txBody>
      </p:sp>
      <p:sp>
        <p:nvSpPr>
          <p:cNvPr id="3433" name="Equation"/>
          <p:cNvSpPr txBox="1"/>
          <p:nvPr/>
        </p:nvSpPr>
        <p:spPr>
          <a:xfrm>
            <a:off x="8037677" y="5400742"/>
            <a:ext cx="571861" cy="672828"/>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m:rPr>
                          <m:nor/>
                        </m:rPr>
                        <a:rPr xmlns:a="http://schemas.openxmlformats.org/drawingml/2006/main" sz="4800" i="1">
                          <a:solidFill>
                            <a:srgbClr val="CB297B"/>
                          </a:solidFill>
                          <a:latin typeface="Cambria Math" panose="02040503050406030204" pitchFamily="18" charset="0"/>
                        </a:rPr>
                        <m:t>Q</m:t>
                      </m:r>
                    </m:e>
                    <m:sub>
                      <m:r>
                        <a:rPr xmlns:a="http://schemas.openxmlformats.org/drawingml/2006/main" sz="4800" i="1">
                          <a:solidFill>
                            <a:srgbClr val="CB297B"/>
                          </a:solidFill>
                          <a:latin typeface="Cambria Math" panose="02040503050406030204" pitchFamily="18" charset="0"/>
                        </a:rPr>
                        <m:t>j</m:t>
                      </m:r>
                    </m:sub>
                  </m:sSub>
                </m:oMath>
              </m:oMathPara>
            </a14:m>
            <a:endParaRPr sz="4800"/>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5" name="The Transformer"/>
          <p:cNvSpPr txBox="1"/>
          <p:nvPr>
            <p:ph type="title"/>
          </p:nvPr>
        </p:nvSpPr>
        <p:spPr>
          <a:xfrm>
            <a:off x="-3098988" y="5349875"/>
            <a:ext cx="19134452" cy="3016250"/>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The Transformer</a:t>
            </a:r>
          </a:p>
        </p:txBody>
      </p:sp>
      <p:sp>
        <p:nvSpPr>
          <p:cNvPr id="3436" name="[“Attention is all you need”, Vaswani et al. 2017]"/>
          <p:cNvSpPr txBox="1"/>
          <p:nvPr/>
        </p:nvSpPr>
        <p:spPr>
          <a:xfrm>
            <a:off x="152455" y="12920664"/>
            <a:ext cx="104658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000">
                <a:latin typeface="Helvetica Neue Light"/>
                <a:ea typeface="Helvetica Neue Light"/>
                <a:cs typeface="Helvetica Neue Light"/>
                <a:sym typeface="Helvetica Neue Light"/>
              </a:defRPr>
            </a:lvl1pPr>
          </a:lstStyle>
          <a:p>
            <a:pPr/>
            <a:r>
              <a:t>[“Attention is all you need”, Vaswani et al. 2017]</a:t>
            </a:r>
          </a:p>
        </p:txBody>
      </p:sp>
      <p:pic>
        <p:nvPicPr>
          <p:cNvPr id="3437" name="Image" descr="Image"/>
          <p:cNvPicPr>
            <a:picLocks noChangeAspect="1"/>
          </p:cNvPicPr>
          <p:nvPr/>
        </p:nvPicPr>
        <p:blipFill>
          <a:blip r:embed="rId2">
            <a:extLst/>
          </a:blip>
          <a:stretch>
            <a:fillRect/>
          </a:stretch>
        </p:blipFill>
        <p:spPr>
          <a:xfrm>
            <a:off x="14491579" y="8244"/>
            <a:ext cx="9489014" cy="13350473"/>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9" name="Double-click to edit"/>
          <p:cNvSpPr txBox="1"/>
          <p:nvPr>
            <p:ph type="title"/>
          </p:nvPr>
        </p:nvSpPr>
        <p:spPr>
          <a:prstGeom prst="rect">
            <a:avLst/>
          </a:prstGeom>
        </p:spPr>
        <p:txBody>
          <a:bodyPr/>
          <a:lstStyle/>
          <a:p>
            <a:pPr/>
          </a:p>
        </p:txBody>
      </p:sp>
      <p:sp>
        <p:nvSpPr>
          <p:cNvPr id="3440" name="Double-click to edit"/>
          <p:cNvSpPr txBox="1"/>
          <p:nvPr>
            <p:ph type="body" sz="quarter" idx="1"/>
          </p:nvPr>
        </p:nvSpPr>
        <p:spPr>
          <a:prstGeom prst="rect">
            <a:avLst/>
          </a:prstGeom>
        </p:spPr>
        <p:txBody>
          <a:bodyPr/>
          <a:lstStyle/>
          <a:p>
            <a:pPr/>
          </a:p>
        </p:txBody>
      </p:sp>
      <p:sp>
        <p:nvSpPr>
          <p:cNvPr id="3441" name="Not only for Seq2Seq: Vision Transformers"/>
          <p:cNvSpPr txBox="1"/>
          <p:nvPr/>
        </p:nvSpPr>
        <p:spPr>
          <a:xfrm>
            <a:off x="2624774" y="-185584"/>
            <a:ext cx="19134452" cy="301625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p>
            <a:pPr lvl="1" indent="0" defTabSz="914400">
              <a:defRPr b="0" sz="8000">
                <a:latin typeface="Helvetica Neue Light"/>
                <a:ea typeface="Helvetica Neue Light"/>
                <a:cs typeface="Helvetica Neue Light"/>
                <a:sym typeface="Helvetica Neue Light"/>
              </a:defRPr>
            </a:pPr>
            <a:r>
              <a:t>Not only for Seq2Seq: Vision Transformers</a:t>
            </a:r>
          </a:p>
        </p:txBody>
      </p:sp>
      <p:grpSp>
        <p:nvGrpSpPr>
          <p:cNvPr id="3444" name="Group"/>
          <p:cNvGrpSpPr/>
          <p:nvPr/>
        </p:nvGrpSpPr>
        <p:grpSpPr>
          <a:xfrm>
            <a:off x="1284258" y="2650367"/>
            <a:ext cx="16678293" cy="9447637"/>
            <a:chOff x="0" y="0"/>
            <a:chExt cx="16678292" cy="9447636"/>
          </a:xfrm>
        </p:grpSpPr>
        <p:pic>
          <p:nvPicPr>
            <p:cNvPr id="3442" name="Image" descr="Image"/>
            <p:cNvPicPr>
              <a:picLocks noChangeAspect="1"/>
            </p:cNvPicPr>
            <p:nvPr/>
          </p:nvPicPr>
          <p:blipFill>
            <a:blip r:embed="rId2">
              <a:extLst/>
            </a:blip>
            <a:srcRect l="0" t="34050" r="32280" b="0"/>
            <a:stretch>
              <a:fillRect/>
            </a:stretch>
          </p:blipFill>
          <p:spPr>
            <a:xfrm>
              <a:off x="0" y="769128"/>
              <a:ext cx="16678293" cy="8678509"/>
            </a:xfrm>
            <a:prstGeom prst="rect">
              <a:avLst/>
            </a:prstGeom>
            <a:ln w="12700" cap="flat">
              <a:noFill/>
              <a:miter lim="400000"/>
            </a:ln>
            <a:effectLst/>
          </p:spPr>
        </p:pic>
        <p:sp>
          <p:nvSpPr>
            <p:cNvPr id="3443" name="Rectangle"/>
            <p:cNvSpPr/>
            <p:nvPr/>
          </p:nvSpPr>
          <p:spPr>
            <a:xfrm>
              <a:off x="498207" y="0"/>
              <a:ext cx="3112149" cy="1268243"/>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pic>
        <p:nvPicPr>
          <p:cNvPr id="3445" name="Image" descr="Image"/>
          <p:cNvPicPr>
            <a:picLocks noChangeAspect="1"/>
          </p:cNvPicPr>
          <p:nvPr/>
        </p:nvPicPr>
        <p:blipFill>
          <a:blip r:embed="rId2">
            <a:extLst/>
          </a:blip>
          <a:srcRect l="75484" t="7862" r="556" b="850"/>
          <a:stretch>
            <a:fillRect/>
          </a:stretch>
        </p:blipFill>
        <p:spPr>
          <a:xfrm>
            <a:off x="19603226" y="2942877"/>
            <a:ext cx="4078944" cy="8303987"/>
          </a:xfrm>
          <a:prstGeom prst="rect">
            <a:avLst/>
          </a:prstGeom>
          <a:ln w="12700">
            <a:miter lim="400000"/>
          </a:ln>
        </p:spPr>
      </p:pic>
      <p:sp>
        <p:nvSpPr>
          <p:cNvPr id="3446" name="[“An Image is Worth 16x16 Words”, Dosovitskiy et al. 2021]"/>
          <p:cNvSpPr txBox="1"/>
          <p:nvPr/>
        </p:nvSpPr>
        <p:spPr>
          <a:xfrm>
            <a:off x="11187866" y="12965401"/>
            <a:ext cx="13043409"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000">
                <a:latin typeface="Helvetica Neue Light"/>
                <a:ea typeface="Helvetica Neue Light"/>
                <a:cs typeface="Helvetica Neue Light"/>
                <a:sym typeface="Helvetica Neue Light"/>
              </a:defRPr>
            </a:lvl1pPr>
          </a:lstStyle>
          <a:p>
            <a:pPr/>
            <a:r>
              <a:t>[“An Image is Worth 16x16 Words”, Dosovitskiy et al. 2021]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45" grpId="1"/>
    </p:bld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8" name="Double-click to edit"/>
          <p:cNvSpPr txBox="1"/>
          <p:nvPr>
            <p:ph type="title"/>
          </p:nvPr>
        </p:nvSpPr>
        <p:spPr>
          <a:prstGeom prst="rect">
            <a:avLst/>
          </a:prstGeom>
        </p:spPr>
        <p:txBody>
          <a:bodyPr/>
          <a:lstStyle/>
          <a:p>
            <a:pPr/>
          </a:p>
        </p:txBody>
      </p:sp>
      <p:sp>
        <p:nvSpPr>
          <p:cNvPr id="3449" name="Double-click to edit"/>
          <p:cNvSpPr txBox="1"/>
          <p:nvPr>
            <p:ph type="body" sz="quarter" idx="1"/>
          </p:nvPr>
        </p:nvSpPr>
        <p:spPr>
          <a:prstGeom prst="rect">
            <a:avLst/>
          </a:prstGeom>
        </p:spPr>
        <p:txBody>
          <a:bodyPr/>
          <a:lstStyle/>
          <a:p>
            <a:pPr/>
          </a:p>
        </p:txBody>
      </p:sp>
      <p:pic>
        <p:nvPicPr>
          <p:cNvPr id="3450" name="Image" descr="Image"/>
          <p:cNvPicPr>
            <a:picLocks noChangeAspect="1"/>
          </p:cNvPicPr>
          <p:nvPr/>
        </p:nvPicPr>
        <p:blipFill>
          <a:blip r:embed="rId2">
            <a:extLst/>
          </a:blip>
          <a:srcRect l="0" t="8475" r="32280" b="0"/>
          <a:stretch>
            <a:fillRect/>
          </a:stretch>
        </p:blipFill>
        <p:spPr>
          <a:xfrm>
            <a:off x="4679562" y="2568993"/>
            <a:ext cx="14731178" cy="10637992"/>
          </a:xfrm>
          <a:prstGeom prst="rect">
            <a:avLst/>
          </a:prstGeom>
          <a:ln w="12700">
            <a:miter lim="400000"/>
          </a:ln>
        </p:spPr>
      </p:pic>
      <p:sp>
        <p:nvSpPr>
          <p:cNvPr id="3451" name="Not only for Seq2Seq: Vision Transformers"/>
          <p:cNvSpPr txBox="1"/>
          <p:nvPr/>
        </p:nvSpPr>
        <p:spPr>
          <a:xfrm>
            <a:off x="2624774" y="-185584"/>
            <a:ext cx="19134452" cy="301625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p>
            <a:pPr lvl="1" indent="0" defTabSz="914400">
              <a:defRPr b="0" sz="8000">
                <a:latin typeface="Helvetica Neue Light"/>
                <a:ea typeface="Helvetica Neue Light"/>
                <a:cs typeface="Helvetica Neue Light"/>
                <a:sym typeface="Helvetica Neue Light"/>
              </a:defRPr>
            </a:pPr>
            <a:r>
              <a:t>Not only for Seq2Seq: Vision Transformers</a:t>
            </a:r>
          </a:p>
        </p:txBody>
      </p:sp>
      <p:sp>
        <p:nvSpPr>
          <p:cNvPr id="3452" name="[“An Image is Worth 16x16 Words”, Dosovitskiy et al. 2021]"/>
          <p:cNvSpPr txBox="1"/>
          <p:nvPr/>
        </p:nvSpPr>
        <p:spPr>
          <a:xfrm>
            <a:off x="11187866" y="12965401"/>
            <a:ext cx="13043409"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000">
                <a:latin typeface="Helvetica Neue Light"/>
                <a:ea typeface="Helvetica Neue Light"/>
                <a:cs typeface="Helvetica Neue Light"/>
                <a:sym typeface="Helvetica Neue Light"/>
              </a:defRPr>
            </a:lvl1pPr>
          </a:lstStyle>
          <a:p>
            <a:pPr/>
            <a:r>
              <a:t>[“An Image is Worth 16x16 Words”, Dosovitskiy et al. 2021]</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4" name="Image Captioning… with Transformers"/>
          <p:cNvSpPr txBox="1"/>
          <p:nvPr/>
        </p:nvSpPr>
        <p:spPr>
          <a:xfrm>
            <a:off x="2624774" y="-185584"/>
            <a:ext cx="19134452" cy="301625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p>
            <a:pPr lvl="1" indent="0" defTabSz="914400">
              <a:defRPr b="0" sz="8000">
                <a:latin typeface="Helvetica Neue Light"/>
                <a:ea typeface="Helvetica Neue Light"/>
                <a:cs typeface="Helvetica Neue Light"/>
                <a:sym typeface="Helvetica Neue Light"/>
              </a:defRPr>
            </a:pPr>
            <a:r>
              <a:t>Image Captioning… with Transformers</a:t>
            </a:r>
          </a:p>
        </p:txBody>
      </p:sp>
      <p:sp>
        <p:nvSpPr>
          <p:cNvPr id="3455" name="[“CPTR: Multiscale Transformer Network for Image Captioning”, Liu et al. 2021]"/>
          <p:cNvSpPr txBox="1"/>
          <p:nvPr/>
        </p:nvSpPr>
        <p:spPr>
          <a:xfrm>
            <a:off x="6930064" y="12965401"/>
            <a:ext cx="17291813"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000">
                <a:latin typeface="Helvetica Neue Light"/>
                <a:ea typeface="Helvetica Neue Light"/>
                <a:cs typeface="Helvetica Neue Light"/>
                <a:sym typeface="Helvetica Neue Light"/>
              </a:defRPr>
            </a:lvl1pPr>
          </a:lstStyle>
          <a:p>
            <a:pPr/>
            <a:r>
              <a:t>[“CPTR: Multiscale Transformer Network for Image Captioning”, Liu et al. 2021]</a:t>
            </a:r>
          </a:p>
        </p:txBody>
      </p:sp>
      <p:pic>
        <p:nvPicPr>
          <p:cNvPr id="3456" name="Image" descr="Image"/>
          <p:cNvPicPr>
            <a:picLocks noChangeAspect="1"/>
          </p:cNvPicPr>
          <p:nvPr/>
        </p:nvPicPr>
        <p:blipFill>
          <a:blip r:embed="rId2">
            <a:extLst/>
          </a:blip>
          <a:stretch>
            <a:fillRect/>
          </a:stretch>
        </p:blipFill>
        <p:spPr>
          <a:xfrm>
            <a:off x="2944373" y="2134650"/>
            <a:ext cx="18495254" cy="1061615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458" name="Encoding Sequences with Attention"/>
          <p:cNvSpPr txBox="1"/>
          <p:nvPr>
            <p:ph type="title"/>
          </p:nvPr>
        </p:nvSpPr>
        <p:spPr>
          <a:xfrm>
            <a:off x="2624774" y="-554101"/>
            <a:ext cx="19134452" cy="3016251"/>
          </a:xfrm>
          <a:prstGeom prst="rect">
            <a:avLst/>
          </a:prstGeom>
        </p:spPr>
        <p:txBody>
          <a:bodyPr lIns="91439" tIns="91439" rIns="91439" bIns="91439" anchor="ctr"/>
          <a:lstStyle>
            <a:lvl1pPr defTabSz="914400">
              <a:defRPr sz="8000">
                <a:latin typeface="Helvetica Neue Light"/>
                <a:ea typeface="Helvetica Neue Light"/>
                <a:cs typeface="Helvetica Neue Light"/>
                <a:sym typeface="Helvetica Neue Light"/>
              </a:defRPr>
            </a:lvl1pPr>
          </a:lstStyle>
          <a:p>
            <a:pPr/>
            <a:r>
              <a:t>Encoding Sequences with Attention</a:t>
            </a:r>
          </a:p>
        </p:txBody>
      </p:sp>
      <p:sp>
        <p:nvSpPr>
          <p:cNvPr id="3459" name="Rounded Rectangle"/>
          <p:cNvSpPr/>
          <p:nvPr/>
        </p:nvSpPr>
        <p:spPr>
          <a:xfrm>
            <a:off x="1018316" y="7835014"/>
            <a:ext cx="14137887" cy="1342779"/>
          </a:xfrm>
          <a:prstGeom prst="roundRect">
            <a:avLst>
              <a:gd name="adj" fmla="val 17229"/>
            </a:avLst>
          </a:prstGeom>
          <a:solidFill>
            <a:srgbClr val="EBEBEB"/>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60" name="A"/>
          <p:cNvSpPr txBox="1"/>
          <p:nvPr/>
        </p:nvSpPr>
        <p:spPr>
          <a:xfrm>
            <a:off x="1653123" y="10246740"/>
            <a:ext cx="352127" cy="1390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vl1pPr>
          </a:lstStyle>
          <a:p>
            <a:pPr/>
            <a:r>
              <a:t>A</a:t>
            </a:r>
          </a:p>
        </p:txBody>
      </p:sp>
      <p:sp>
        <p:nvSpPr>
          <p:cNvPr id="3461" name="clownfish"/>
          <p:cNvSpPr txBox="1"/>
          <p:nvPr/>
        </p:nvSpPr>
        <p:spPr>
          <a:xfrm>
            <a:off x="3572550" y="10246740"/>
            <a:ext cx="1748477" cy="1390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vl1pPr>
          </a:lstStyle>
          <a:p>
            <a:pPr/>
            <a:r>
              <a:t>clownfish</a:t>
            </a:r>
          </a:p>
        </p:txBody>
      </p:sp>
      <p:sp>
        <p:nvSpPr>
          <p:cNvPr id="3462" name="swimming"/>
          <p:cNvSpPr txBox="1"/>
          <p:nvPr/>
        </p:nvSpPr>
        <p:spPr>
          <a:xfrm>
            <a:off x="5955676" y="10246740"/>
            <a:ext cx="1852864" cy="1390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vl1pPr>
          </a:lstStyle>
          <a:p>
            <a:pPr/>
            <a:r>
              <a:t>swimming</a:t>
            </a:r>
          </a:p>
        </p:txBody>
      </p:sp>
      <p:sp>
        <p:nvSpPr>
          <p:cNvPr id="3463" name="by"/>
          <p:cNvSpPr txBox="1"/>
          <p:nvPr/>
        </p:nvSpPr>
        <p:spPr>
          <a:xfrm>
            <a:off x="9061822" y="10246740"/>
            <a:ext cx="511210" cy="1390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vl1pPr>
          </a:lstStyle>
          <a:p>
            <a:pPr/>
            <a:r>
              <a:t>by</a:t>
            </a:r>
          </a:p>
        </p:txBody>
      </p:sp>
      <p:sp>
        <p:nvSpPr>
          <p:cNvPr id="3464" name="an"/>
          <p:cNvSpPr txBox="1"/>
          <p:nvPr/>
        </p:nvSpPr>
        <p:spPr>
          <a:xfrm>
            <a:off x="11490527" y="10246740"/>
            <a:ext cx="524436" cy="1390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vl1pPr>
          </a:lstStyle>
          <a:p>
            <a:pPr/>
            <a:r>
              <a:t>an</a:t>
            </a:r>
          </a:p>
        </p:txBody>
      </p:sp>
      <p:sp>
        <p:nvSpPr>
          <p:cNvPr id="3465" name="anemone"/>
          <p:cNvSpPr txBox="1"/>
          <p:nvPr/>
        </p:nvSpPr>
        <p:spPr>
          <a:xfrm>
            <a:off x="13352789" y="10246740"/>
            <a:ext cx="1689134" cy="1390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vl1pPr>
          </a:lstStyle>
          <a:p>
            <a:pPr/>
            <a:r>
              <a:t>anemone</a:t>
            </a:r>
          </a:p>
        </p:txBody>
      </p:sp>
      <p:sp>
        <p:nvSpPr>
          <p:cNvPr id="3466" name="N Self-Attention Blocks"/>
          <p:cNvSpPr txBox="1"/>
          <p:nvPr/>
        </p:nvSpPr>
        <p:spPr>
          <a:xfrm>
            <a:off x="4300422" y="8111602"/>
            <a:ext cx="7573675" cy="7896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vl1pPr>
          </a:lstStyle>
          <a:p>
            <a:pPr/>
            <a:r>
              <a:t>N Self-Attention Blocks</a:t>
            </a:r>
          </a:p>
        </p:txBody>
      </p:sp>
      <p:sp>
        <p:nvSpPr>
          <p:cNvPr id="3467" name="Rounded Rectangle"/>
          <p:cNvSpPr/>
          <p:nvPr/>
        </p:nvSpPr>
        <p:spPr>
          <a:xfrm>
            <a:off x="1018316" y="9523893"/>
            <a:ext cx="1986308" cy="64664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68" name="Rounded Rectangle"/>
          <p:cNvSpPr/>
          <p:nvPr/>
        </p:nvSpPr>
        <p:spPr>
          <a:xfrm>
            <a:off x="3453634" y="9523893"/>
            <a:ext cx="1986308" cy="64664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69" name="Rounded Rectangle"/>
          <p:cNvSpPr/>
          <p:nvPr/>
        </p:nvSpPr>
        <p:spPr>
          <a:xfrm>
            <a:off x="5888954" y="9523893"/>
            <a:ext cx="1986308" cy="64664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70" name="Rounded Rectangle"/>
          <p:cNvSpPr/>
          <p:nvPr/>
        </p:nvSpPr>
        <p:spPr>
          <a:xfrm>
            <a:off x="8324274" y="9523893"/>
            <a:ext cx="1986308" cy="64664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71" name="Rounded Rectangle"/>
          <p:cNvSpPr/>
          <p:nvPr/>
        </p:nvSpPr>
        <p:spPr>
          <a:xfrm>
            <a:off x="10759592" y="9523893"/>
            <a:ext cx="1986308" cy="64664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72" name="Rounded Rectangle"/>
          <p:cNvSpPr/>
          <p:nvPr/>
        </p:nvSpPr>
        <p:spPr>
          <a:xfrm>
            <a:off x="13169893" y="9523893"/>
            <a:ext cx="1986308" cy="64664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73" name="Rounded Rectangle"/>
          <p:cNvSpPr/>
          <p:nvPr/>
        </p:nvSpPr>
        <p:spPr>
          <a:xfrm>
            <a:off x="13204201" y="6844234"/>
            <a:ext cx="1986308" cy="646647"/>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74" name="Rounded Rectangle"/>
          <p:cNvSpPr/>
          <p:nvPr/>
        </p:nvSpPr>
        <p:spPr>
          <a:xfrm>
            <a:off x="10759592" y="6844234"/>
            <a:ext cx="1986308" cy="646647"/>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75" name="Rounded Rectangle"/>
          <p:cNvSpPr/>
          <p:nvPr/>
        </p:nvSpPr>
        <p:spPr>
          <a:xfrm>
            <a:off x="8324274" y="6844234"/>
            <a:ext cx="1986308" cy="646647"/>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76" name="Rounded Rectangle"/>
          <p:cNvSpPr/>
          <p:nvPr/>
        </p:nvSpPr>
        <p:spPr>
          <a:xfrm>
            <a:off x="5888954" y="6844234"/>
            <a:ext cx="1986308" cy="646647"/>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77" name="Rounded Rectangle"/>
          <p:cNvSpPr/>
          <p:nvPr/>
        </p:nvSpPr>
        <p:spPr>
          <a:xfrm>
            <a:off x="3444344" y="6844234"/>
            <a:ext cx="1986308" cy="646647"/>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78" name="Rounded Rectangle"/>
          <p:cNvSpPr/>
          <p:nvPr/>
        </p:nvSpPr>
        <p:spPr>
          <a:xfrm>
            <a:off x="1018316" y="6844234"/>
            <a:ext cx="1986308" cy="646647"/>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79" name="Rounded Rectangle"/>
          <p:cNvSpPr/>
          <p:nvPr/>
        </p:nvSpPr>
        <p:spPr>
          <a:xfrm>
            <a:off x="992916" y="4929311"/>
            <a:ext cx="19508729" cy="1342778"/>
          </a:xfrm>
          <a:prstGeom prst="roundRect">
            <a:avLst>
              <a:gd name="adj" fmla="val 17229"/>
            </a:avLst>
          </a:prstGeom>
          <a:solidFill>
            <a:srgbClr val="EBEBEB"/>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80" name="catches"/>
          <p:cNvSpPr txBox="1"/>
          <p:nvPr/>
        </p:nvSpPr>
        <p:spPr>
          <a:xfrm>
            <a:off x="16042631" y="10246740"/>
            <a:ext cx="1748477" cy="1390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vl1pPr>
          </a:lstStyle>
          <a:p>
            <a:pPr/>
            <a:r>
              <a:t>catches</a:t>
            </a:r>
          </a:p>
        </p:txBody>
      </p:sp>
      <p:sp>
        <p:nvSpPr>
          <p:cNvPr id="3481" name="a"/>
          <p:cNvSpPr txBox="1"/>
          <p:nvPr/>
        </p:nvSpPr>
        <p:spPr>
          <a:xfrm>
            <a:off x="18504255" y="10246740"/>
            <a:ext cx="1852863" cy="1390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vl1pPr>
          </a:lstStyle>
          <a:p>
            <a:pPr/>
            <a:r>
              <a:t>a</a:t>
            </a:r>
          </a:p>
        </p:txBody>
      </p:sp>
      <p:sp>
        <p:nvSpPr>
          <p:cNvPr id="3482" name="Rounded Rectangle"/>
          <p:cNvSpPr/>
          <p:nvPr/>
        </p:nvSpPr>
        <p:spPr>
          <a:xfrm>
            <a:off x="16027231" y="9523893"/>
            <a:ext cx="1986308" cy="64664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83" name="Rounded Rectangle"/>
          <p:cNvSpPr/>
          <p:nvPr/>
        </p:nvSpPr>
        <p:spPr>
          <a:xfrm>
            <a:off x="18437533" y="9523893"/>
            <a:ext cx="1986308" cy="646646"/>
          </a:xfrm>
          <a:prstGeom prst="roundRect">
            <a:avLst>
              <a:gd name="adj" fmla="val 17229"/>
            </a:avLst>
          </a:prstGeom>
          <a:solidFill>
            <a:srgbClr val="F6E0E0"/>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84" name="Rounded Rectangle"/>
          <p:cNvSpPr/>
          <p:nvPr/>
        </p:nvSpPr>
        <p:spPr>
          <a:xfrm>
            <a:off x="15922132" y="7835015"/>
            <a:ext cx="4546332" cy="1342778"/>
          </a:xfrm>
          <a:prstGeom prst="roundRect">
            <a:avLst>
              <a:gd name="adj" fmla="val 17229"/>
            </a:avLst>
          </a:prstGeom>
          <a:solidFill>
            <a:srgbClr val="EBEBEB"/>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85" name="N Self-Attention Blocks"/>
          <p:cNvSpPr txBox="1"/>
          <p:nvPr/>
        </p:nvSpPr>
        <p:spPr>
          <a:xfrm>
            <a:off x="14408460" y="8111602"/>
            <a:ext cx="7573675" cy="7896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vl1pPr>
          </a:lstStyle>
          <a:p>
            <a:pPr/>
            <a:r>
              <a:t>N Self-Attention Blocks</a:t>
            </a:r>
          </a:p>
        </p:txBody>
      </p:sp>
      <p:sp>
        <p:nvSpPr>
          <p:cNvPr id="3486" name="Rounded Rectangle"/>
          <p:cNvSpPr/>
          <p:nvPr/>
        </p:nvSpPr>
        <p:spPr>
          <a:xfrm>
            <a:off x="18424449" y="6844234"/>
            <a:ext cx="1986308" cy="646647"/>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87" name="Rounded Rectangle"/>
          <p:cNvSpPr/>
          <p:nvPr/>
        </p:nvSpPr>
        <p:spPr>
          <a:xfrm>
            <a:off x="15979838" y="6844234"/>
            <a:ext cx="1986308" cy="646647"/>
          </a:xfrm>
          <a:prstGeom prst="roundRect">
            <a:avLst>
              <a:gd name="adj" fmla="val 17229"/>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488" name="N Cross-Attention"/>
          <p:cNvSpPr txBox="1"/>
          <p:nvPr/>
        </p:nvSpPr>
        <p:spPr>
          <a:xfrm>
            <a:off x="7526222" y="5205898"/>
            <a:ext cx="7573675" cy="789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vl1pPr>
          </a:lstStyle>
          <a:p>
            <a:pPr/>
            <a:r>
              <a:t>N Cross-Attention </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490" name="Circle"/>
          <p:cNvSpPr/>
          <p:nvPr/>
        </p:nvSpPr>
        <p:spPr>
          <a:xfrm rot="5400000">
            <a:off x="18892673" y="6718479"/>
            <a:ext cx="328709" cy="328709"/>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91" name="Circle"/>
          <p:cNvSpPr/>
          <p:nvPr/>
        </p:nvSpPr>
        <p:spPr>
          <a:xfrm rot="5400000">
            <a:off x="19782933" y="6718479"/>
            <a:ext cx="328709" cy="328709"/>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92" name="Circle"/>
          <p:cNvSpPr/>
          <p:nvPr/>
        </p:nvSpPr>
        <p:spPr>
          <a:xfrm rot="5400000">
            <a:off x="20673193" y="6718479"/>
            <a:ext cx="328709" cy="328709"/>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93" name="Circle"/>
          <p:cNvSpPr/>
          <p:nvPr/>
        </p:nvSpPr>
        <p:spPr>
          <a:xfrm rot="5400000">
            <a:off x="21563454" y="6718479"/>
            <a:ext cx="328709" cy="328709"/>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94" name="Modeling arbitrarily long sequences"/>
          <p:cNvSpPr txBox="1"/>
          <p:nvPr/>
        </p:nvSpPr>
        <p:spPr>
          <a:xfrm>
            <a:off x="4434585" y="658332"/>
            <a:ext cx="15514829" cy="1291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atin typeface="Helvetica Neue Light"/>
                <a:ea typeface="Helvetica Neue Light"/>
                <a:cs typeface="Helvetica Neue Light"/>
                <a:sym typeface="Helvetica Neue Light"/>
              </a:defRPr>
            </a:lvl1pPr>
          </a:lstStyle>
          <a:p>
            <a:pPr/>
            <a:r>
              <a:t>Modeling arbitrarily long sequences</a:t>
            </a:r>
          </a:p>
        </p:txBody>
      </p:sp>
      <p:sp>
        <p:nvSpPr>
          <p:cNvPr id="3495" name="RNNs — recurrent weights are shared across time…"/>
          <p:cNvSpPr txBox="1"/>
          <p:nvPr>
            <p:ph type="body" idx="1"/>
          </p:nvPr>
        </p:nvSpPr>
        <p:spPr>
          <a:xfrm>
            <a:off x="885542" y="3349769"/>
            <a:ext cx="16107551" cy="8397199"/>
          </a:xfrm>
          <a:prstGeom prst="rect">
            <a:avLst/>
          </a:prstGeom>
        </p:spPr>
        <p:txBody>
          <a:bodyPr lIns="50800" tIns="50800" rIns="50800" bIns="50800" anchor="ctr"/>
          <a:lstStyle/>
          <a:p>
            <a:pPr marL="635000" indent="-635000" algn="l" defTabSz="825500">
              <a:lnSpc>
                <a:spcPct val="200000"/>
              </a:lnSpc>
              <a:spcBef>
                <a:spcPts val="10000"/>
              </a:spcBef>
              <a:buSzPct val="125000"/>
              <a:buChar char="•"/>
              <a:defRPr sz="4800"/>
            </a:pPr>
            <a:r>
              <a:t>RNNs — recurrent weights are shared across time</a:t>
            </a:r>
          </a:p>
          <a:p>
            <a:pPr marL="635000" indent="-635000" algn="l" defTabSz="825500">
              <a:lnSpc>
                <a:spcPct val="200000"/>
              </a:lnSpc>
              <a:spcBef>
                <a:spcPts val="10000"/>
              </a:spcBef>
              <a:buSzPct val="125000"/>
              <a:buChar char="•"/>
              <a:defRPr sz="4800"/>
            </a:pPr>
            <a:r>
              <a:t>Convolution — conv weights are shared across time</a:t>
            </a:r>
          </a:p>
          <a:p>
            <a:pPr marL="635000" indent="-635000" algn="l" defTabSz="825500">
              <a:lnSpc>
                <a:spcPct val="200000"/>
              </a:lnSpc>
              <a:spcBef>
                <a:spcPts val="10000"/>
              </a:spcBef>
              <a:buSzPct val="125000"/>
              <a:buChar char="•"/>
              <a:defRPr sz="4800"/>
            </a:pPr>
            <a:r>
              <a:t>Attention — weights are dynamically determined</a:t>
            </a:r>
          </a:p>
        </p:txBody>
      </p:sp>
      <p:grpSp>
        <p:nvGrpSpPr>
          <p:cNvPr id="3499" name="Group"/>
          <p:cNvGrpSpPr/>
          <p:nvPr/>
        </p:nvGrpSpPr>
        <p:grpSpPr>
          <a:xfrm>
            <a:off x="17452054" y="4347265"/>
            <a:ext cx="726272" cy="990742"/>
            <a:chOff x="0" y="0"/>
            <a:chExt cx="726270" cy="990741"/>
          </a:xfrm>
        </p:grpSpPr>
        <p:sp>
          <p:nvSpPr>
            <p:cNvPr id="3496" name="Line"/>
            <p:cNvSpPr/>
            <p:nvPr/>
          </p:nvSpPr>
          <p:spPr>
            <a:xfrm>
              <a:off x="0" y="487796"/>
              <a:ext cx="566691" cy="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3497" name="Line"/>
            <p:cNvSpPr/>
            <p:nvPr/>
          </p:nvSpPr>
          <p:spPr>
            <a:xfrm flipV="1">
              <a:off x="726270" y="0"/>
              <a:ext cx="1" cy="321626"/>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3498" name="Line"/>
            <p:cNvSpPr/>
            <p:nvPr/>
          </p:nvSpPr>
          <p:spPr>
            <a:xfrm flipV="1">
              <a:off x="726270" y="669115"/>
              <a:ext cx="1" cy="321627"/>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3502" name="Group"/>
          <p:cNvGrpSpPr/>
          <p:nvPr/>
        </p:nvGrpSpPr>
        <p:grpSpPr>
          <a:xfrm>
            <a:off x="19799024" y="4027655"/>
            <a:ext cx="328709" cy="976893"/>
            <a:chOff x="0" y="0"/>
            <a:chExt cx="328708" cy="976891"/>
          </a:xfrm>
        </p:grpSpPr>
        <p:sp>
          <p:nvSpPr>
            <p:cNvPr id="3500" name="Circle"/>
            <p:cNvSpPr/>
            <p:nvPr/>
          </p:nvSpPr>
          <p:spPr>
            <a:xfrm rot="5400000">
              <a:off x="0"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01" name="Circle"/>
            <p:cNvSpPr/>
            <p:nvPr/>
          </p:nvSpPr>
          <p:spPr>
            <a:xfrm rot="5400000">
              <a:off x="0" y="648183"/>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grpSp>
        <p:nvGrpSpPr>
          <p:cNvPr id="3505" name="Group"/>
          <p:cNvGrpSpPr/>
          <p:nvPr/>
        </p:nvGrpSpPr>
        <p:grpSpPr>
          <a:xfrm>
            <a:off x="18908763" y="4027655"/>
            <a:ext cx="332416" cy="976893"/>
            <a:chOff x="0" y="0"/>
            <a:chExt cx="332414" cy="976891"/>
          </a:xfrm>
        </p:grpSpPr>
        <p:sp>
          <p:nvSpPr>
            <p:cNvPr id="3503" name="Circle"/>
            <p:cNvSpPr/>
            <p:nvPr/>
          </p:nvSpPr>
          <p:spPr>
            <a:xfrm rot="5400000">
              <a:off x="3706"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04" name="Circle"/>
            <p:cNvSpPr/>
            <p:nvPr/>
          </p:nvSpPr>
          <p:spPr>
            <a:xfrm rot="5400000">
              <a:off x="0" y="648183"/>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grpSp>
        <p:nvGrpSpPr>
          <p:cNvPr id="3518" name="Group"/>
          <p:cNvGrpSpPr/>
          <p:nvPr/>
        </p:nvGrpSpPr>
        <p:grpSpPr>
          <a:xfrm>
            <a:off x="17123175" y="4027655"/>
            <a:ext cx="6569515" cy="1657335"/>
            <a:chOff x="0" y="0"/>
            <a:chExt cx="6569514" cy="1657333"/>
          </a:xfrm>
        </p:grpSpPr>
        <p:sp>
          <p:nvSpPr>
            <p:cNvPr id="3506" name="Circle"/>
            <p:cNvSpPr/>
            <p:nvPr/>
          </p:nvSpPr>
          <p:spPr>
            <a:xfrm rot="5400000">
              <a:off x="899035"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3515" name="Group"/>
            <p:cNvGrpSpPr/>
            <p:nvPr/>
          </p:nvGrpSpPr>
          <p:grpSpPr>
            <a:xfrm>
              <a:off x="8980" y="1328625"/>
              <a:ext cx="6560535" cy="328709"/>
              <a:chOff x="0" y="0"/>
              <a:chExt cx="6560533" cy="328708"/>
            </a:xfrm>
          </p:grpSpPr>
          <p:sp>
            <p:nvSpPr>
              <p:cNvPr id="3507" name="Circle"/>
              <p:cNvSpPr/>
              <p:nvPr/>
            </p:nvSpPr>
            <p:spPr>
              <a:xfrm rot="5400000">
                <a:off x="2670782"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08" name="Circle"/>
              <p:cNvSpPr/>
              <p:nvPr/>
            </p:nvSpPr>
            <p:spPr>
              <a:xfrm rot="5400000">
                <a:off x="1780522"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09" name="Circle"/>
              <p:cNvSpPr/>
              <p:nvPr/>
            </p:nvSpPr>
            <p:spPr>
              <a:xfrm rot="5400000">
                <a:off x="890260"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10" name="Circle"/>
              <p:cNvSpPr/>
              <p:nvPr/>
            </p:nvSpPr>
            <p:spPr>
              <a:xfrm rot="5400000">
                <a:off x="0"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11" name="Circle"/>
              <p:cNvSpPr/>
              <p:nvPr/>
            </p:nvSpPr>
            <p:spPr>
              <a:xfrm rot="5400000">
                <a:off x="6231825"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12" name="Circle"/>
              <p:cNvSpPr/>
              <p:nvPr/>
            </p:nvSpPr>
            <p:spPr>
              <a:xfrm rot="5400000">
                <a:off x="5341565"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13" name="Circle"/>
              <p:cNvSpPr/>
              <p:nvPr/>
            </p:nvSpPr>
            <p:spPr>
              <a:xfrm rot="5400000">
                <a:off x="4451303"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14" name="Circle"/>
              <p:cNvSpPr/>
              <p:nvPr/>
            </p:nvSpPr>
            <p:spPr>
              <a:xfrm rot="5400000">
                <a:off x="3561043"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sp>
          <p:nvSpPr>
            <p:cNvPr id="3516" name="Circle"/>
            <p:cNvSpPr/>
            <p:nvPr/>
          </p:nvSpPr>
          <p:spPr>
            <a:xfrm rot="5400000">
              <a:off x="0" y="645632"/>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17" name="Circle"/>
            <p:cNvSpPr/>
            <p:nvPr/>
          </p:nvSpPr>
          <p:spPr>
            <a:xfrm rot="5400000">
              <a:off x="895328" y="648183"/>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grpSp>
        <p:nvGrpSpPr>
          <p:cNvPr id="3521" name="Group"/>
          <p:cNvGrpSpPr/>
          <p:nvPr/>
        </p:nvGrpSpPr>
        <p:grpSpPr>
          <a:xfrm>
            <a:off x="23360068" y="4023143"/>
            <a:ext cx="329922" cy="981405"/>
            <a:chOff x="0" y="0"/>
            <a:chExt cx="329920" cy="981403"/>
          </a:xfrm>
        </p:grpSpPr>
        <p:sp>
          <p:nvSpPr>
            <p:cNvPr id="3519" name="Circle"/>
            <p:cNvSpPr/>
            <p:nvPr/>
          </p:nvSpPr>
          <p:spPr>
            <a:xfrm rot="5400000">
              <a:off x="1212"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20" name="Circle"/>
            <p:cNvSpPr/>
            <p:nvPr/>
          </p:nvSpPr>
          <p:spPr>
            <a:xfrm rot="5400000">
              <a:off x="0" y="652695"/>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grpSp>
        <p:nvGrpSpPr>
          <p:cNvPr id="3524" name="Group"/>
          <p:cNvGrpSpPr/>
          <p:nvPr/>
        </p:nvGrpSpPr>
        <p:grpSpPr>
          <a:xfrm>
            <a:off x="22468520" y="4025212"/>
            <a:ext cx="329995" cy="979336"/>
            <a:chOff x="0" y="0"/>
            <a:chExt cx="329994" cy="979334"/>
          </a:xfrm>
        </p:grpSpPr>
        <p:sp>
          <p:nvSpPr>
            <p:cNvPr id="3522" name="Circle"/>
            <p:cNvSpPr/>
            <p:nvPr/>
          </p:nvSpPr>
          <p:spPr>
            <a:xfrm rot="5400000">
              <a:off x="0"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23" name="Circle"/>
            <p:cNvSpPr/>
            <p:nvPr/>
          </p:nvSpPr>
          <p:spPr>
            <a:xfrm rot="5400000">
              <a:off x="1286" y="650626"/>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grpSp>
        <p:nvGrpSpPr>
          <p:cNvPr id="3527" name="Group"/>
          <p:cNvGrpSpPr/>
          <p:nvPr/>
        </p:nvGrpSpPr>
        <p:grpSpPr>
          <a:xfrm>
            <a:off x="21579546" y="4027655"/>
            <a:ext cx="329224" cy="976893"/>
            <a:chOff x="0" y="0"/>
            <a:chExt cx="329222" cy="976891"/>
          </a:xfrm>
        </p:grpSpPr>
        <p:sp>
          <p:nvSpPr>
            <p:cNvPr id="3525" name="Circle"/>
            <p:cNvSpPr/>
            <p:nvPr/>
          </p:nvSpPr>
          <p:spPr>
            <a:xfrm rot="5400000">
              <a:off x="514"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26" name="Circle"/>
            <p:cNvSpPr/>
            <p:nvPr/>
          </p:nvSpPr>
          <p:spPr>
            <a:xfrm rot="5400000">
              <a:off x="0" y="648183"/>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grpSp>
        <p:nvGrpSpPr>
          <p:cNvPr id="3530" name="Group"/>
          <p:cNvGrpSpPr/>
          <p:nvPr/>
        </p:nvGrpSpPr>
        <p:grpSpPr>
          <a:xfrm>
            <a:off x="20689285" y="4027655"/>
            <a:ext cx="328710" cy="976893"/>
            <a:chOff x="0" y="0"/>
            <a:chExt cx="328708" cy="976891"/>
          </a:xfrm>
        </p:grpSpPr>
        <p:sp>
          <p:nvSpPr>
            <p:cNvPr id="3528" name="Circle"/>
            <p:cNvSpPr/>
            <p:nvPr/>
          </p:nvSpPr>
          <p:spPr>
            <a:xfrm rot="5400000">
              <a:off x="0"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29" name="Circle"/>
            <p:cNvSpPr/>
            <p:nvPr/>
          </p:nvSpPr>
          <p:spPr>
            <a:xfrm rot="5400000">
              <a:off x="0" y="648183"/>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grpSp>
        <p:nvGrpSpPr>
          <p:cNvPr id="3541" name="Group"/>
          <p:cNvGrpSpPr/>
          <p:nvPr/>
        </p:nvGrpSpPr>
        <p:grpSpPr>
          <a:xfrm>
            <a:off x="17117352" y="6718479"/>
            <a:ext cx="6560534" cy="1659778"/>
            <a:chOff x="0" y="0"/>
            <a:chExt cx="6560533" cy="1659777"/>
          </a:xfrm>
        </p:grpSpPr>
        <p:sp>
          <p:nvSpPr>
            <p:cNvPr id="3531" name="Circle"/>
            <p:cNvSpPr/>
            <p:nvPr/>
          </p:nvSpPr>
          <p:spPr>
            <a:xfrm rot="5400000">
              <a:off x="885059"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3540" name="Group"/>
            <p:cNvGrpSpPr/>
            <p:nvPr/>
          </p:nvGrpSpPr>
          <p:grpSpPr>
            <a:xfrm>
              <a:off x="0" y="1331069"/>
              <a:ext cx="6560534" cy="328709"/>
              <a:chOff x="0" y="0"/>
              <a:chExt cx="6560533" cy="328708"/>
            </a:xfrm>
          </p:grpSpPr>
          <p:sp>
            <p:nvSpPr>
              <p:cNvPr id="3532" name="Circle"/>
              <p:cNvSpPr/>
              <p:nvPr/>
            </p:nvSpPr>
            <p:spPr>
              <a:xfrm rot="5400000">
                <a:off x="2670782"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33" name="Circle"/>
              <p:cNvSpPr/>
              <p:nvPr/>
            </p:nvSpPr>
            <p:spPr>
              <a:xfrm rot="5400000">
                <a:off x="1780522"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34" name="Circle"/>
              <p:cNvSpPr/>
              <p:nvPr/>
            </p:nvSpPr>
            <p:spPr>
              <a:xfrm rot="5400000">
                <a:off x="890260"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35" name="Circle"/>
              <p:cNvSpPr/>
              <p:nvPr/>
            </p:nvSpPr>
            <p:spPr>
              <a:xfrm rot="5400000">
                <a:off x="0"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36" name="Circle"/>
              <p:cNvSpPr/>
              <p:nvPr/>
            </p:nvSpPr>
            <p:spPr>
              <a:xfrm rot="5400000">
                <a:off x="6231825"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37" name="Circle"/>
              <p:cNvSpPr/>
              <p:nvPr/>
            </p:nvSpPr>
            <p:spPr>
              <a:xfrm rot="5400000">
                <a:off x="5341565"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38" name="Circle"/>
              <p:cNvSpPr/>
              <p:nvPr/>
            </p:nvSpPr>
            <p:spPr>
              <a:xfrm rot="5400000">
                <a:off x="4451303"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39" name="Circle"/>
              <p:cNvSpPr/>
              <p:nvPr/>
            </p:nvSpPr>
            <p:spPr>
              <a:xfrm rot="5400000">
                <a:off x="3561043"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grpSp>
      <p:sp>
        <p:nvSpPr>
          <p:cNvPr id="3542" name="Circle"/>
          <p:cNvSpPr/>
          <p:nvPr/>
        </p:nvSpPr>
        <p:spPr>
          <a:xfrm rot="5400000">
            <a:off x="22453716" y="6718479"/>
            <a:ext cx="328709" cy="328709"/>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grpSp>
        <p:nvGrpSpPr>
          <p:cNvPr id="3546" name="Group"/>
          <p:cNvGrpSpPr/>
          <p:nvPr/>
        </p:nvGrpSpPr>
        <p:grpSpPr>
          <a:xfrm>
            <a:off x="17383662" y="7027834"/>
            <a:ext cx="1575818" cy="1036823"/>
            <a:chOff x="0" y="0"/>
            <a:chExt cx="1575816" cy="1036821"/>
          </a:xfrm>
        </p:grpSpPr>
        <p:sp>
          <p:nvSpPr>
            <p:cNvPr id="3543" name="Line"/>
            <p:cNvSpPr/>
            <p:nvPr/>
          </p:nvSpPr>
          <p:spPr>
            <a:xfrm flipV="1">
              <a:off x="783103" y="8765"/>
              <a:ext cx="1" cy="983240"/>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3544" name="Line"/>
            <p:cNvSpPr/>
            <p:nvPr/>
          </p:nvSpPr>
          <p:spPr>
            <a:xfrm flipV="1">
              <a:off x="-1" y="0"/>
              <a:ext cx="706114" cy="1028056"/>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3545" name="Line"/>
            <p:cNvSpPr/>
            <p:nvPr/>
          </p:nvSpPr>
          <p:spPr>
            <a:xfrm flipH="1" flipV="1">
              <a:off x="869703" y="8766"/>
              <a:ext cx="706114" cy="1028056"/>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3547" name="Circle"/>
          <p:cNvSpPr/>
          <p:nvPr/>
        </p:nvSpPr>
        <p:spPr>
          <a:xfrm rot="5400000">
            <a:off x="18892673" y="9443497"/>
            <a:ext cx="328709" cy="328709"/>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48" name="Circle"/>
          <p:cNvSpPr/>
          <p:nvPr/>
        </p:nvSpPr>
        <p:spPr>
          <a:xfrm rot="5400000">
            <a:off x="19782933" y="9443497"/>
            <a:ext cx="328709" cy="328709"/>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49" name="Circle"/>
          <p:cNvSpPr/>
          <p:nvPr/>
        </p:nvSpPr>
        <p:spPr>
          <a:xfrm rot="5400000">
            <a:off x="20673193" y="9443497"/>
            <a:ext cx="328709" cy="328709"/>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50" name="Circle"/>
          <p:cNvSpPr/>
          <p:nvPr/>
        </p:nvSpPr>
        <p:spPr>
          <a:xfrm rot="5400000">
            <a:off x="21563454" y="9443497"/>
            <a:ext cx="328709" cy="328709"/>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grpSp>
        <p:nvGrpSpPr>
          <p:cNvPr id="3561" name="Group"/>
          <p:cNvGrpSpPr/>
          <p:nvPr/>
        </p:nvGrpSpPr>
        <p:grpSpPr>
          <a:xfrm>
            <a:off x="17117352" y="9443497"/>
            <a:ext cx="6560534" cy="1659778"/>
            <a:chOff x="0" y="0"/>
            <a:chExt cx="6560533" cy="1659777"/>
          </a:xfrm>
        </p:grpSpPr>
        <p:sp>
          <p:nvSpPr>
            <p:cNvPr id="3551" name="Circle"/>
            <p:cNvSpPr/>
            <p:nvPr/>
          </p:nvSpPr>
          <p:spPr>
            <a:xfrm rot="5400000">
              <a:off x="885059"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nvGrpSpPr>
            <p:cNvPr id="3560" name="Group"/>
            <p:cNvGrpSpPr/>
            <p:nvPr/>
          </p:nvGrpSpPr>
          <p:grpSpPr>
            <a:xfrm>
              <a:off x="0" y="1331069"/>
              <a:ext cx="6560534" cy="328709"/>
              <a:chOff x="0" y="0"/>
              <a:chExt cx="6560533" cy="328708"/>
            </a:xfrm>
          </p:grpSpPr>
          <p:sp>
            <p:nvSpPr>
              <p:cNvPr id="3552" name="Circle"/>
              <p:cNvSpPr/>
              <p:nvPr/>
            </p:nvSpPr>
            <p:spPr>
              <a:xfrm rot="5400000">
                <a:off x="2670782"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53" name="Circle"/>
              <p:cNvSpPr/>
              <p:nvPr/>
            </p:nvSpPr>
            <p:spPr>
              <a:xfrm rot="5400000">
                <a:off x="1780522"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54" name="Circle"/>
              <p:cNvSpPr/>
              <p:nvPr/>
            </p:nvSpPr>
            <p:spPr>
              <a:xfrm rot="5400000">
                <a:off x="890260"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55" name="Circle"/>
              <p:cNvSpPr/>
              <p:nvPr/>
            </p:nvSpPr>
            <p:spPr>
              <a:xfrm rot="5400000">
                <a:off x="0"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56" name="Circle"/>
              <p:cNvSpPr/>
              <p:nvPr/>
            </p:nvSpPr>
            <p:spPr>
              <a:xfrm rot="5400000">
                <a:off x="6231825"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57" name="Circle"/>
              <p:cNvSpPr/>
              <p:nvPr/>
            </p:nvSpPr>
            <p:spPr>
              <a:xfrm rot="5400000">
                <a:off x="5341565"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58" name="Circle"/>
              <p:cNvSpPr/>
              <p:nvPr/>
            </p:nvSpPr>
            <p:spPr>
              <a:xfrm rot="5400000">
                <a:off x="4451303"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3559" name="Circle"/>
              <p:cNvSpPr/>
              <p:nvPr/>
            </p:nvSpPr>
            <p:spPr>
              <a:xfrm rot="5400000">
                <a:off x="3561043" y="0"/>
                <a:ext cx="328709" cy="328709"/>
              </a:xfrm>
              <a:prstGeom prst="ellipse">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grpSp>
      <p:sp>
        <p:nvSpPr>
          <p:cNvPr id="3562" name="Circle"/>
          <p:cNvSpPr/>
          <p:nvPr/>
        </p:nvSpPr>
        <p:spPr>
          <a:xfrm rot="5400000">
            <a:off x="22453716" y="9443497"/>
            <a:ext cx="328709" cy="328709"/>
          </a:xfrm>
          <a:prstGeom prst="ellipse">
            <a:avLst/>
          </a:prstGeom>
          <a:solidFill>
            <a:srgbClr val="FFFFFF"/>
          </a:solidFill>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63" name="Line"/>
          <p:cNvSpPr/>
          <p:nvPr/>
        </p:nvSpPr>
        <p:spPr>
          <a:xfrm flipV="1">
            <a:off x="18166765" y="9761618"/>
            <a:ext cx="1" cy="98324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564" name="Line"/>
          <p:cNvSpPr/>
          <p:nvPr/>
        </p:nvSpPr>
        <p:spPr>
          <a:xfrm flipV="1">
            <a:off x="17383662" y="9752852"/>
            <a:ext cx="706113" cy="1028057"/>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565" name="Line"/>
          <p:cNvSpPr/>
          <p:nvPr/>
        </p:nvSpPr>
        <p:spPr>
          <a:xfrm flipH="1" flipV="1">
            <a:off x="18253365" y="9761618"/>
            <a:ext cx="706114" cy="1028057"/>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9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49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4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495">
                                            <p:txEl>
                                              <p:pRg st="2" end="2"/>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2" fill="hold">
                                  <p:stCondLst>
                                    <p:cond delay="0"/>
                                  </p:stCondLst>
                                  <p:iterate type="el" backwards="0">
                                    <p:tmAbs val="0"/>
                                  </p:iterate>
                                  <p:childTnLst>
                                    <p:set>
                                      <p:cBhvr>
                                        <p:cTn id="19" fill="hold"/>
                                        <p:tgtEl>
                                          <p:spTgt spid="3499"/>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3" fill="hold">
                                  <p:stCondLst>
                                    <p:cond delay="0"/>
                                  </p:stCondLst>
                                  <p:iterate type="el" backwards="0">
                                    <p:tmAbs val="0"/>
                                  </p:iterate>
                                  <p:childTnLst>
                                    <p:set>
                                      <p:cBhvr>
                                        <p:cTn id="22" fill="hold"/>
                                        <p:tgtEl>
                                          <p:spTgt spid="35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path" nodeType="clickEffect" presetSubtype="0" presetID="-1" grpId="4" accel="50000" decel="50000" fill="hold">
                                  <p:stCondLst>
                                    <p:cond delay="0"/>
                                  </p:stCondLst>
                                  <p:childTnLst>
                                    <p:animMotion path="M 0.000000 0.000000 L 0.036853 0.000572" origin="layout" pathEditMode="relative">
                                      <p:cBhvr>
                                        <p:cTn id="26" dur="500" fill="hold"/>
                                        <p:tgtEl>
                                          <p:spTgt spid="3499"/>
                                        </p:tgtEl>
                                        <p:attrNameLst>
                                          <p:attrName>ppt_x</p:attrName>
                                          <p:attrName>ppt_y</p:attrName>
                                        </p:attrNameLst>
                                      </p:cBhvr>
                                    </p:animMotion>
                                  </p:childTnLst>
                                </p:cTn>
                              </p:par>
                            </p:childTnLst>
                          </p:cTn>
                        </p:par>
                        <p:par>
                          <p:cTn id="27" fill="hold">
                            <p:stCondLst>
                              <p:cond delay="500"/>
                            </p:stCondLst>
                            <p:childTnLst>
                              <p:par>
                                <p:cTn id="28" presetClass="entr" nodeType="afterEffect" presetSubtype="0" presetID="1" grpId="5" fill="hold">
                                  <p:stCondLst>
                                    <p:cond delay="0"/>
                                  </p:stCondLst>
                                  <p:iterate type="el" backwards="0">
                                    <p:tmAbs val="0"/>
                                  </p:iterate>
                                  <p:childTnLst>
                                    <p:set>
                                      <p:cBhvr>
                                        <p:cTn id="29" fill="hold"/>
                                        <p:tgtEl>
                                          <p:spTgt spid="3505"/>
                                        </p:tgtEl>
                                        <p:attrNameLst>
                                          <p:attrName>style.visibility</p:attrName>
                                        </p:attrNameLst>
                                      </p:cBhvr>
                                      <p:to>
                                        <p:strVal val="visible"/>
                                      </p:to>
                                    </p:set>
                                  </p:childTnLst>
                                </p:cTn>
                              </p:par>
                            </p:childTnLst>
                          </p:cTn>
                        </p:par>
                        <p:par>
                          <p:cTn id="30" fill="hold">
                            <p:stCondLst>
                              <p:cond delay="0"/>
                            </p:stCondLst>
                            <p:childTnLst>
                              <p:par>
                                <p:cTn id="31" presetClass="path" nodeType="afterEffect" presetSubtype="0" presetID="-1" grpId="6" accel="50000" decel="50000" fill="hold">
                                  <p:stCondLst>
                                    <p:cond delay="0"/>
                                  </p:stCondLst>
                                  <p:childTnLst>
                                    <p:animMotion path="M 0.036853 0.000572 L 0.074330 0.001945" origin="layout" pathEditMode="relative">
                                      <p:cBhvr>
                                        <p:cTn id="32" dur="500" fill="hold"/>
                                        <p:tgtEl>
                                          <p:spTgt spid="3499"/>
                                        </p:tgtEl>
                                        <p:attrNameLst>
                                          <p:attrName>ppt_x</p:attrName>
                                          <p:attrName>ppt_y</p:attrName>
                                        </p:attrNameLst>
                                      </p:cBhvr>
                                    </p:animMotion>
                                  </p:childTnLst>
                                </p:cTn>
                              </p:par>
                            </p:childTnLst>
                          </p:cTn>
                        </p:par>
                        <p:par>
                          <p:cTn id="33" fill="hold">
                            <p:stCondLst>
                              <p:cond delay="500"/>
                            </p:stCondLst>
                            <p:childTnLst>
                              <p:par>
                                <p:cTn id="34" presetClass="entr" nodeType="afterEffect" presetSubtype="0" presetID="1" grpId="7" fill="hold">
                                  <p:stCondLst>
                                    <p:cond delay="0"/>
                                  </p:stCondLst>
                                  <p:iterate type="el" backwards="0">
                                    <p:tmAbs val="0"/>
                                  </p:iterate>
                                  <p:childTnLst>
                                    <p:set>
                                      <p:cBhvr>
                                        <p:cTn id="35" fill="hold"/>
                                        <p:tgtEl>
                                          <p:spTgt spid="3502"/>
                                        </p:tgtEl>
                                        <p:attrNameLst>
                                          <p:attrName>style.visibility</p:attrName>
                                        </p:attrNameLst>
                                      </p:cBhvr>
                                      <p:to>
                                        <p:strVal val="visible"/>
                                      </p:to>
                                    </p:set>
                                  </p:childTnLst>
                                </p:cTn>
                              </p:par>
                            </p:childTnLst>
                          </p:cTn>
                        </p:par>
                        <p:par>
                          <p:cTn id="36" fill="hold">
                            <p:stCondLst>
                              <p:cond delay="0"/>
                            </p:stCondLst>
                            <p:childTnLst>
                              <p:par>
                                <p:cTn id="37" presetClass="path" nodeType="afterEffect" presetSubtype="0" presetID="-1" grpId="8" accel="50000" decel="50000" fill="hold">
                                  <p:stCondLst>
                                    <p:cond delay="0"/>
                                  </p:stCondLst>
                                  <p:childTnLst>
                                    <p:animMotion path="M 0.074330 0.001945 L 0.109009 0.000215" origin="layout" pathEditMode="relative">
                                      <p:cBhvr>
                                        <p:cTn id="38" dur="500" fill="hold"/>
                                        <p:tgtEl>
                                          <p:spTgt spid="3499"/>
                                        </p:tgtEl>
                                        <p:attrNameLst>
                                          <p:attrName>ppt_x</p:attrName>
                                          <p:attrName>ppt_y</p:attrName>
                                        </p:attrNameLst>
                                      </p:cBhvr>
                                    </p:animMotion>
                                  </p:childTnLst>
                                </p:cTn>
                              </p:par>
                            </p:childTnLst>
                          </p:cTn>
                        </p:par>
                        <p:par>
                          <p:cTn id="39" fill="hold">
                            <p:stCondLst>
                              <p:cond delay="500"/>
                            </p:stCondLst>
                            <p:childTnLst>
                              <p:par>
                                <p:cTn id="40" presetClass="entr" nodeType="afterEffect" presetSubtype="0" presetID="1" grpId="9" fill="hold">
                                  <p:stCondLst>
                                    <p:cond delay="0"/>
                                  </p:stCondLst>
                                  <p:iterate type="el" backwards="0">
                                    <p:tmAbs val="0"/>
                                  </p:iterate>
                                  <p:childTnLst>
                                    <p:set>
                                      <p:cBhvr>
                                        <p:cTn id="41" fill="hold"/>
                                        <p:tgtEl>
                                          <p:spTgt spid="3530"/>
                                        </p:tgtEl>
                                        <p:attrNameLst>
                                          <p:attrName>style.visibility</p:attrName>
                                        </p:attrNameLst>
                                      </p:cBhvr>
                                      <p:to>
                                        <p:strVal val="visible"/>
                                      </p:to>
                                    </p:set>
                                  </p:childTnLst>
                                </p:cTn>
                              </p:par>
                            </p:childTnLst>
                          </p:cTn>
                        </p:par>
                        <p:par>
                          <p:cTn id="42" fill="hold">
                            <p:stCondLst>
                              <p:cond delay="0"/>
                            </p:stCondLst>
                            <p:childTnLst>
                              <p:par>
                                <p:cTn id="43" presetClass="path" nodeType="afterEffect" presetSubtype="0" presetID="-1" grpId="10" accel="50000" decel="50000" fill="hold">
                                  <p:stCondLst>
                                    <p:cond delay="0"/>
                                  </p:stCondLst>
                                  <p:childTnLst>
                                    <p:animMotion path="M 0.109009 0.000215 L 0.146085 -0.000188" origin="layout" pathEditMode="relative">
                                      <p:cBhvr>
                                        <p:cTn id="44" dur="500" fill="hold"/>
                                        <p:tgtEl>
                                          <p:spTgt spid="3499"/>
                                        </p:tgtEl>
                                        <p:attrNameLst>
                                          <p:attrName>ppt_x</p:attrName>
                                          <p:attrName>ppt_y</p:attrName>
                                        </p:attrNameLst>
                                      </p:cBhvr>
                                    </p:animMotion>
                                  </p:childTnLst>
                                </p:cTn>
                              </p:par>
                            </p:childTnLst>
                          </p:cTn>
                        </p:par>
                        <p:par>
                          <p:cTn id="45" fill="hold">
                            <p:stCondLst>
                              <p:cond delay="500"/>
                            </p:stCondLst>
                            <p:childTnLst>
                              <p:par>
                                <p:cTn id="46" presetClass="entr" nodeType="afterEffect" presetSubtype="0" presetID="1" grpId="11" fill="hold">
                                  <p:stCondLst>
                                    <p:cond delay="0"/>
                                  </p:stCondLst>
                                  <p:iterate type="el" backwards="0">
                                    <p:tmAbs val="0"/>
                                  </p:iterate>
                                  <p:childTnLst>
                                    <p:set>
                                      <p:cBhvr>
                                        <p:cTn id="47" fill="hold"/>
                                        <p:tgtEl>
                                          <p:spTgt spid="3527"/>
                                        </p:tgtEl>
                                        <p:attrNameLst>
                                          <p:attrName>style.visibility</p:attrName>
                                        </p:attrNameLst>
                                      </p:cBhvr>
                                      <p:to>
                                        <p:strVal val="visible"/>
                                      </p:to>
                                    </p:set>
                                  </p:childTnLst>
                                </p:cTn>
                              </p:par>
                            </p:childTnLst>
                          </p:cTn>
                        </p:par>
                        <p:par>
                          <p:cTn id="48" fill="hold">
                            <p:stCondLst>
                              <p:cond delay="0"/>
                            </p:stCondLst>
                            <p:childTnLst>
                              <p:par>
                                <p:cTn id="49" presetClass="path" nodeType="afterEffect" presetSubtype="0" presetID="-1" grpId="12" accel="50000" decel="50000" fill="hold">
                                  <p:stCondLst>
                                    <p:cond delay="0"/>
                                  </p:stCondLst>
                                  <p:childTnLst>
                                    <p:animMotion path="M 0.146085 -0.000188 L 0.182926 -0.001117" origin="layout" pathEditMode="relative">
                                      <p:cBhvr>
                                        <p:cTn id="50" dur="500" fill="hold"/>
                                        <p:tgtEl>
                                          <p:spTgt spid="3499"/>
                                        </p:tgtEl>
                                        <p:attrNameLst>
                                          <p:attrName>ppt_x</p:attrName>
                                          <p:attrName>ppt_y</p:attrName>
                                        </p:attrNameLst>
                                      </p:cBhvr>
                                    </p:animMotion>
                                  </p:childTnLst>
                                </p:cTn>
                              </p:par>
                            </p:childTnLst>
                          </p:cTn>
                        </p:par>
                        <p:par>
                          <p:cTn id="51" fill="hold">
                            <p:stCondLst>
                              <p:cond delay="500"/>
                            </p:stCondLst>
                            <p:childTnLst>
                              <p:par>
                                <p:cTn id="52" presetClass="entr" nodeType="afterEffect" presetSubtype="0" presetID="1" grpId="13" fill="hold">
                                  <p:stCondLst>
                                    <p:cond delay="0"/>
                                  </p:stCondLst>
                                  <p:iterate type="el" backwards="0">
                                    <p:tmAbs val="0"/>
                                  </p:iterate>
                                  <p:childTnLst>
                                    <p:set>
                                      <p:cBhvr>
                                        <p:cTn id="53" fill="hold"/>
                                        <p:tgtEl>
                                          <p:spTgt spid="3524"/>
                                        </p:tgtEl>
                                        <p:attrNameLst>
                                          <p:attrName>style.visibility</p:attrName>
                                        </p:attrNameLst>
                                      </p:cBhvr>
                                      <p:to>
                                        <p:strVal val="visible"/>
                                      </p:to>
                                    </p:set>
                                  </p:childTnLst>
                                </p:cTn>
                              </p:par>
                            </p:childTnLst>
                          </p:cTn>
                        </p:par>
                        <p:par>
                          <p:cTn id="54" fill="hold">
                            <p:stCondLst>
                              <p:cond delay="0"/>
                            </p:stCondLst>
                            <p:childTnLst>
                              <p:par>
                                <p:cTn id="55" presetClass="path" nodeType="afterEffect" presetSubtype="0" presetID="-1" grpId="14" accel="50000" decel="50000" fill="hold">
                                  <p:stCondLst>
                                    <p:cond delay="0"/>
                                  </p:stCondLst>
                                  <p:childTnLst>
                                    <p:animMotion path="M 0.182926 -0.001117 L 0.218719 0.000148" origin="layout" pathEditMode="relative">
                                      <p:cBhvr>
                                        <p:cTn id="56" dur="500" fill="hold"/>
                                        <p:tgtEl>
                                          <p:spTgt spid="3499"/>
                                        </p:tgtEl>
                                        <p:attrNameLst>
                                          <p:attrName>ppt_x</p:attrName>
                                          <p:attrName>ppt_y</p:attrName>
                                        </p:attrNameLst>
                                      </p:cBhvr>
                                    </p:animMotion>
                                  </p:childTnLst>
                                </p:cTn>
                              </p:par>
                            </p:childTnLst>
                          </p:cTn>
                        </p:par>
                        <p:par>
                          <p:cTn id="57" fill="hold">
                            <p:stCondLst>
                              <p:cond delay="500"/>
                            </p:stCondLst>
                            <p:childTnLst>
                              <p:par>
                                <p:cTn id="58" presetClass="entr" nodeType="afterEffect" presetSubtype="0" presetID="1" grpId="15" fill="hold">
                                  <p:stCondLst>
                                    <p:cond delay="0"/>
                                  </p:stCondLst>
                                  <p:iterate type="el" backwards="0">
                                    <p:tmAbs val="0"/>
                                  </p:iterate>
                                  <p:childTnLst>
                                    <p:set>
                                      <p:cBhvr>
                                        <p:cTn id="59" fill="hold"/>
                                        <p:tgtEl>
                                          <p:spTgt spid="3521"/>
                                        </p:tgtEl>
                                        <p:attrNameLst>
                                          <p:attrName>style.visibility</p:attrName>
                                        </p:attrNameLst>
                                      </p:cBhvr>
                                      <p:to>
                                        <p:strVal val="visible"/>
                                      </p:to>
                                    </p:set>
                                  </p:childTnLst>
                                </p:cTn>
                              </p:par>
                            </p:childTnLst>
                          </p:cTn>
                        </p:par>
                        <p:par>
                          <p:cTn id="60" fill="hold">
                            <p:stCondLst>
                              <p:cond delay="500"/>
                            </p:stCondLst>
                            <p:childTnLst>
                              <p:par>
                                <p:cTn id="61" presetClass="entr" nodeType="afterEffect" presetSubtype="0" presetID="1" grpId="16" fill="hold">
                                  <p:stCondLst>
                                    <p:cond delay="0"/>
                                  </p:stCondLst>
                                  <p:iterate type="el" backwards="0">
                                    <p:tmAbs val="0"/>
                                  </p:iterate>
                                  <p:childTnLst>
                                    <p:set>
                                      <p:cBhvr>
                                        <p:cTn id="62" fill="hold"/>
                                        <p:tgtEl>
                                          <p:spTgt spid="3541"/>
                                        </p:tgtEl>
                                        <p:attrNameLst>
                                          <p:attrName>style.visibility</p:attrName>
                                        </p:attrNameLst>
                                      </p:cBhvr>
                                      <p:to>
                                        <p:strVal val="visible"/>
                                      </p:to>
                                    </p:set>
                                  </p:childTnLst>
                                </p:cTn>
                              </p:par>
                            </p:childTnLst>
                          </p:cTn>
                        </p:par>
                        <p:par>
                          <p:cTn id="63" fill="hold">
                            <p:stCondLst>
                              <p:cond delay="500"/>
                            </p:stCondLst>
                            <p:childTnLst>
                              <p:par>
                                <p:cTn id="64" presetClass="entr" nodeType="afterEffect" presetSubtype="0" presetID="1" grpId="17" fill="hold">
                                  <p:stCondLst>
                                    <p:cond delay="0"/>
                                  </p:stCondLst>
                                  <p:iterate type="el" backwards="0">
                                    <p:tmAbs val="0"/>
                                  </p:iterate>
                                  <p:childTnLst>
                                    <p:set>
                                      <p:cBhvr>
                                        <p:cTn id="65" fill="hold"/>
                                        <p:tgtEl>
                                          <p:spTgt spid="354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Class="path" nodeType="clickEffect" presetSubtype="0" presetID="-1" grpId="18" accel="50000" decel="50000" fill="hold">
                                  <p:stCondLst>
                                    <p:cond delay="0"/>
                                  </p:stCondLst>
                                  <p:childTnLst>
                                    <p:animMotion path="M 0.000000 0.000000 L 0.035291 -0.000464" origin="layout" pathEditMode="relative">
                                      <p:cBhvr>
                                        <p:cTn id="69" dur="500" fill="hold"/>
                                        <p:tgtEl>
                                          <p:spTgt spid="3546"/>
                                        </p:tgtEl>
                                        <p:attrNameLst>
                                          <p:attrName>ppt_x</p:attrName>
                                          <p:attrName>ppt_y</p:attrName>
                                        </p:attrNameLst>
                                      </p:cBhvr>
                                    </p:animMotion>
                                  </p:childTnLst>
                                </p:cTn>
                              </p:par>
                            </p:childTnLst>
                          </p:cTn>
                        </p:par>
                        <p:par>
                          <p:cTn id="70" fill="hold">
                            <p:stCondLst>
                              <p:cond delay="500"/>
                            </p:stCondLst>
                            <p:childTnLst>
                              <p:par>
                                <p:cTn id="71" presetClass="entr" nodeType="afterEffect" presetSubtype="0" presetID="1" grpId="19" fill="hold">
                                  <p:stCondLst>
                                    <p:cond delay="0"/>
                                  </p:stCondLst>
                                  <p:iterate type="el" backwards="0">
                                    <p:tmAbs val="0"/>
                                  </p:iterate>
                                  <p:childTnLst>
                                    <p:set>
                                      <p:cBhvr>
                                        <p:cTn id="72" fill="hold"/>
                                        <p:tgtEl>
                                          <p:spTgt spid="3490"/>
                                        </p:tgtEl>
                                        <p:attrNameLst>
                                          <p:attrName>style.visibility</p:attrName>
                                        </p:attrNameLst>
                                      </p:cBhvr>
                                      <p:to>
                                        <p:strVal val="visible"/>
                                      </p:to>
                                    </p:set>
                                  </p:childTnLst>
                                </p:cTn>
                              </p:par>
                            </p:childTnLst>
                          </p:cTn>
                        </p:par>
                        <p:par>
                          <p:cTn id="73" fill="hold">
                            <p:stCondLst>
                              <p:cond delay="0"/>
                            </p:stCondLst>
                            <p:childTnLst>
                              <p:par>
                                <p:cTn id="74" presetClass="path" nodeType="afterEffect" presetSubtype="0" presetID="-1" grpId="20" accel="50000" decel="50000" fill="hold">
                                  <p:stCondLst>
                                    <p:cond delay="0"/>
                                  </p:stCondLst>
                                  <p:childTnLst>
                                    <p:animMotion path="M 0.035291 -0.000464 L 0.072736 -0.000323" origin="layout" pathEditMode="relative">
                                      <p:cBhvr>
                                        <p:cTn id="75" dur="500" fill="hold"/>
                                        <p:tgtEl>
                                          <p:spTgt spid="3546"/>
                                        </p:tgtEl>
                                        <p:attrNameLst>
                                          <p:attrName>ppt_x</p:attrName>
                                          <p:attrName>ppt_y</p:attrName>
                                        </p:attrNameLst>
                                      </p:cBhvr>
                                    </p:animMotion>
                                  </p:childTnLst>
                                </p:cTn>
                              </p:par>
                            </p:childTnLst>
                          </p:cTn>
                        </p:par>
                        <p:par>
                          <p:cTn id="76" fill="hold">
                            <p:stCondLst>
                              <p:cond delay="500"/>
                            </p:stCondLst>
                            <p:childTnLst>
                              <p:par>
                                <p:cTn id="77" presetClass="entr" nodeType="afterEffect" presetSubtype="0" presetID="1" grpId="21" fill="hold">
                                  <p:stCondLst>
                                    <p:cond delay="0"/>
                                  </p:stCondLst>
                                  <p:iterate type="el" backwards="0">
                                    <p:tmAbs val="0"/>
                                  </p:iterate>
                                  <p:childTnLst>
                                    <p:set>
                                      <p:cBhvr>
                                        <p:cTn id="78" fill="hold"/>
                                        <p:tgtEl>
                                          <p:spTgt spid="3491"/>
                                        </p:tgtEl>
                                        <p:attrNameLst>
                                          <p:attrName>style.visibility</p:attrName>
                                        </p:attrNameLst>
                                      </p:cBhvr>
                                      <p:to>
                                        <p:strVal val="visible"/>
                                      </p:to>
                                    </p:set>
                                  </p:childTnLst>
                                </p:cTn>
                              </p:par>
                            </p:childTnLst>
                          </p:cTn>
                        </p:par>
                        <p:par>
                          <p:cTn id="79" fill="hold">
                            <p:stCondLst>
                              <p:cond delay="0"/>
                            </p:stCondLst>
                            <p:childTnLst>
                              <p:par>
                                <p:cTn id="80" presetClass="path" nodeType="afterEffect" presetSubtype="0" presetID="-1" grpId="22" accel="50000" decel="50000" fill="hold">
                                  <p:stCondLst>
                                    <p:cond delay="0"/>
                                  </p:stCondLst>
                                  <p:childTnLst>
                                    <p:animMotion path="M 0.072736 -0.000323 L 0.108626 -0.000855" origin="layout" pathEditMode="relative">
                                      <p:cBhvr>
                                        <p:cTn id="81" dur="500" fill="hold"/>
                                        <p:tgtEl>
                                          <p:spTgt spid="3546"/>
                                        </p:tgtEl>
                                        <p:attrNameLst>
                                          <p:attrName>ppt_x</p:attrName>
                                          <p:attrName>ppt_y</p:attrName>
                                        </p:attrNameLst>
                                      </p:cBhvr>
                                    </p:animMotion>
                                  </p:childTnLst>
                                </p:cTn>
                              </p:par>
                            </p:childTnLst>
                          </p:cTn>
                        </p:par>
                        <p:par>
                          <p:cTn id="82" fill="hold">
                            <p:stCondLst>
                              <p:cond delay="500"/>
                            </p:stCondLst>
                            <p:childTnLst>
                              <p:par>
                                <p:cTn id="83" presetClass="entr" nodeType="afterEffect" presetSubtype="0" presetID="1" grpId="23" fill="hold">
                                  <p:stCondLst>
                                    <p:cond delay="0"/>
                                  </p:stCondLst>
                                  <p:iterate type="el" backwards="0">
                                    <p:tmAbs val="0"/>
                                  </p:iterate>
                                  <p:childTnLst>
                                    <p:set>
                                      <p:cBhvr>
                                        <p:cTn id="84" fill="hold"/>
                                        <p:tgtEl>
                                          <p:spTgt spid="3492"/>
                                        </p:tgtEl>
                                        <p:attrNameLst>
                                          <p:attrName>style.visibility</p:attrName>
                                        </p:attrNameLst>
                                      </p:cBhvr>
                                      <p:to>
                                        <p:strVal val="visible"/>
                                      </p:to>
                                    </p:set>
                                  </p:childTnLst>
                                </p:cTn>
                              </p:par>
                            </p:childTnLst>
                          </p:cTn>
                        </p:par>
                        <p:par>
                          <p:cTn id="85" fill="hold">
                            <p:stCondLst>
                              <p:cond delay="0"/>
                            </p:stCondLst>
                            <p:childTnLst>
                              <p:par>
                                <p:cTn id="86" presetClass="path" nodeType="afterEffect" presetSubtype="0" presetID="-1" grpId="24" accel="50000" decel="50000" fill="hold">
                                  <p:stCondLst>
                                    <p:cond delay="0"/>
                                  </p:stCondLst>
                                  <p:childTnLst>
                                    <p:animMotion path="M 0.108626 -0.000855 L 0.145851 -0.000606" origin="layout" pathEditMode="relative">
                                      <p:cBhvr>
                                        <p:cTn id="87" dur="500" fill="hold"/>
                                        <p:tgtEl>
                                          <p:spTgt spid="3546"/>
                                        </p:tgtEl>
                                        <p:attrNameLst>
                                          <p:attrName>ppt_x</p:attrName>
                                          <p:attrName>ppt_y</p:attrName>
                                        </p:attrNameLst>
                                      </p:cBhvr>
                                    </p:animMotion>
                                  </p:childTnLst>
                                </p:cTn>
                              </p:par>
                            </p:childTnLst>
                          </p:cTn>
                        </p:par>
                        <p:par>
                          <p:cTn id="88" fill="hold">
                            <p:stCondLst>
                              <p:cond delay="500"/>
                            </p:stCondLst>
                            <p:childTnLst>
                              <p:par>
                                <p:cTn id="89" presetClass="entr" nodeType="afterEffect" presetSubtype="0" presetID="1" grpId="25" fill="hold">
                                  <p:stCondLst>
                                    <p:cond delay="0"/>
                                  </p:stCondLst>
                                  <p:iterate type="el" backwards="0">
                                    <p:tmAbs val="0"/>
                                  </p:iterate>
                                  <p:childTnLst>
                                    <p:set>
                                      <p:cBhvr>
                                        <p:cTn id="90" fill="hold"/>
                                        <p:tgtEl>
                                          <p:spTgt spid="3493"/>
                                        </p:tgtEl>
                                        <p:attrNameLst>
                                          <p:attrName>style.visibility</p:attrName>
                                        </p:attrNameLst>
                                      </p:cBhvr>
                                      <p:to>
                                        <p:strVal val="visible"/>
                                      </p:to>
                                    </p:set>
                                  </p:childTnLst>
                                </p:cTn>
                              </p:par>
                            </p:childTnLst>
                          </p:cTn>
                        </p:par>
                        <p:par>
                          <p:cTn id="91" fill="hold">
                            <p:stCondLst>
                              <p:cond delay="0"/>
                            </p:stCondLst>
                            <p:childTnLst>
                              <p:par>
                                <p:cTn id="92" presetClass="path" nodeType="afterEffect" presetSubtype="0" presetID="-1" grpId="26" accel="50000" decel="50000" fill="hold">
                                  <p:stCondLst>
                                    <p:cond delay="0"/>
                                  </p:stCondLst>
                                  <p:childTnLst>
                                    <p:animMotion path="M 0.145851 -0.000606 L 0.182165 -0.001037" origin="layout" pathEditMode="relative">
                                      <p:cBhvr>
                                        <p:cTn id="93" dur="500" fill="hold"/>
                                        <p:tgtEl>
                                          <p:spTgt spid="3546"/>
                                        </p:tgtEl>
                                        <p:attrNameLst>
                                          <p:attrName>ppt_x</p:attrName>
                                          <p:attrName>ppt_y</p:attrName>
                                        </p:attrNameLst>
                                      </p:cBhvr>
                                    </p:animMotion>
                                  </p:childTnLst>
                                </p:cTn>
                              </p:par>
                            </p:childTnLst>
                          </p:cTn>
                        </p:par>
                        <p:par>
                          <p:cTn id="94" fill="hold">
                            <p:stCondLst>
                              <p:cond delay="500"/>
                            </p:stCondLst>
                            <p:childTnLst>
                              <p:par>
                                <p:cTn id="95" presetClass="entr" nodeType="afterEffect" presetSubtype="0" presetID="1" grpId="27" fill="hold">
                                  <p:stCondLst>
                                    <p:cond delay="0"/>
                                  </p:stCondLst>
                                  <p:iterate type="el" backwards="0">
                                    <p:tmAbs val="0"/>
                                  </p:iterate>
                                  <p:childTnLst>
                                    <p:set>
                                      <p:cBhvr>
                                        <p:cTn id="96" fill="hold"/>
                                        <p:tgtEl>
                                          <p:spTgt spid="354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Class="entr" nodeType="clickEffect" presetSubtype="0" presetID="1" grpId="28" fill="hold">
                                  <p:stCondLst>
                                    <p:cond delay="0"/>
                                  </p:stCondLst>
                                  <p:iterate type="el" backwards="0">
                                    <p:tmAbs val="0"/>
                                  </p:iterate>
                                  <p:childTnLst>
                                    <p:set>
                                      <p:cBhvr>
                                        <p:cTn id="100" fill="hold"/>
                                        <p:tgtEl>
                                          <p:spTgt spid="3561"/>
                                        </p:tgtEl>
                                        <p:attrNameLst>
                                          <p:attrName>style.visibility</p:attrName>
                                        </p:attrNameLst>
                                      </p:cBhvr>
                                      <p:to>
                                        <p:strVal val="visible"/>
                                      </p:to>
                                    </p:set>
                                  </p:childTnLst>
                                </p:cTn>
                              </p:par>
                            </p:childTnLst>
                          </p:cTn>
                        </p:par>
                        <p:par>
                          <p:cTn id="101" fill="hold">
                            <p:stCondLst>
                              <p:cond delay="0"/>
                            </p:stCondLst>
                            <p:childTnLst>
                              <p:par>
                                <p:cTn id="102" presetClass="entr" nodeType="afterEffect" presetSubtype="0" presetID="1" grpId="29" fill="hold">
                                  <p:stCondLst>
                                    <p:cond delay="0"/>
                                  </p:stCondLst>
                                  <p:iterate type="el" backwards="0">
                                    <p:tmAbs val="0"/>
                                  </p:iterate>
                                  <p:childTnLst>
                                    <p:set>
                                      <p:cBhvr>
                                        <p:cTn id="103" fill="hold"/>
                                        <p:tgtEl>
                                          <p:spTgt spid="3564"/>
                                        </p:tgtEl>
                                        <p:attrNameLst>
                                          <p:attrName>style.visibility</p:attrName>
                                        </p:attrNameLst>
                                      </p:cBhvr>
                                      <p:to>
                                        <p:strVal val="visible"/>
                                      </p:to>
                                    </p:set>
                                  </p:childTnLst>
                                </p:cTn>
                              </p:par>
                            </p:childTnLst>
                          </p:cTn>
                        </p:par>
                        <p:par>
                          <p:cTn id="104" fill="hold">
                            <p:stCondLst>
                              <p:cond delay="0"/>
                            </p:stCondLst>
                            <p:childTnLst>
                              <p:par>
                                <p:cTn id="105" presetClass="entr" nodeType="afterEffect" presetSubtype="0" presetID="1" grpId="30" fill="hold">
                                  <p:stCondLst>
                                    <p:cond delay="0"/>
                                  </p:stCondLst>
                                  <p:iterate type="el" backwards="0">
                                    <p:tmAbs val="0"/>
                                  </p:iterate>
                                  <p:childTnLst>
                                    <p:set>
                                      <p:cBhvr>
                                        <p:cTn id="106" fill="hold"/>
                                        <p:tgtEl>
                                          <p:spTgt spid="3563"/>
                                        </p:tgtEl>
                                        <p:attrNameLst>
                                          <p:attrName>style.visibility</p:attrName>
                                        </p:attrNameLst>
                                      </p:cBhvr>
                                      <p:to>
                                        <p:strVal val="visible"/>
                                      </p:to>
                                    </p:set>
                                  </p:childTnLst>
                                </p:cTn>
                              </p:par>
                            </p:childTnLst>
                          </p:cTn>
                        </p:par>
                        <p:par>
                          <p:cTn id="107" fill="hold">
                            <p:stCondLst>
                              <p:cond delay="0"/>
                            </p:stCondLst>
                            <p:childTnLst>
                              <p:par>
                                <p:cTn id="108" presetClass="entr" nodeType="afterEffect" presetSubtype="0" presetID="1" grpId="31" fill="hold">
                                  <p:stCondLst>
                                    <p:cond delay="0"/>
                                  </p:stCondLst>
                                  <p:iterate type="el" backwards="0">
                                    <p:tmAbs val="0"/>
                                  </p:iterate>
                                  <p:childTnLst>
                                    <p:set>
                                      <p:cBhvr>
                                        <p:cTn id="109" fill="hold"/>
                                        <p:tgtEl>
                                          <p:spTgt spid="3565"/>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Class="path" nodeType="clickEffect" presetSubtype="0" presetID="-1" grpId="32" accel="50000" decel="50000" fill="hold">
                                  <p:stCondLst>
                                    <p:cond delay="0"/>
                                  </p:stCondLst>
                                  <p:childTnLst>
                                    <p:animMotion path="M 0.000000 0.000000 L 0.034981 -0.003945" origin="layout" pathEditMode="relative">
                                      <p:cBhvr>
                                        <p:cTn id="113" dur="500" fill="hold"/>
                                        <p:tgtEl>
                                          <p:spTgt spid="3564"/>
                                        </p:tgtEl>
                                        <p:attrNameLst>
                                          <p:attrName>ppt_x</p:attrName>
                                          <p:attrName>ppt_y</p:attrName>
                                        </p:attrNameLst>
                                      </p:cBhvr>
                                    </p:animMotion>
                                  </p:childTnLst>
                                </p:cTn>
                              </p:par>
                            </p:childTnLst>
                          </p:cTn>
                        </p:par>
                        <p:par>
                          <p:cTn id="114" fill="hold">
                            <p:stCondLst>
                              <p:cond delay="0"/>
                            </p:stCondLst>
                            <p:childTnLst>
                              <p:par>
                                <p:cTn id="115" presetClass="emph" nodeType="withEffect" presetID="9" grpId="33" fill="hold">
                                  <p:stCondLst>
                                    <p:cond delay="0"/>
                                  </p:stCondLst>
                                  <p:childTnLst>
                                    <p:set>
                                      <p:cBhvr>
                                        <p:cTn id="116" dur="indefinite" fill="hold"/>
                                        <p:tgtEl>
                                          <p:spTgt spid="3564"/>
                                        </p:tgtEl>
                                        <p:attrNameLst>
                                          <p:attrName>style.opacity</p:attrName>
                                        </p:attrNameLst>
                                      </p:cBhvr>
                                      <p:to>
                                        <p:strVal val="0.36"/>
                                      </p:to>
                                    </p:set>
                                    <p:animEffect filter="image" prLst="opacity: 0.36; ">
                                      <p:cBhvr>
                                        <p:cTn id="117" dur="indefinite" fill="hold"/>
                                        <p:tgtEl>
                                          <p:spTgt spid="3564"/>
                                        </p:tgtEl>
                                      </p:cBhvr>
                                    </p:animEffect>
                                  </p:childTnLst>
                                </p:cTn>
                              </p:par>
                            </p:childTnLst>
                          </p:cTn>
                        </p:par>
                        <p:par>
                          <p:cTn id="118" fill="hold">
                            <p:stCondLst>
                              <p:cond delay="0"/>
                            </p:stCondLst>
                            <p:childTnLst>
                              <p:par>
                                <p:cTn id="119" presetClass="path" nodeType="withEffect" presetSubtype="0" presetID="-1" grpId="34" accel="50000" decel="50000" fill="hold">
                                  <p:stCondLst>
                                    <p:cond delay="0"/>
                                  </p:stCondLst>
                                  <p:childTnLst>
                                    <p:animMotion path="M 0.000000 0.000000 L 0.036665 0.000380" origin="layout" pathEditMode="relative">
                                      <p:cBhvr>
                                        <p:cTn id="120" dur="500" fill="hold"/>
                                        <p:tgtEl>
                                          <p:spTgt spid="3563"/>
                                        </p:tgtEl>
                                        <p:attrNameLst>
                                          <p:attrName>ppt_x</p:attrName>
                                          <p:attrName>ppt_y</p:attrName>
                                        </p:attrNameLst>
                                      </p:cBhvr>
                                    </p:animMotion>
                                  </p:childTnLst>
                                </p:cTn>
                              </p:par>
                            </p:childTnLst>
                          </p:cTn>
                        </p:par>
                        <p:par>
                          <p:cTn id="121" fill="hold">
                            <p:stCondLst>
                              <p:cond delay="0"/>
                            </p:stCondLst>
                            <p:childTnLst>
                              <p:par>
                                <p:cTn id="122" presetClass="emph" nodeType="withEffect" presetID="9" grpId="35" fill="hold">
                                  <p:stCondLst>
                                    <p:cond delay="0"/>
                                  </p:stCondLst>
                                  <p:childTnLst>
                                    <p:set>
                                      <p:cBhvr>
                                        <p:cTn id="123" dur="indefinite" fill="hold"/>
                                        <p:tgtEl>
                                          <p:spTgt spid="3563"/>
                                        </p:tgtEl>
                                        <p:attrNameLst>
                                          <p:attrName>style.opacity</p:attrName>
                                        </p:attrNameLst>
                                      </p:cBhvr>
                                      <p:to>
                                        <p:strVal val="0.12"/>
                                      </p:to>
                                    </p:set>
                                    <p:animEffect filter="image" prLst="opacity: 0.12; ">
                                      <p:cBhvr>
                                        <p:cTn id="124" dur="indefinite" fill="hold"/>
                                        <p:tgtEl>
                                          <p:spTgt spid="3563"/>
                                        </p:tgtEl>
                                      </p:cBhvr>
                                    </p:animEffect>
                                  </p:childTnLst>
                                </p:cTn>
                              </p:par>
                            </p:childTnLst>
                          </p:cTn>
                        </p:par>
                        <p:par>
                          <p:cTn id="125" fill="hold">
                            <p:stCondLst>
                              <p:cond delay="0"/>
                            </p:stCondLst>
                            <p:childTnLst>
                              <p:par>
                                <p:cTn id="126" presetClass="path" nodeType="withEffect" presetSubtype="0" presetID="-1" grpId="36" accel="50000" decel="50000" fill="hold">
                                  <p:stCondLst>
                                    <p:cond delay="0"/>
                                  </p:stCondLst>
                                  <p:childTnLst>
                                    <p:animMotion path="M 0.000000 0.000000 L 0.035235 0.000206" origin="layout" pathEditMode="relative">
                                      <p:cBhvr>
                                        <p:cTn id="127" dur="500" fill="hold"/>
                                        <p:tgtEl>
                                          <p:spTgt spid="3565"/>
                                        </p:tgtEl>
                                        <p:attrNameLst>
                                          <p:attrName>ppt_x</p:attrName>
                                          <p:attrName>ppt_y</p:attrName>
                                        </p:attrNameLst>
                                      </p:cBhvr>
                                    </p:animMotion>
                                  </p:childTnLst>
                                </p:cTn>
                              </p:par>
                            </p:childTnLst>
                          </p:cTn>
                        </p:par>
                        <p:par>
                          <p:cTn id="128" fill="hold">
                            <p:stCondLst>
                              <p:cond delay="0"/>
                            </p:stCondLst>
                            <p:childTnLst>
                              <p:par>
                                <p:cTn id="129" presetClass="emph" nodeType="withEffect" presetID="9" grpId="37" fill="hold">
                                  <p:stCondLst>
                                    <p:cond delay="0"/>
                                  </p:stCondLst>
                                  <p:childTnLst>
                                    <p:set>
                                      <p:cBhvr>
                                        <p:cTn id="130" dur="indefinite" fill="hold"/>
                                        <p:tgtEl>
                                          <p:spTgt spid="3565"/>
                                        </p:tgtEl>
                                        <p:attrNameLst>
                                          <p:attrName>style.opacity</p:attrName>
                                        </p:attrNameLst>
                                      </p:cBhvr>
                                      <p:to>
                                        <p:strVal val="1.00"/>
                                      </p:to>
                                    </p:set>
                                    <p:animEffect filter="image" prLst="opacity: 1.00; ">
                                      <p:cBhvr>
                                        <p:cTn id="131" dur="indefinite" fill="hold"/>
                                        <p:tgtEl>
                                          <p:spTgt spid="3565"/>
                                        </p:tgtEl>
                                      </p:cBhvr>
                                    </p:animEffect>
                                  </p:childTnLst>
                                </p:cTn>
                              </p:par>
                            </p:childTnLst>
                          </p:cTn>
                        </p:par>
                        <p:par>
                          <p:cTn id="132" fill="hold">
                            <p:stCondLst>
                              <p:cond delay="500"/>
                            </p:stCondLst>
                            <p:childTnLst>
                              <p:par>
                                <p:cTn id="133" presetClass="entr" nodeType="afterEffect" presetSubtype="0" presetID="1" grpId="38" fill="hold">
                                  <p:stCondLst>
                                    <p:cond delay="0"/>
                                  </p:stCondLst>
                                  <p:iterate type="el" backwards="0">
                                    <p:tmAbs val="0"/>
                                  </p:iterate>
                                  <p:childTnLst>
                                    <p:set>
                                      <p:cBhvr>
                                        <p:cTn id="134" fill="hold"/>
                                        <p:tgtEl>
                                          <p:spTgt spid="3547"/>
                                        </p:tgtEl>
                                        <p:attrNameLst>
                                          <p:attrName>style.visibility</p:attrName>
                                        </p:attrNameLst>
                                      </p:cBhvr>
                                      <p:to>
                                        <p:strVal val="visible"/>
                                      </p:to>
                                    </p:set>
                                  </p:childTnLst>
                                </p:cTn>
                              </p:par>
                            </p:childTnLst>
                          </p:cTn>
                        </p:par>
                        <p:par>
                          <p:cTn id="135" fill="hold">
                            <p:stCondLst>
                              <p:cond delay="0"/>
                            </p:stCondLst>
                            <p:childTnLst>
                              <p:par>
                                <p:cTn id="136" presetClass="path" nodeType="afterEffect" presetSubtype="0" presetID="-1" grpId="39" accel="50000" decel="50000" fill="hold">
                                  <p:stCondLst>
                                    <p:cond delay="0"/>
                                  </p:stCondLst>
                                  <p:childTnLst>
                                    <p:animMotion path="M 0.034981 -0.003945 L 0.073838 -0.002475" origin="layout" pathEditMode="relative">
                                      <p:cBhvr>
                                        <p:cTn id="137" dur="500" fill="hold"/>
                                        <p:tgtEl>
                                          <p:spTgt spid="3564"/>
                                        </p:tgtEl>
                                        <p:attrNameLst>
                                          <p:attrName>ppt_x</p:attrName>
                                          <p:attrName>ppt_y</p:attrName>
                                        </p:attrNameLst>
                                      </p:cBhvr>
                                    </p:animMotion>
                                  </p:childTnLst>
                                </p:cTn>
                              </p:par>
                            </p:childTnLst>
                          </p:cTn>
                        </p:par>
                        <p:par>
                          <p:cTn id="138" fill="hold">
                            <p:stCondLst>
                              <p:cond delay="0"/>
                            </p:stCondLst>
                            <p:childTnLst>
                              <p:par>
                                <p:cTn id="139" presetClass="emph" nodeType="withEffect" presetID="9" grpId="40" fill="hold">
                                  <p:stCondLst>
                                    <p:cond delay="0"/>
                                  </p:stCondLst>
                                  <p:childTnLst>
                                    <p:set>
                                      <p:cBhvr>
                                        <p:cTn id="140" dur="indefinite" fill="hold"/>
                                        <p:tgtEl>
                                          <p:spTgt spid="3564"/>
                                        </p:tgtEl>
                                        <p:attrNameLst>
                                          <p:attrName>style.opacity</p:attrName>
                                        </p:attrNameLst>
                                      </p:cBhvr>
                                      <p:to>
                                        <p:strVal val="0.81"/>
                                      </p:to>
                                    </p:set>
                                    <p:animEffect filter="image" prLst="opacity: 0.81; ">
                                      <p:cBhvr>
                                        <p:cTn id="141" dur="indefinite" fill="hold"/>
                                        <p:tgtEl>
                                          <p:spTgt spid="3564"/>
                                        </p:tgtEl>
                                      </p:cBhvr>
                                    </p:animEffect>
                                  </p:childTnLst>
                                </p:cTn>
                              </p:par>
                            </p:childTnLst>
                          </p:cTn>
                        </p:par>
                        <p:par>
                          <p:cTn id="142" fill="hold">
                            <p:stCondLst>
                              <p:cond delay="0"/>
                            </p:stCondLst>
                            <p:childTnLst>
                              <p:par>
                                <p:cTn id="143" presetClass="path" nodeType="withEffect" presetSubtype="0" presetID="-1" grpId="41" accel="50000" decel="50000" fill="hold">
                                  <p:stCondLst>
                                    <p:cond delay="0"/>
                                  </p:stCondLst>
                                  <p:childTnLst>
                                    <p:animMotion path="M 0.036665 0.000380 L 0.073146 0.001386" origin="layout" pathEditMode="relative">
                                      <p:cBhvr>
                                        <p:cTn id="144" dur="500" fill="hold"/>
                                        <p:tgtEl>
                                          <p:spTgt spid="3563"/>
                                        </p:tgtEl>
                                        <p:attrNameLst>
                                          <p:attrName>ppt_x</p:attrName>
                                          <p:attrName>ppt_y</p:attrName>
                                        </p:attrNameLst>
                                      </p:cBhvr>
                                    </p:animMotion>
                                  </p:childTnLst>
                                </p:cTn>
                              </p:par>
                            </p:childTnLst>
                          </p:cTn>
                        </p:par>
                        <p:par>
                          <p:cTn id="145" fill="hold">
                            <p:stCondLst>
                              <p:cond delay="0"/>
                            </p:stCondLst>
                            <p:childTnLst>
                              <p:par>
                                <p:cTn id="146" presetClass="path" nodeType="withEffect" presetSubtype="0" presetID="-1" grpId="42" accel="50000" decel="50000" fill="hold">
                                  <p:stCondLst>
                                    <p:cond delay="0"/>
                                  </p:stCondLst>
                                  <p:childTnLst>
                                    <p:animMotion path="M 0.035235 0.000206 L 0.075242 -0.002462" origin="layout" pathEditMode="relative">
                                      <p:cBhvr>
                                        <p:cTn id="147" dur="500" fill="hold"/>
                                        <p:tgtEl>
                                          <p:spTgt spid="3565"/>
                                        </p:tgtEl>
                                        <p:attrNameLst>
                                          <p:attrName>ppt_x</p:attrName>
                                          <p:attrName>ppt_y</p:attrName>
                                        </p:attrNameLst>
                                      </p:cBhvr>
                                    </p:animMotion>
                                  </p:childTnLst>
                                </p:cTn>
                              </p:par>
                            </p:childTnLst>
                          </p:cTn>
                        </p:par>
                        <p:par>
                          <p:cTn id="148" fill="hold">
                            <p:stCondLst>
                              <p:cond delay="0"/>
                            </p:stCondLst>
                            <p:childTnLst>
                              <p:par>
                                <p:cTn id="149" presetClass="emph" nodeType="withEffect" presetID="9" grpId="43" fill="hold">
                                  <p:stCondLst>
                                    <p:cond delay="0"/>
                                  </p:stCondLst>
                                  <p:childTnLst>
                                    <p:set>
                                      <p:cBhvr>
                                        <p:cTn id="150" dur="indefinite" fill="hold"/>
                                        <p:tgtEl>
                                          <p:spTgt spid="3565"/>
                                        </p:tgtEl>
                                        <p:attrNameLst>
                                          <p:attrName>style.opacity</p:attrName>
                                        </p:attrNameLst>
                                      </p:cBhvr>
                                      <p:to>
                                        <p:strVal val="0.29"/>
                                      </p:to>
                                    </p:set>
                                    <p:animEffect filter="image" prLst="opacity: 0.29; ">
                                      <p:cBhvr>
                                        <p:cTn id="151" dur="indefinite" fill="hold"/>
                                        <p:tgtEl>
                                          <p:spTgt spid="3565"/>
                                        </p:tgtEl>
                                      </p:cBhvr>
                                    </p:animEffect>
                                  </p:childTnLst>
                                </p:cTn>
                              </p:par>
                            </p:childTnLst>
                          </p:cTn>
                        </p:par>
                        <p:par>
                          <p:cTn id="152" fill="hold">
                            <p:stCondLst>
                              <p:cond delay="500"/>
                            </p:stCondLst>
                            <p:childTnLst>
                              <p:par>
                                <p:cTn id="153" presetClass="entr" nodeType="afterEffect" presetSubtype="0" presetID="1" grpId="44" fill="hold">
                                  <p:stCondLst>
                                    <p:cond delay="0"/>
                                  </p:stCondLst>
                                  <p:iterate type="el" backwards="0">
                                    <p:tmAbs val="0"/>
                                  </p:iterate>
                                  <p:childTnLst>
                                    <p:set>
                                      <p:cBhvr>
                                        <p:cTn id="154" fill="hold"/>
                                        <p:tgtEl>
                                          <p:spTgt spid="3548"/>
                                        </p:tgtEl>
                                        <p:attrNameLst>
                                          <p:attrName>style.visibility</p:attrName>
                                        </p:attrNameLst>
                                      </p:cBhvr>
                                      <p:to>
                                        <p:strVal val="visible"/>
                                      </p:to>
                                    </p:set>
                                  </p:childTnLst>
                                </p:cTn>
                              </p:par>
                            </p:childTnLst>
                          </p:cTn>
                        </p:par>
                        <p:par>
                          <p:cTn id="155" fill="hold">
                            <p:stCondLst>
                              <p:cond delay="0"/>
                            </p:stCondLst>
                            <p:childTnLst>
                              <p:par>
                                <p:cTn id="156" presetClass="path" nodeType="afterEffect" presetSubtype="0" presetID="-1" grpId="45" accel="50000" decel="50000" fill="hold">
                                  <p:stCondLst>
                                    <p:cond delay="0"/>
                                  </p:stCondLst>
                                  <p:childTnLst>
                                    <p:animMotion path="M 0.073838 -0.002475 L 0.109041 -0.003487" origin="layout" pathEditMode="relative">
                                      <p:cBhvr>
                                        <p:cTn id="157" dur="500" fill="hold"/>
                                        <p:tgtEl>
                                          <p:spTgt spid="3564"/>
                                        </p:tgtEl>
                                        <p:attrNameLst>
                                          <p:attrName>ppt_x</p:attrName>
                                          <p:attrName>ppt_y</p:attrName>
                                        </p:attrNameLst>
                                      </p:cBhvr>
                                    </p:animMotion>
                                  </p:childTnLst>
                                </p:cTn>
                              </p:par>
                            </p:childTnLst>
                          </p:cTn>
                        </p:par>
                        <p:par>
                          <p:cTn id="158" fill="hold">
                            <p:stCondLst>
                              <p:cond delay="0"/>
                            </p:stCondLst>
                            <p:childTnLst>
                              <p:par>
                                <p:cTn id="159" presetClass="emph" nodeType="withEffect" presetID="9" grpId="46" fill="hold">
                                  <p:stCondLst>
                                    <p:cond delay="0"/>
                                  </p:stCondLst>
                                  <p:childTnLst>
                                    <p:set>
                                      <p:cBhvr>
                                        <p:cTn id="160" dur="indefinite" fill="hold"/>
                                        <p:tgtEl>
                                          <p:spTgt spid="3564"/>
                                        </p:tgtEl>
                                        <p:attrNameLst>
                                          <p:attrName>style.opacity</p:attrName>
                                        </p:attrNameLst>
                                      </p:cBhvr>
                                      <p:to>
                                        <p:strVal val="0.13"/>
                                      </p:to>
                                    </p:set>
                                    <p:animEffect filter="image" prLst="opacity: 0.13; ">
                                      <p:cBhvr>
                                        <p:cTn id="161" dur="indefinite" fill="hold"/>
                                        <p:tgtEl>
                                          <p:spTgt spid="3564"/>
                                        </p:tgtEl>
                                      </p:cBhvr>
                                    </p:animEffect>
                                  </p:childTnLst>
                                </p:cTn>
                              </p:par>
                            </p:childTnLst>
                          </p:cTn>
                        </p:par>
                        <p:par>
                          <p:cTn id="162" fill="hold">
                            <p:stCondLst>
                              <p:cond delay="0"/>
                            </p:stCondLst>
                            <p:childTnLst>
                              <p:par>
                                <p:cTn id="163" presetClass="path" nodeType="withEffect" presetSubtype="0" presetID="-1" grpId="47" accel="50000" decel="50000" fill="hold">
                                  <p:stCondLst>
                                    <p:cond delay="0"/>
                                  </p:stCondLst>
                                  <p:childTnLst>
                                    <p:animMotion path="M 0.073146 0.001386 L 0.108956 0.001076" origin="layout" pathEditMode="relative">
                                      <p:cBhvr>
                                        <p:cTn id="164" dur="500" fill="hold"/>
                                        <p:tgtEl>
                                          <p:spTgt spid="3563"/>
                                        </p:tgtEl>
                                        <p:attrNameLst>
                                          <p:attrName>ppt_x</p:attrName>
                                          <p:attrName>ppt_y</p:attrName>
                                        </p:attrNameLst>
                                      </p:cBhvr>
                                    </p:animMotion>
                                  </p:childTnLst>
                                </p:cTn>
                              </p:par>
                            </p:childTnLst>
                          </p:cTn>
                        </p:par>
                        <p:par>
                          <p:cTn id="165" fill="hold">
                            <p:stCondLst>
                              <p:cond delay="0"/>
                            </p:stCondLst>
                            <p:childTnLst>
                              <p:par>
                                <p:cTn id="166" presetClass="emph" nodeType="withEffect" presetID="9" grpId="48" fill="hold">
                                  <p:stCondLst>
                                    <p:cond delay="0"/>
                                  </p:stCondLst>
                                  <p:childTnLst>
                                    <p:set>
                                      <p:cBhvr>
                                        <p:cTn id="167" dur="indefinite" fill="hold"/>
                                        <p:tgtEl>
                                          <p:spTgt spid="3563"/>
                                        </p:tgtEl>
                                        <p:attrNameLst>
                                          <p:attrName>style.opacity</p:attrName>
                                        </p:attrNameLst>
                                      </p:cBhvr>
                                      <p:to>
                                        <p:strVal val="1.00"/>
                                      </p:to>
                                    </p:set>
                                    <p:animEffect filter="image" prLst="opacity: 1.00; ">
                                      <p:cBhvr>
                                        <p:cTn id="168" dur="indefinite" fill="hold"/>
                                        <p:tgtEl>
                                          <p:spTgt spid="3563"/>
                                        </p:tgtEl>
                                      </p:cBhvr>
                                    </p:animEffect>
                                  </p:childTnLst>
                                </p:cTn>
                              </p:par>
                            </p:childTnLst>
                          </p:cTn>
                        </p:par>
                        <p:par>
                          <p:cTn id="169" fill="hold">
                            <p:stCondLst>
                              <p:cond delay="0"/>
                            </p:stCondLst>
                            <p:childTnLst>
                              <p:par>
                                <p:cTn id="170" presetClass="path" nodeType="withEffect" presetSubtype="0" presetID="-1" grpId="49" accel="50000" decel="50000" fill="hold">
                                  <p:stCondLst>
                                    <p:cond delay="0"/>
                                  </p:stCondLst>
                                  <p:childTnLst>
                                    <p:animMotion path="M 0.075242 -0.002462 L 0.111695 -0.002604" origin="layout" pathEditMode="relative">
                                      <p:cBhvr>
                                        <p:cTn id="171" dur="500" fill="hold"/>
                                        <p:tgtEl>
                                          <p:spTgt spid="3565"/>
                                        </p:tgtEl>
                                        <p:attrNameLst>
                                          <p:attrName>ppt_x</p:attrName>
                                          <p:attrName>ppt_y</p:attrName>
                                        </p:attrNameLst>
                                      </p:cBhvr>
                                    </p:animMotion>
                                  </p:childTnLst>
                                </p:cTn>
                              </p:par>
                            </p:childTnLst>
                          </p:cTn>
                        </p:par>
                        <p:par>
                          <p:cTn id="172" fill="hold">
                            <p:stCondLst>
                              <p:cond delay="0"/>
                            </p:stCondLst>
                            <p:childTnLst>
                              <p:par>
                                <p:cTn id="173" presetClass="emph" nodeType="withEffect" presetID="9" grpId="50" fill="hold">
                                  <p:stCondLst>
                                    <p:cond delay="0"/>
                                  </p:stCondLst>
                                  <p:childTnLst>
                                    <p:set>
                                      <p:cBhvr>
                                        <p:cTn id="174" dur="indefinite" fill="hold"/>
                                        <p:tgtEl>
                                          <p:spTgt spid="3565"/>
                                        </p:tgtEl>
                                        <p:attrNameLst>
                                          <p:attrName>style.opacity</p:attrName>
                                        </p:attrNameLst>
                                      </p:cBhvr>
                                      <p:to>
                                        <p:strVal val="0.04"/>
                                      </p:to>
                                    </p:set>
                                    <p:animEffect filter="image" prLst="opacity: 0.04; ">
                                      <p:cBhvr>
                                        <p:cTn id="175" dur="indefinite" fill="hold"/>
                                        <p:tgtEl>
                                          <p:spTgt spid="3565"/>
                                        </p:tgtEl>
                                      </p:cBhvr>
                                    </p:animEffect>
                                  </p:childTnLst>
                                </p:cTn>
                              </p:par>
                            </p:childTnLst>
                          </p:cTn>
                        </p:par>
                        <p:par>
                          <p:cTn id="176" fill="hold">
                            <p:stCondLst>
                              <p:cond delay="500"/>
                            </p:stCondLst>
                            <p:childTnLst>
                              <p:par>
                                <p:cTn id="177" presetClass="entr" nodeType="afterEffect" presetSubtype="0" presetID="1" grpId="51" fill="hold">
                                  <p:stCondLst>
                                    <p:cond delay="0"/>
                                  </p:stCondLst>
                                  <p:iterate type="el" backwards="0">
                                    <p:tmAbs val="0"/>
                                  </p:iterate>
                                  <p:childTnLst>
                                    <p:set>
                                      <p:cBhvr>
                                        <p:cTn id="178" fill="hold"/>
                                        <p:tgtEl>
                                          <p:spTgt spid="3549"/>
                                        </p:tgtEl>
                                        <p:attrNameLst>
                                          <p:attrName>style.visibility</p:attrName>
                                        </p:attrNameLst>
                                      </p:cBhvr>
                                      <p:to>
                                        <p:strVal val="visible"/>
                                      </p:to>
                                    </p:set>
                                  </p:childTnLst>
                                </p:cTn>
                              </p:par>
                            </p:childTnLst>
                          </p:cTn>
                        </p:par>
                        <p:par>
                          <p:cTn id="179" fill="hold">
                            <p:stCondLst>
                              <p:cond delay="0"/>
                            </p:stCondLst>
                            <p:childTnLst>
                              <p:par>
                                <p:cTn id="180" presetClass="path" nodeType="afterEffect" presetSubtype="0" presetID="-1" grpId="52" accel="50000" decel="50000" fill="hold">
                                  <p:stCondLst>
                                    <p:cond delay="0"/>
                                  </p:stCondLst>
                                  <p:childTnLst>
                                    <p:animMotion path="M 0.109041 -0.003487 L 0.145694 -0.000864" origin="layout" pathEditMode="relative">
                                      <p:cBhvr>
                                        <p:cTn id="181" dur="500" fill="hold"/>
                                        <p:tgtEl>
                                          <p:spTgt spid="3564"/>
                                        </p:tgtEl>
                                        <p:attrNameLst>
                                          <p:attrName>ppt_x</p:attrName>
                                          <p:attrName>ppt_y</p:attrName>
                                        </p:attrNameLst>
                                      </p:cBhvr>
                                    </p:animMotion>
                                  </p:childTnLst>
                                </p:cTn>
                              </p:par>
                            </p:childTnLst>
                          </p:cTn>
                        </p:par>
                        <p:par>
                          <p:cTn id="182" fill="hold">
                            <p:stCondLst>
                              <p:cond delay="0"/>
                            </p:stCondLst>
                            <p:childTnLst>
                              <p:par>
                                <p:cTn id="183" presetClass="path" nodeType="withEffect" presetSubtype="0" presetID="-1" grpId="53" accel="50000" decel="50000" fill="hold">
                                  <p:stCondLst>
                                    <p:cond delay="0"/>
                                  </p:stCondLst>
                                  <p:childTnLst>
                                    <p:animMotion path="M 0.108956 0.001076 L 0.147035 -0.001405" origin="layout" pathEditMode="relative">
                                      <p:cBhvr>
                                        <p:cTn id="184" dur="500" fill="hold"/>
                                        <p:tgtEl>
                                          <p:spTgt spid="3563"/>
                                        </p:tgtEl>
                                        <p:attrNameLst>
                                          <p:attrName>ppt_x</p:attrName>
                                          <p:attrName>ppt_y</p:attrName>
                                        </p:attrNameLst>
                                      </p:cBhvr>
                                    </p:animMotion>
                                  </p:childTnLst>
                                </p:cTn>
                              </p:par>
                            </p:childTnLst>
                          </p:cTn>
                        </p:par>
                        <p:par>
                          <p:cTn id="185" fill="hold">
                            <p:stCondLst>
                              <p:cond delay="0"/>
                            </p:stCondLst>
                            <p:childTnLst>
                              <p:par>
                                <p:cTn id="186" presetClass="emph" nodeType="withEffect" presetID="9" grpId="54" fill="hold">
                                  <p:stCondLst>
                                    <p:cond delay="0"/>
                                  </p:stCondLst>
                                  <p:childTnLst>
                                    <p:set>
                                      <p:cBhvr>
                                        <p:cTn id="187" dur="indefinite" fill="hold"/>
                                        <p:tgtEl>
                                          <p:spTgt spid="3563"/>
                                        </p:tgtEl>
                                        <p:attrNameLst>
                                          <p:attrName>style.opacity</p:attrName>
                                        </p:attrNameLst>
                                      </p:cBhvr>
                                      <p:to>
                                        <p:strVal val="0.50"/>
                                      </p:to>
                                    </p:set>
                                    <p:animEffect filter="image" prLst="opacity: 0.50; ">
                                      <p:cBhvr>
                                        <p:cTn id="188" dur="indefinite" fill="hold"/>
                                        <p:tgtEl>
                                          <p:spTgt spid="3563"/>
                                        </p:tgtEl>
                                      </p:cBhvr>
                                    </p:animEffect>
                                  </p:childTnLst>
                                </p:cTn>
                              </p:par>
                            </p:childTnLst>
                          </p:cTn>
                        </p:par>
                        <p:par>
                          <p:cTn id="189" fill="hold">
                            <p:stCondLst>
                              <p:cond delay="0"/>
                            </p:stCondLst>
                            <p:childTnLst>
                              <p:par>
                                <p:cTn id="190" presetClass="path" nodeType="withEffect" presetSubtype="0" presetID="-1" grpId="55" accel="50000" decel="50000" fill="hold">
                                  <p:stCondLst>
                                    <p:cond delay="0"/>
                                  </p:stCondLst>
                                  <p:childTnLst>
                                    <p:animMotion path="M 0.111695 -0.002604 L 0.148435 -0.002604" origin="layout" pathEditMode="relative">
                                      <p:cBhvr>
                                        <p:cTn id="191" dur="500" fill="hold"/>
                                        <p:tgtEl>
                                          <p:spTgt spid="3565"/>
                                        </p:tgtEl>
                                        <p:attrNameLst>
                                          <p:attrName>ppt_x</p:attrName>
                                          <p:attrName>ppt_y</p:attrName>
                                        </p:attrNameLst>
                                      </p:cBhvr>
                                    </p:animMotion>
                                  </p:childTnLst>
                                </p:cTn>
                              </p:par>
                            </p:childTnLst>
                          </p:cTn>
                        </p:par>
                        <p:par>
                          <p:cTn id="192" fill="hold">
                            <p:stCondLst>
                              <p:cond delay="0"/>
                            </p:stCondLst>
                            <p:childTnLst>
                              <p:par>
                                <p:cTn id="193" presetClass="emph" nodeType="withEffect" presetID="9" grpId="56" fill="hold">
                                  <p:stCondLst>
                                    <p:cond delay="0"/>
                                  </p:stCondLst>
                                  <p:childTnLst>
                                    <p:set>
                                      <p:cBhvr>
                                        <p:cTn id="194" dur="indefinite" fill="hold"/>
                                        <p:tgtEl>
                                          <p:spTgt spid="3565"/>
                                        </p:tgtEl>
                                        <p:attrNameLst>
                                          <p:attrName>style.opacity</p:attrName>
                                        </p:attrNameLst>
                                      </p:cBhvr>
                                      <p:to>
                                        <p:strVal val="0.29"/>
                                      </p:to>
                                    </p:set>
                                    <p:animEffect filter="image" prLst="opacity: 0.29; ">
                                      <p:cBhvr>
                                        <p:cTn id="195" dur="indefinite" fill="hold"/>
                                        <p:tgtEl>
                                          <p:spTgt spid="3565"/>
                                        </p:tgtEl>
                                      </p:cBhvr>
                                    </p:animEffect>
                                  </p:childTnLst>
                                </p:cTn>
                              </p:par>
                            </p:childTnLst>
                          </p:cTn>
                        </p:par>
                        <p:par>
                          <p:cTn id="196" fill="hold">
                            <p:stCondLst>
                              <p:cond delay="500"/>
                            </p:stCondLst>
                            <p:childTnLst>
                              <p:par>
                                <p:cTn id="197" presetClass="entr" nodeType="afterEffect" presetSubtype="0" presetID="1" grpId="57" fill="hold">
                                  <p:stCondLst>
                                    <p:cond delay="0"/>
                                  </p:stCondLst>
                                  <p:iterate type="el" backwards="0">
                                    <p:tmAbs val="0"/>
                                  </p:iterate>
                                  <p:childTnLst>
                                    <p:set>
                                      <p:cBhvr>
                                        <p:cTn id="198" fill="hold"/>
                                        <p:tgtEl>
                                          <p:spTgt spid="3550"/>
                                        </p:tgtEl>
                                        <p:attrNameLst>
                                          <p:attrName>style.visibility</p:attrName>
                                        </p:attrNameLst>
                                      </p:cBhvr>
                                      <p:to>
                                        <p:strVal val="visible"/>
                                      </p:to>
                                    </p:set>
                                  </p:childTnLst>
                                </p:cTn>
                              </p:par>
                            </p:childTnLst>
                          </p:cTn>
                        </p:par>
                        <p:par>
                          <p:cTn id="199" fill="hold">
                            <p:stCondLst>
                              <p:cond delay="0"/>
                            </p:stCondLst>
                            <p:childTnLst>
                              <p:par>
                                <p:cTn id="200" presetClass="path" nodeType="afterEffect" presetSubtype="0" presetID="-1" grpId="58" accel="50000" decel="50000" fill="hold">
                                  <p:stCondLst>
                                    <p:cond delay="0"/>
                                  </p:stCondLst>
                                  <p:childTnLst>
                                    <p:animMotion path="M 0.145694 -0.000864 L 0.182143 -0.000097" origin="layout" pathEditMode="relative">
                                      <p:cBhvr>
                                        <p:cTn id="201" dur="500" fill="hold"/>
                                        <p:tgtEl>
                                          <p:spTgt spid="3564"/>
                                        </p:tgtEl>
                                        <p:attrNameLst>
                                          <p:attrName>ppt_x</p:attrName>
                                          <p:attrName>ppt_y</p:attrName>
                                        </p:attrNameLst>
                                      </p:cBhvr>
                                    </p:animMotion>
                                  </p:childTnLst>
                                </p:cTn>
                              </p:par>
                            </p:childTnLst>
                          </p:cTn>
                        </p:par>
                        <p:par>
                          <p:cTn id="202" fill="hold">
                            <p:stCondLst>
                              <p:cond delay="0"/>
                            </p:stCondLst>
                            <p:childTnLst>
                              <p:par>
                                <p:cTn id="203" presetClass="emph" nodeType="withEffect" presetID="9" grpId="59" fill="hold">
                                  <p:stCondLst>
                                    <p:cond delay="0"/>
                                  </p:stCondLst>
                                  <p:childTnLst>
                                    <p:set>
                                      <p:cBhvr>
                                        <p:cTn id="204" dur="indefinite" fill="hold"/>
                                        <p:tgtEl>
                                          <p:spTgt spid="3564"/>
                                        </p:tgtEl>
                                        <p:attrNameLst>
                                          <p:attrName>style.opacity</p:attrName>
                                        </p:attrNameLst>
                                      </p:cBhvr>
                                      <p:to>
                                        <p:strVal val="0.64"/>
                                      </p:to>
                                    </p:set>
                                    <p:animEffect filter="image" prLst="opacity: 0.64; ">
                                      <p:cBhvr>
                                        <p:cTn id="205" dur="indefinite" fill="hold"/>
                                        <p:tgtEl>
                                          <p:spTgt spid="3564"/>
                                        </p:tgtEl>
                                      </p:cBhvr>
                                    </p:animEffect>
                                  </p:childTnLst>
                                </p:cTn>
                              </p:par>
                            </p:childTnLst>
                          </p:cTn>
                        </p:par>
                        <p:par>
                          <p:cTn id="206" fill="hold">
                            <p:stCondLst>
                              <p:cond delay="0"/>
                            </p:stCondLst>
                            <p:childTnLst>
                              <p:par>
                                <p:cTn id="207" presetClass="path" nodeType="withEffect" presetSubtype="0" presetID="-1" grpId="60" accel="50000" decel="50000" fill="hold">
                                  <p:stCondLst>
                                    <p:cond delay="0"/>
                                  </p:stCondLst>
                                  <p:childTnLst>
                                    <p:animMotion path="M 0.147035 -0.001405 L 0.183639 -0.001076" origin="layout" pathEditMode="relative">
                                      <p:cBhvr>
                                        <p:cTn id="208" dur="500" fill="hold"/>
                                        <p:tgtEl>
                                          <p:spTgt spid="3563"/>
                                        </p:tgtEl>
                                        <p:attrNameLst>
                                          <p:attrName>ppt_x</p:attrName>
                                          <p:attrName>ppt_y</p:attrName>
                                        </p:attrNameLst>
                                      </p:cBhvr>
                                    </p:animMotion>
                                  </p:childTnLst>
                                </p:cTn>
                              </p:par>
                            </p:childTnLst>
                          </p:cTn>
                        </p:par>
                        <p:par>
                          <p:cTn id="209" fill="hold">
                            <p:stCondLst>
                              <p:cond delay="0"/>
                            </p:stCondLst>
                            <p:childTnLst>
                              <p:par>
                                <p:cTn id="210" presetClass="emph" nodeType="withEffect" presetID="9" grpId="61" fill="hold">
                                  <p:stCondLst>
                                    <p:cond delay="0"/>
                                  </p:stCondLst>
                                  <p:childTnLst>
                                    <p:set>
                                      <p:cBhvr>
                                        <p:cTn id="211" dur="indefinite" fill="hold"/>
                                        <p:tgtEl>
                                          <p:spTgt spid="3563"/>
                                        </p:tgtEl>
                                        <p:attrNameLst>
                                          <p:attrName>style.opacity</p:attrName>
                                        </p:attrNameLst>
                                      </p:cBhvr>
                                      <p:to>
                                        <p:strVal val="1.00"/>
                                      </p:to>
                                    </p:set>
                                    <p:animEffect filter="image" prLst="opacity: 1.00; ">
                                      <p:cBhvr>
                                        <p:cTn id="212" dur="indefinite" fill="hold"/>
                                        <p:tgtEl>
                                          <p:spTgt spid="3563"/>
                                        </p:tgtEl>
                                      </p:cBhvr>
                                    </p:animEffect>
                                  </p:childTnLst>
                                </p:cTn>
                              </p:par>
                            </p:childTnLst>
                          </p:cTn>
                        </p:par>
                        <p:par>
                          <p:cTn id="213" fill="hold">
                            <p:stCondLst>
                              <p:cond delay="0"/>
                            </p:stCondLst>
                            <p:childTnLst>
                              <p:par>
                                <p:cTn id="214" presetClass="path" nodeType="withEffect" presetSubtype="0" presetID="-1" grpId="62" accel="50000" decel="50000" fill="hold">
                                  <p:stCondLst>
                                    <p:cond delay="0"/>
                                  </p:stCondLst>
                                  <p:childTnLst>
                                    <p:animMotion path="M 0.148435 -0.002604 L 0.183278 -0.003571" origin="layout" pathEditMode="relative">
                                      <p:cBhvr>
                                        <p:cTn id="215" dur="500" fill="hold"/>
                                        <p:tgtEl>
                                          <p:spTgt spid="3565"/>
                                        </p:tgtEl>
                                        <p:attrNameLst>
                                          <p:attrName>ppt_x</p:attrName>
                                          <p:attrName>ppt_y</p:attrName>
                                        </p:attrNameLst>
                                      </p:cBhvr>
                                    </p:animMotion>
                                  </p:childTnLst>
                                </p:cTn>
                              </p:par>
                            </p:childTnLst>
                          </p:cTn>
                        </p:par>
                        <p:par>
                          <p:cTn id="216" fill="hold">
                            <p:stCondLst>
                              <p:cond delay="0"/>
                            </p:stCondLst>
                            <p:childTnLst>
                              <p:par>
                                <p:cTn id="217" presetClass="emph" nodeType="withEffect" presetID="9" grpId="63" fill="hold">
                                  <p:stCondLst>
                                    <p:cond delay="0"/>
                                  </p:stCondLst>
                                  <p:childTnLst>
                                    <p:set>
                                      <p:cBhvr>
                                        <p:cTn id="218" dur="indefinite" fill="hold"/>
                                        <p:tgtEl>
                                          <p:spTgt spid="3565"/>
                                        </p:tgtEl>
                                        <p:attrNameLst>
                                          <p:attrName>style.opacity</p:attrName>
                                        </p:attrNameLst>
                                      </p:cBhvr>
                                      <p:to>
                                        <p:strVal val="0.73"/>
                                      </p:to>
                                    </p:set>
                                    <p:animEffect filter="image" prLst="opacity: 0.73; ">
                                      <p:cBhvr>
                                        <p:cTn id="219" dur="indefinite" fill="hold"/>
                                        <p:tgtEl>
                                          <p:spTgt spid="3565"/>
                                        </p:tgtEl>
                                      </p:cBhvr>
                                    </p:animEffect>
                                  </p:childTnLst>
                                </p:cTn>
                              </p:par>
                            </p:childTnLst>
                          </p:cTn>
                        </p:par>
                        <p:par>
                          <p:cTn id="220" fill="hold">
                            <p:stCondLst>
                              <p:cond delay="500"/>
                            </p:stCondLst>
                            <p:childTnLst>
                              <p:par>
                                <p:cTn id="221" presetClass="entr" nodeType="afterEffect" presetSubtype="0" presetID="1" grpId="64" fill="hold">
                                  <p:stCondLst>
                                    <p:cond delay="0"/>
                                  </p:stCondLst>
                                  <p:iterate type="el" backwards="0">
                                    <p:tmAbs val="0"/>
                                  </p:iterate>
                                  <p:childTnLst>
                                    <p:set>
                                      <p:cBhvr>
                                        <p:cTn id="222" fill="hold"/>
                                        <p:tgtEl>
                                          <p:spTgt spid="35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93" grpId="25"/>
      <p:bldP build="whole" bldLvl="1" animBg="1" rev="0" advAuto="0" spid="3561" grpId="28"/>
      <p:bldP build="whole" bldLvl="1" animBg="1" rev="0" advAuto="0" spid="3563" grpId="35"/>
      <p:bldP build="whole" bldLvl="1" animBg="1" rev="0" advAuto="0" spid="3564" grpId="29"/>
      <p:bldP build="whole" bldLvl="1" animBg="1" rev="0" advAuto="0" spid="3564" grpId="33"/>
      <p:bldP build="whole" bldLvl="1" animBg="1" rev="0" advAuto="0" spid="3521" grpId="15"/>
      <p:bldP build="whole" bldLvl="1" animBg="1" rev="0" advAuto="0" spid="3563" grpId="48"/>
      <p:bldP build="whole" bldLvl="1" animBg="1" rev="0" advAuto="0" spid="3564" grpId="40"/>
      <p:bldP build="whole" bldLvl="1" animBg="1" rev="0" advAuto="0" spid="3565" grpId="31"/>
      <p:bldP build="whole" bldLvl="1" animBg="1" rev="0" advAuto="0" spid="3563" grpId="54"/>
      <p:bldP build="whole" bldLvl="1" animBg="1" rev="0" advAuto="0" spid="3565" grpId="37"/>
      <p:bldP build="whole" bldLvl="1" animBg="1" rev="0" advAuto="0" spid="3564" grpId="46"/>
      <p:bldP build="whole" bldLvl="1" animBg="1" rev="0" advAuto="0" spid="3524" grpId="13"/>
      <p:bldP build="whole" bldLvl="1" animBg="1" rev="0" advAuto="0" spid="3562" grpId="64"/>
      <p:bldP build="whole" bldLvl="1" animBg="1" rev="0" advAuto="0" spid="3548" grpId="44"/>
      <p:bldP build="whole" bldLvl="1" animBg="1" rev="0" advAuto="0" spid="3490" grpId="19"/>
      <p:bldP build="whole" bldLvl="1" animBg="1" rev="0" advAuto="0" spid="3565" grpId="43"/>
      <p:bldP build="whole" bldLvl="1" animBg="1" rev="0" advAuto="0" spid="3563" grpId="61"/>
      <p:bldP build="whole" bldLvl="1" animBg="1" rev="0" advAuto="0" spid="3505" grpId="5"/>
      <p:bldP build="whole" bldLvl="1" animBg="1" rev="0" advAuto="0" spid="3527" grpId="11"/>
      <p:bldP build="whole" bldLvl="1" animBg="1" rev="0" advAuto="0" spid="3565" grpId="50"/>
      <p:bldP build="whole" bldLvl="1" animBg="1" rev="0" advAuto="0" spid="3564" grpId="59"/>
      <p:bldP build="whole" bldLvl="1" animBg="1" rev="0" advAuto="0" spid="3565" grpId="56"/>
      <p:bldP build="whole" bldLvl="1" animBg="1" rev="0" advAuto="0" spid="3549" grpId="51"/>
      <p:bldP build="whole" bldLvl="1" animBg="1" rev="0" advAuto="0" spid="3530" grpId="9"/>
      <p:bldP build="whole" bldLvl="1" animBg="1" rev="0" advAuto="0" spid="3499" grpId="2"/>
      <p:bldP build="whole" bldLvl="1" animBg="1" rev="0" advAuto="0" spid="3565" grpId="63"/>
      <p:bldP build="whole" bldLvl="1" animBg="1" rev="0" advAuto="0" spid="3492" grpId="23"/>
      <p:bldP build="p" bldLvl="5" animBg="1" rev="0" advAuto="0" spid="3495" grpId="1"/>
      <p:bldP build="whole" bldLvl="1" animBg="1" rev="0" advAuto="0" spid="3546" grpId="17"/>
      <p:bldP build="whole" bldLvl="1" animBg="1" rev="0" advAuto="0" spid="3491" grpId="21"/>
      <p:bldP build="whole" bldLvl="1" animBg="1" rev="0" advAuto="0" spid="3518" grpId="3"/>
      <p:bldP build="whole" bldLvl="1" animBg="1" rev="0" advAuto="0" spid="3547" grpId="38"/>
      <p:bldP build="whole" bldLvl="1" animBg="1" rev="0" advAuto="0" spid="3541" grpId="16"/>
      <p:bldP build="whole" bldLvl="1" animBg="1" rev="0" advAuto="0" spid="3502" grpId="7"/>
      <p:bldP build="whole" bldLvl="1" animBg="1" rev="0" advAuto="0" spid="3550" grpId="57"/>
      <p:bldP build="whole" bldLvl="1" animBg="1" rev="0" advAuto="0" spid="3542" grpId="27"/>
      <p:bldP build="whole" bldLvl="1" animBg="1" rev="0" advAuto="0" spid="3563" grpId="30"/>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Kids Fail ( Baby fails).mp4" descr="Kids Fail ( Baby fails).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13837" y="-137081"/>
            <a:ext cx="24871397" cy="1399016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800" fill="hold"/>
                                        <p:tgtEl>
                                          <p:spTgt spid="2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0">
                <p:cTn id="7" fill="hold" display="0">
                  <p:stCondLst>
                    <p:cond delay="indefinite"/>
                  </p:stCondLst>
                </p:cTn>
                <p:tgtEl>
                  <p:spTgt spid="253"/>
                </p:tgtEl>
              </p:cMediaNode>
            </p:video>
            <p:seq concurrent="1" prevAc="none" nextAc="seek">
              <p:cTn id="8" evtFilter="cancelBubble" nodeType="interactiveSeq" restart="whenNotActive" fill="hold">
                <p:stCondLst>
                  <p:cond delay="0" evt="onClick">
                    <p:tgtEl>
                      <p:spTgt spid="25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53"/>
                                        </p:tgtEl>
                                      </p:cBhvr>
                                    </p:cmd>
                                  </p:childTnLst>
                                </p:cTn>
                              </p:par>
                            </p:childTnLst>
                          </p:cTn>
                        </p:par>
                      </p:childTnLst>
                    </p:cTn>
                  </p:par>
                </p:childTnLst>
              </p:cTn>
              <p:nextCondLst>
                <p:cond delay="0" evt="onClick">
                  <p:tgtEl>
                    <p:spTgt spid="253"/>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67" name="Anything you can do w.r.t. time, you can do w.r.t. space, and vice versa."/>
          <p:cNvSpPr txBox="1"/>
          <p:nvPr/>
        </p:nvSpPr>
        <p:spPr>
          <a:xfrm>
            <a:off x="1847522" y="1324289"/>
            <a:ext cx="20301886" cy="20592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6400">
                <a:latin typeface="Helvetica Neue Light"/>
                <a:ea typeface="Helvetica Neue Light"/>
                <a:cs typeface="Helvetica Neue Light"/>
                <a:sym typeface="Helvetica Neue Light"/>
              </a:defRPr>
            </a:lvl1pPr>
          </a:lstStyle>
          <a:p>
            <a:pPr/>
            <a:r>
              <a:t>Anything you can do w.r.t. time, you can do w.r.t. space, and vice versa.</a:t>
            </a:r>
          </a:p>
        </p:txBody>
      </p:sp>
      <p:grpSp>
        <p:nvGrpSpPr>
          <p:cNvPr id="3570" name="Group"/>
          <p:cNvGrpSpPr/>
          <p:nvPr/>
        </p:nvGrpSpPr>
        <p:grpSpPr>
          <a:xfrm>
            <a:off x="1779621" y="4163183"/>
            <a:ext cx="21336832" cy="8017968"/>
            <a:chOff x="0" y="0"/>
            <a:chExt cx="21336830" cy="8017967"/>
          </a:xfrm>
        </p:grpSpPr>
        <p:sp>
          <p:nvSpPr>
            <p:cNvPr id="3568" name="Popular right now: treat pixels as a sequence and then apply sequence modeling methods."/>
            <p:cNvSpPr txBox="1"/>
            <p:nvPr/>
          </p:nvSpPr>
          <p:spPr>
            <a:xfrm>
              <a:off x="0" y="1911848"/>
              <a:ext cx="9839916" cy="40404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0" sz="6400">
                  <a:latin typeface="Helvetica Neue Light"/>
                  <a:ea typeface="Helvetica Neue Light"/>
                  <a:cs typeface="Helvetica Neue Light"/>
                  <a:sym typeface="Helvetica Neue Light"/>
                </a:defRPr>
              </a:lvl1pPr>
            </a:lstStyle>
            <a:p>
              <a:pPr/>
              <a:r>
                <a:t>Popular right now: treat pixels as a sequence and then apply sequence modeling methods.</a:t>
              </a:r>
            </a:p>
          </p:txBody>
        </p:sp>
        <p:pic>
          <p:nvPicPr>
            <p:cNvPr id="3569" name="Image" descr="Image"/>
            <p:cNvPicPr>
              <a:picLocks noChangeAspect="1"/>
            </p:cNvPicPr>
            <p:nvPr/>
          </p:nvPicPr>
          <p:blipFill>
            <a:blip r:embed="rId2">
              <a:extLst/>
            </a:blip>
            <a:stretch>
              <a:fillRect/>
            </a:stretch>
          </p:blipFill>
          <p:spPr>
            <a:xfrm>
              <a:off x="10063567" y="0"/>
              <a:ext cx="11273264" cy="8017968"/>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70" grpId="1"/>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